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9" r:id="rId10"/>
    <p:sldId id="264" r:id="rId11"/>
    <p:sldId id="266" r:id="rId12"/>
    <p:sldId id="267" r:id="rId13"/>
    <p:sldId id="268" r:id="rId14"/>
    <p:sldId id="270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A779-9166-1DFF-69E1-D767CECBC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Kindle 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B2238-8572-58C5-1BA5-03A75C9DD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 </a:t>
            </a:r>
            <a:r>
              <a:rPr lang="en-US" dirty="0" err="1"/>
              <a:t>Showl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79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CF24-A609-062E-8A2E-F2B4DFA6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67CB-DAE5-9C47-1AFD-D2EC8747A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4040542"/>
            <a:ext cx="10554574" cy="1818256"/>
          </a:xfrm>
        </p:spPr>
        <p:txBody>
          <a:bodyPr/>
          <a:lstStyle/>
          <a:p>
            <a:pPr algn="ctr"/>
            <a:r>
              <a:rPr lang="en-US" dirty="0"/>
              <a:t>Are top reviewers more likely to leave a higher rating compared to the bottom reviewers?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44437-7B08-8BF5-D782-D5042B5A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513" y="2246339"/>
            <a:ext cx="2730500" cy="199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D3757-A22D-0D51-78E5-BBD59E7C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46339"/>
            <a:ext cx="2756667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5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187C-8006-17B6-EAE2-25E4128D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6279C-F9BA-13A8-10AE-3A6DB012A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4498428"/>
            <a:ext cx="10554574" cy="1360370"/>
          </a:xfrm>
        </p:spPr>
        <p:txBody>
          <a:bodyPr/>
          <a:lstStyle/>
          <a:p>
            <a:pPr algn="ctr"/>
            <a:r>
              <a:rPr lang="en-US" dirty="0"/>
              <a:t>Users who review books less frequently are more likely to be dissatisfied</a:t>
            </a:r>
          </a:p>
          <a:p>
            <a:pPr algn="ctr"/>
            <a:r>
              <a:rPr lang="en-US" dirty="0"/>
              <a:t>Average for top 5 reviewers 4.74</a:t>
            </a:r>
          </a:p>
          <a:p>
            <a:pPr algn="ctr"/>
            <a:r>
              <a:rPr lang="en-US" dirty="0"/>
              <a:t>Average for bottom 5 reviewers 3.64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1F2CD-E0A5-F47F-FC8F-BDA847D3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16" y="2457450"/>
            <a:ext cx="3327400" cy="194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704736-CDC5-4965-7DC2-E9AC74E7C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952" y="2419350"/>
            <a:ext cx="3263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7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5B2E-24AB-938A-5CBC-B8FEF5C4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477C-AC51-1B24-9BEE-620B867F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341"/>
          </a:xfrm>
        </p:spPr>
        <p:txBody>
          <a:bodyPr/>
          <a:lstStyle/>
          <a:p>
            <a:pPr algn="ctr"/>
            <a:r>
              <a:rPr lang="en-US" dirty="0"/>
              <a:t>Do products with a higher frequency of reviews have a higher average rating?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FE1BA-66DF-02D1-CBAC-A0F83273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71" y="2669628"/>
            <a:ext cx="234950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ADD9A-FEA0-8B29-2F90-97801C98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31" y="2720428"/>
            <a:ext cx="2273300" cy="18542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F8407A82-5145-E7C2-B548-101FAF832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71" y="4703598"/>
            <a:ext cx="1056055" cy="1602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D22606-78B7-6E14-1E99-EBF2C741FE47}"/>
              </a:ext>
            </a:extLst>
          </p:cNvPr>
          <p:cNvSpPr txBox="1"/>
          <p:nvPr/>
        </p:nvSpPr>
        <p:spPr>
          <a:xfrm>
            <a:off x="900809" y="6306208"/>
            <a:ext cx="1135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B00BTIDW4S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3E3BAE2-66C3-9864-3C36-8385C31F6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622" y="4703598"/>
            <a:ext cx="1051312" cy="16026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240D04-328C-873F-B713-F46256368101}"/>
              </a:ext>
            </a:extLst>
          </p:cNvPr>
          <p:cNvSpPr txBox="1"/>
          <p:nvPr/>
        </p:nvSpPr>
        <p:spPr>
          <a:xfrm>
            <a:off x="2114988" y="6306208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B00BT0J8ZS</a:t>
            </a:r>
          </a:p>
        </p:txBody>
      </p:sp>
      <p:pic>
        <p:nvPicPr>
          <p:cNvPr id="13" name="Picture 12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AB41F05A-E414-D7F4-195D-D93AD1121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631" y="4740100"/>
            <a:ext cx="1051312" cy="15815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4AD58F-2C3E-750E-807E-10E9996CA5C6}"/>
              </a:ext>
            </a:extLst>
          </p:cNvPr>
          <p:cNvSpPr txBox="1"/>
          <p:nvPr/>
        </p:nvSpPr>
        <p:spPr>
          <a:xfrm>
            <a:off x="3275962" y="6302847"/>
            <a:ext cx="1099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B00JDYC5OI</a:t>
            </a:r>
          </a:p>
        </p:txBody>
      </p:sp>
      <p:pic>
        <p:nvPicPr>
          <p:cNvPr id="16" name="Picture 15" descr="A person lying on a bed&#10;&#10;Description automatically generated with low confidence">
            <a:extLst>
              <a:ext uri="{FF2B5EF4-FFF2-40B4-BE49-F238E27FC236}">
                <a16:creationId xmlns:a16="http://schemas.microsoft.com/office/drawing/2014/main" id="{598BA9BC-558E-1186-C7CB-9C709EE56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1473" y="2694360"/>
            <a:ext cx="1054100" cy="1587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11C642-F777-F08E-D5FF-850FA269FBEA}"/>
              </a:ext>
            </a:extLst>
          </p:cNvPr>
          <p:cNvSpPr txBox="1"/>
          <p:nvPr/>
        </p:nvSpPr>
        <p:spPr>
          <a:xfrm>
            <a:off x="3550098" y="4327814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B00H0V069M</a:t>
            </a:r>
          </a:p>
        </p:txBody>
      </p:sp>
      <p:pic>
        <p:nvPicPr>
          <p:cNvPr id="19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ABC8169B-D6D4-824E-848F-9BCA38490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4891" y="4740100"/>
            <a:ext cx="991040" cy="1587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AB7D393-0DA2-D61A-4E78-90124F0A990C}"/>
              </a:ext>
            </a:extLst>
          </p:cNvPr>
          <p:cNvSpPr txBox="1"/>
          <p:nvPr/>
        </p:nvSpPr>
        <p:spPr>
          <a:xfrm>
            <a:off x="10077596" y="6410812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B007TPAQV2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A5E0D-D884-9051-A60D-8CA6E3146A14}"/>
              </a:ext>
            </a:extLst>
          </p:cNvPr>
          <p:cNvSpPr txBox="1"/>
          <p:nvPr/>
        </p:nvSpPr>
        <p:spPr>
          <a:xfrm>
            <a:off x="1337770" y="6561188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*Could not find B006GWO5WK </a:t>
            </a:r>
          </a:p>
        </p:txBody>
      </p:sp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8295E676-0936-D761-91E0-9C5E500004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4882" y="4729563"/>
            <a:ext cx="1000474" cy="16026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5B71E7-DA26-1C86-E933-494DBFFBC0A5}"/>
              </a:ext>
            </a:extLst>
          </p:cNvPr>
          <p:cNvSpPr txBox="1"/>
          <p:nvPr/>
        </p:nvSpPr>
        <p:spPr>
          <a:xfrm>
            <a:off x="8955057" y="6391527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B00IEUD2JE</a:t>
            </a:r>
          </a:p>
        </p:txBody>
      </p:sp>
      <p:pic>
        <p:nvPicPr>
          <p:cNvPr id="30" name="Picture 29" descr="A person and person embracing&#10;&#10;Description automatically generated with low confidence">
            <a:extLst>
              <a:ext uri="{FF2B5EF4-FFF2-40B4-BE49-F238E27FC236}">
                <a16:creationId xmlns:a16="http://schemas.microsoft.com/office/drawing/2014/main" id="{CDE5D838-A483-ACDE-D750-B069568001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4904" y="4703598"/>
            <a:ext cx="1082579" cy="16285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393DEE3-A0B6-DB85-A385-0C926C1FB71A}"/>
              </a:ext>
            </a:extLst>
          </p:cNvPr>
          <p:cNvSpPr txBox="1"/>
          <p:nvPr/>
        </p:nvSpPr>
        <p:spPr>
          <a:xfrm>
            <a:off x="7704904" y="641118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B00IEXBHVQ</a:t>
            </a:r>
          </a:p>
        </p:txBody>
      </p:sp>
      <p:pic>
        <p:nvPicPr>
          <p:cNvPr id="33" name="Picture 32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F42AE056-9D08-E356-6E44-C0FC30DBE2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41895" y="2699995"/>
            <a:ext cx="1081375" cy="16285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E0EC66A-FB4A-AD81-5DAD-019C800610C5}"/>
              </a:ext>
            </a:extLst>
          </p:cNvPr>
          <p:cNvSpPr txBox="1"/>
          <p:nvPr/>
        </p:nvSpPr>
        <p:spPr>
          <a:xfrm>
            <a:off x="7646175" y="4349418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B00EZWXE8Y</a:t>
            </a:r>
          </a:p>
        </p:txBody>
      </p:sp>
      <p:pic>
        <p:nvPicPr>
          <p:cNvPr id="36" name="Picture 35" descr="Text&#10;&#10;Description automatically generated">
            <a:extLst>
              <a:ext uri="{FF2B5EF4-FFF2-40B4-BE49-F238E27FC236}">
                <a16:creationId xmlns:a16="http://schemas.microsoft.com/office/drawing/2014/main" id="{22C79257-9E55-E97C-1B2B-AD79DD7B14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34926" y="4688471"/>
            <a:ext cx="1051311" cy="168479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7C1D686-B686-D2BC-4B13-655432122482}"/>
              </a:ext>
            </a:extLst>
          </p:cNvPr>
          <p:cNvSpPr txBox="1"/>
          <p:nvPr/>
        </p:nvSpPr>
        <p:spPr>
          <a:xfrm>
            <a:off x="6404216" y="6441346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B00IO4WJ0S</a:t>
            </a:r>
          </a:p>
        </p:txBody>
      </p:sp>
    </p:spTree>
    <p:extLst>
      <p:ext uri="{BB962C8B-B14F-4D97-AF65-F5344CB8AC3E}">
        <p14:creationId xmlns:p14="http://schemas.microsoft.com/office/powerpoint/2010/main" val="389308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1BE4-7F30-F7D4-6A56-AE7E1144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4B096-0599-1732-B05C-4683A97EA6E2}"/>
              </a:ext>
            </a:extLst>
          </p:cNvPr>
          <p:cNvSpPr txBox="1"/>
          <p:nvPr/>
        </p:nvSpPr>
        <p:spPr>
          <a:xfrm>
            <a:off x="2263414" y="4961406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rating is 4.576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9977D9-DE97-FE10-6878-9D9AE6B3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40" y="2622968"/>
            <a:ext cx="2933700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5C6A1-BB26-BB67-AEFD-FCC555ADF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62" y="2694550"/>
            <a:ext cx="284480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6F3238-3B6B-D065-0FDE-5649C1179990}"/>
              </a:ext>
            </a:extLst>
          </p:cNvPr>
          <p:cNvSpPr txBox="1"/>
          <p:nvPr/>
        </p:nvSpPr>
        <p:spPr>
          <a:xfrm>
            <a:off x="7194301" y="4951419"/>
            <a:ext cx="2792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rating is 4.48</a:t>
            </a:r>
          </a:p>
        </p:txBody>
      </p:sp>
    </p:spTree>
    <p:extLst>
      <p:ext uri="{BB962C8B-B14F-4D97-AF65-F5344CB8AC3E}">
        <p14:creationId xmlns:p14="http://schemas.microsoft.com/office/powerpoint/2010/main" val="265382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8723-B43B-2034-CE68-584EA5B5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AC7DF-3198-F269-79B9-325CBA8F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75129"/>
            <a:ext cx="8062529" cy="2402265"/>
          </a:xfrm>
        </p:spPr>
        <p:txBody>
          <a:bodyPr/>
          <a:lstStyle/>
          <a:p>
            <a:r>
              <a:rPr lang="en-US" dirty="0"/>
              <a:t>Is there a day when reviews are more likely to be posted?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069A1-856B-9508-53AF-0C900EE61DA3}"/>
              </a:ext>
            </a:extLst>
          </p:cNvPr>
          <p:cNvSpPr txBox="1"/>
          <p:nvPr/>
        </p:nvSpPr>
        <p:spPr>
          <a:xfrm>
            <a:off x="818712" y="6087646"/>
            <a:ext cx="1057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Yes! It is more likely that reviews are written on Mondays. In general reviews are more likely to occur in the first half of the week opposed to the second half.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B5251A-55C3-29AD-76EC-11361515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784" y="2176630"/>
            <a:ext cx="2095500" cy="370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6F6A29-3759-F15F-C929-B9A0186F4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61" y="2480846"/>
            <a:ext cx="32639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87C5-CEC9-49F2-ECD8-C9535EDB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FF37-3EA0-DD90-02CD-6572E52C8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 can be faster when querying unique data</a:t>
            </a:r>
          </a:p>
          <a:p>
            <a:r>
              <a:rPr lang="en-US" dirty="0"/>
              <a:t>Mongo can account for updated accounts but may insert unique data, like IDs, more than once</a:t>
            </a:r>
          </a:p>
          <a:p>
            <a:pPr lvl="1"/>
            <a:r>
              <a:rPr lang="en-US" dirty="0"/>
              <a:t>Updating Postgres rows on conflict should resolve this</a:t>
            </a:r>
          </a:p>
          <a:p>
            <a:r>
              <a:rPr lang="en-US" dirty="0"/>
              <a:t>Customers who do not review a lot of products are likely to rate the product lower than customers who review products frequently</a:t>
            </a:r>
          </a:p>
          <a:p>
            <a:r>
              <a:rPr lang="en-US" dirty="0"/>
              <a:t>Products with more reviews are not necessarily reviewed higher</a:t>
            </a:r>
          </a:p>
          <a:p>
            <a:r>
              <a:rPr lang="en-US" dirty="0"/>
              <a:t>Mondays seem to be a popular time to get your Kindle review in</a:t>
            </a:r>
          </a:p>
        </p:txBody>
      </p:sp>
    </p:spTree>
    <p:extLst>
      <p:ext uri="{BB962C8B-B14F-4D97-AF65-F5344CB8AC3E}">
        <p14:creationId xmlns:p14="http://schemas.microsoft.com/office/powerpoint/2010/main" val="1640026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4CE9-E141-7093-5A0E-1B1595FF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162098"/>
            <a:ext cx="10561418" cy="77310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0C91F-D481-B163-E961-FA38096CA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4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3206-7C5D-9598-69E9-9EEDA364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1CD2-74FC-5F7C-6AD5-777B07B2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Kindle is Amazon’s self publishing e-book platform</a:t>
            </a:r>
          </a:p>
          <a:p>
            <a:r>
              <a:rPr lang="en-US" dirty="0"/>
              <a:t>Customer reviews allow for readers to make informed decisions on whether or not to purchase a book</a:t>
            </a:r>
          </a:p>
          <a:p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D7BA71F-3479-C5F3-25CB-FC70AF4C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998" y="700087"/>
            <a:ext cx="40640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2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693A-044A-61ED-ED12-98913DDD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5793-405C-1985-81E7-28FF1034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762701" cy="3632200"/>
          </a:xfrm>
        </p:spPr>
        <p:txBody>
          <a:bodyPr>
            <a:normAutofit/>
          </a:bodyPr>
          <a:lstStyle/>
          <a:p>
            <a:r>
              <a:rPr lang="en-US" dirty="0"/>
              <a:t>PostgreSQL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Python</a:t>
            </a:r>
          </a:p>
          <a:p>
            <a:r>
              <a:rPr lang="en-US" dirty="0" err="1"/>
              <a:t>Jupyter</a:t>
            </a:r>
            <a:r>
              <a:rPr lang="en-US" dirty="0"/>
              <a:t> Lab</a:t>
            </a:r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598490DA-2A6A-48DE-914C-B395C9EF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2319866"/>
            <a:ext cx="5285999" cy="3882255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D0C3DDB8-A3B0-32D5-B9FA-BEFD7B69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15" y="2506228"/>
            <a:ext cx="1471480" cy="1704417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8025C629-D852-F45E-428F-B0ADCB581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292" y="3000381"/>
            <a:ext cx="2387036" cy="716110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46A983E-EE64-7314-A463-48B7C146A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447" y="4362557"/>
            <a:ext cx="1704416" cy="1704416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DBA51186-C4D2-511B-0A2E-1EEC54C05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518" y="4856545"/>
            <a:ext cx="2386584" cy="650345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3947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956E-AEFD-33D0-214E-74EEE591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E6A8-7091-FC15-98ED-E6AE9F1F2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677051"/>
          </a:xfrm>
        </p:spPr>
        <p:txBody>
          <a:bodyPr/>
          <a:lstStyle/>
          <a:p>
            <a:r>
              <a:rPr lang="en-US" dirty="0"/>
              <a:t>All of the data goes into a single collection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12798-503D-F57C-B47F-86FFCC1A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14" y="3429000"/>
            <a:ext cx="9603172" cy="31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2D13-73EB-EAF2-C421-8B496880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B566-FA3B-84E0-EE17-705B7D00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insertion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Redundancy of users and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43AF1-023A-4DDF-1AC8-C59E7E700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69" y="2222287"/>
            <a:ext cx="4600129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3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887-092D-F471-E09A-73EE8887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Schema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7414AC2-BDA3-C924-2CA9-E6071B19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321" y="2383849"/>
            <a:ext cx="8903358" cy="34941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525DF-581C-C641-EBB6-8F5BB381550E}"/>
              </a:ext>
            </a:extLst>
          </p:cNvPr>
          <p:cNvSpPr txBox="1"/>
          <p:nvPr/>
        </p:nvSpPr>
        <p:spPr>
          <a:xfrm>
            <a:off x="3977470" y="6226146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*Unix Review Time was not included </a:t>
            </a:r>
          </a:p>
        </p:txBody>
      </p:sp>
    </p:spTree>
    <p:extLst>
      <p:ext uri="{BB962C8B-B14F-4D97-AF65-F5344CB8AC3E}">
        <p14:creationId xmlns:p14="http://schemas.microsoft.com/office/powerpoint/2010/main" val="213910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255D-11CB-01A7-68FD-B54DEA18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3A56-A526-B0F5-3AC7-40DAFA5A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querying of users or products</a:t>
            </a:r>
          </a:p>
          <a:p>
            <a:pPr lvl="1"/>
            <a:r>
              <a:rPr lang="en-US" dirty="0"/>
              <a:t>No duplicate entries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52AE8-F4CD-9884-6A00-51AD5ED6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986" y="2225361"/>
            <a:ext cx="4792012" cy="36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4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52FB-8053-5E45-08CA-EC280826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Mongo and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6AA2-75E3-DBFA-C5B9-3DD3A47B3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997812"/>
          </a:xfrm>
        </p:spPr>
        <p:txBody>
          <a:bodyPr>
            <a:normAutofit/>
          </a:bodyPr>
          <a:lstStyle/>
          <a:p>
            <a:r>
              <a:rPr lang="en-US" sz="1600" dirty="0"/>
              <a:t>Querying for unique data in Mongo can be difficult</a:t>
            </a:r>
          </a:p>
          <a:p>
            <a:r>
              <a:rPr lang="en-US" sz="1600" dirty="0"/>
              <a:t>Some data can be changed later in but not picked up by Postgres insertion</a:t>
            </a:r>
          </a:p>
          <a:p>
            <a:pPr lvl="1"/>
            <a:r>
              <a:rPr lang="en-US" sz="1400" dirty="0"/>
              <a:t>Can be remedied by changing insertion from “ON CONFLICT DO NOTHING” to “ON CONFLICT DO UPDATE”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9AD34-4B92-D8CE-C768-D60A1927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633" y="3870435"/>
            <a:ext cx="4114800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C01DA-C342-A360-5F04-09F3E5D72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33" y="2183023"/>
            <a:ext cx="4114800" cy="12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0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8E07-807F-6DFC-E4A3-AC5428C0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and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0925-D4C8-E021-89BA-C0640245F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532571" cy="3636511"/>
          </a:xfrm>
        </p:spPr>
        <p:txBody>
          <a:bodyPr/>
          <a:lstStyle/>
          <a:p>
            <a:r>
              <a:rPr lang="en-US" dirty="0"/>
              <a:t>Querying for unique data in Mongo will take significantly longer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F9E7120-103B-5227-C395-AF025AA20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910" y="2104243"/>
            <a:ext cx="2594707" cy="4306569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EA93C01-BC7A-ED9E-73B5-F4897A219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276" y="2669880"/>
            <a:ext cx="3163616" cy="23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76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4332</TotalTime>
  <Words>362</Words>
  <Application>Microsoft Macintosh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2</vt:lpstr>
      <vt:lpstr>Quotable</vt:lpstr>
      <vt:lpstr>Kindle Review Analysis</vt:lpstr>
      <vt:lpstr>Introduction</vt:lpstr>
      <vt:lpstr>Technology</vt:lpstr>
      <vt:lpstr>Mongo Schema</vt:lpstr>
      <vt:lpstr>Mongo Insertion</vt:lpstr>
      <vt:lpstr>Postgres Schema</vt:lpstr>
      <vt:lpstr>Postgres Insertion</vt:lpstr>
      <vt:lpstr>Mongo and Postgres</vt:lpstr>
      <vt:lpstr>Mongo and Postgres</vt:lpstr>
      <vt:lpstr>Analysis - Users</vt:lpstr>
      <vt:lpstr>Analysis - Users</vt:lpstr>
      <vt:lpstr>Analysis - Products</vt:lpstr>
      <vt:lpstr>Analysis - Products</vt:lpstr>
      <vt:lpstr>Analysis - Reviews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Kindle Review Analysis</dc:title>
  <dc:creator>Showl, Julia J</dc:creator>
  <cp:lastModifiedBy>Showl, Julia J</cp:lastModifiedBy>
  <cp:revision>4</cp:revision>
  <dcterms:created xsi:type="dcterms:W3CDTF">2022-05-01T01:11:29Z</dcterms:created>
  <dcterms:modified xsi:type="dcterms:W3CDTF">2022-05-04T01:23:49Z</dcterms:modified>
</cp:coreProperties>
</file>