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2918400" cy="21945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1pPr>
    <a:lvl2pPr marL="0" marR="0" indent="326532"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2pPr>
    <a:lvl3pPr marL="0" marR="0" indent="653064"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3pPr>
    <a:lvl4pPr marL="0" marR="0" indent="979596"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4pPr>
    <a:lvl5pPr marL="0" marR="0" indent="1306128"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5pPr>
    <a:lvl6pPr marL="0" marR="0" indent="1632661"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6pPr>
    <a:lvl7pPr marL="0" marR="0" indent="1959193"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7pPr>
    <a:lvl8pPr marL="0" marR="0" indent="2285725"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8pPr>
    <a:lvl9pPr marL="0" marR="0" indent="2612257"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B86B76-3DBC-9749-B41E-A958369ED514}" v="1" dt="2022-02-18T14:48:25.253"/>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81"/>
    <p:restoredTop sz="94719"/>
  </p:normalViewPr>
  <p:slideViewPr>
    <p:cSldViewPr snapToGrid="0" snapToObjects="1">
      <p:cViewPr>
        <p:scale>
          <a:sx n="76" d="100"/>
          <a:sy n="76" d="100"/>
        </p:scale>
        <p:origin x="144" y="-872"/>
      </p:cViewPr>
      <p:guideLst/>
    </p:cSldViewPr>
  </p:slideViewPr>
  <p:notesTextViewPr>
    <p:cViewPr>
      <p:scale>
        <a:sx n="70" d="100"/>
        <a:sy n="7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Shape 24"/>
          <p:cNvSpPr>
            <a:spLocks noGrp="1" noRot="1" noChangeAspect="1"/>
          </p:cNvSpPr>
          <p:nvPr>
            <p:ph type="sldImg"/>
          </p:nvPr>
        </p:nvSpPr>
        <p:spPr>
          <a:xfrm>
            <a:off x="1143000" y="685800"/>
            <a:ext cx="4572000" cy="3429000"/>
          </a:xfrm>
          <a:prstGeom prst="rect">
            <a:avLst/>
          </a:prstGeom>
        </p:spPr>
        <p:txBody>
          <a:bodyPr/>
          <a:lstStyle/>
          <a:p>
            <a:endParaRPr/>
          </a:p>
        </p:txBody>
      </p:sp>
      <p:sp>
        <p:nvSpPr>
          <p:cNvPr id="25" name="Shape 2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633155" latinLnBrk="0">
      <a:defRPr sz="3400">
        <a:latin typeface="+mn-lt"/>
        <a:ea typeface="+mn-ea"/>
        <a:cs typeface="+mn-cs"/>
        <a:sym typeface="Calibri"/>
      </a:defRPr>
    </a:lvl1pPr>
    <a:lvl2pPr indent="228600" defTabSz="2633155" latinLnBrk="0">
      <a:defRPr sz="3400">
        <a:latin typeface="+mn-lt"/>
        <a:ea typeface="+mn-ea"/>
        <a:cs typeface="+mn-cs"/>
        <a:sym typeface="Calibri"/>
      </a:defRPr>
    </a:lvl2pPr>
    <a:lvl3pPr indent="457200" defTabSz="2633155" latinLnBrk="0">
      <a:defRPr sz="3400">
        <a:latin typeface="+mn-lt"/>
        <a:ea typeface="+mn-ea"/>
        <a:cs typeface="+mn-cs"/>
        <a:sym typeface="Calibri"/>
      </a:defRPr>
    </a:lvl3pPr>
    <a:lvl4pPr indent="685800" defTabSz="2633155" latinLnBrk="0">
      <a:defRPr sz="3400">
        <a:latin typeface="+mn-lt"/>
        <a:ea typeface="+mn-ea"/>
        <a:cs typeface="+mn-cs"/>
        <a:sym typeface="Calibri"/>
      </a:defRPr>
    </a:lvl4pPr>
    <a:lvl5pPr indent="914400" defTabSz="2633155" latinLnBrk="0">
      <a:defRPr sz="3400">
        <a:latin typeface="+mn-lt"/>
        <a:ea typeface="+mn-ea"/>
        <a:cs typeface="+mn-cs"/>
        <a:sym typeface="Calibri"/>
      </a:defRPr>
    </a:lvl5pPr>
    <a:lvl6pPr indent="1143000" defTabSz="2633155" latinLnBrk="0">
      <a:defRPr sz="3400">
        <a:latin typeface="+mn-lt"/>
        <a:ea typeface="+mn-ea"/>
        <a:cs typeface="+mn-cs"/>
        <a:sym typeface="Calibri"/>
      </a:defRPr>
    </a:lvl6pPr>
    <a:lvl7pPr indent="1371600" defTabSz="2633155" latinLnBrk="0">
      <a:defRPr sz="3400">
        <a:latin typeface="+mn-lt"/>
        <a:ea typeface="+mn-ea"/>
        <a:cs typeface="+mn-cs"/>
        <a:sym typeface="Calibri"/>
      </a:defRPr>
    </a:lvl7pPr>
    <a:lvl8pPr indent="1600200" defTabSz="2633155" latinLnBrk="0">
      <a:defRPr sz="3400">
        <a:latin typeface="+mn-lt"/>
        <a:ea typeface="+mn-ea"/>
        <a:cs typeface="+mn-cs"/>
        <a:sym typeface="Calibri"/>
      </a:defRPr>
    </a:lvl8pPr>
    <a:lvl9pPr indent="1828800" defTabSz="2633155" latinLnBrk="0">
      <a:defRPr sz="34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685800"/>
            <a:ext cx="5143500" cy="3429000"/>
          </a:xfrm>
        </p:spPr>
      </p:sp>
      <p:sp>
        <p:nvSpPr>
          <p:cNvPr id="3" name="Notes Placeholder 2"/>
          <p:cNvSpPr>
            <a:spLocks noGrp="1"/>
          </p:cNvSpPr>
          <p:nvPr>
            <p:ph type="body" idx="1"/>
          </p:nvPr>
        </p:nvSpPr>
        <p:spPr/>
        <p:txBody>
          <a:bodyPr/>
          <a:lstStyle/>
          <a:p>
            <a:endParaRPr lang="en-NL" dirty="0"/>
          </a:p>
        </p:txBody>
      </p:sp>
    </p:spTree>
    <p:extLst>
      <p:ext uri="{BB962C8B-B14F-4D97-AF65-F5344CB8AC3E}">
        <p14:creationId xmlns:p14="http://schemas.microsoft.com/office/powerpoint/2010/main" val="2549191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FB AI">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B AI Research ">
    <p:spTree>
      <p:nvGrpSpPr>
        <p:cNvPr id="1" name=""/>
        <p:cNvGrpSpPr/>
        <p:nvPr/>
      </p:nvGrpSpPr>
      <p:grpSpPr>
        <a:xfrm>
          <a:off x="0" y="0"/>
          <a:ext cx="0" cy="0"/>
          <a:chOff x="0" y="0"/>
          <a:chExt cx="0" cy="0"/>
        </a:xfrm>
      </p:grpSpPr>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45920" y="294640"/>
            <a:ext cx="29626561" cy="482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3" name="Body Level One…"/>
          <p:cNvSpPr txBox="1">
            <a:spLocks noGrp="1"/>
          </p:cNvSpPr>
          <p:nvPr>
            <p:ph type="body" idx="1"/>
          </p:nvPr>
        </p:nvSpPr>
        <p:spPr>
          <a:xfrm>
            <a:off x="1645920" y="5120640"/>
            <a:ext cx="29626561" cy="168249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5910559" y="19756119"/>
            <a:ext cx="7680961" cy="1168401"/>
          </a:xfrm>
          <a:prstGeom prst="rect">
            <a:avLst/>
          </a:prstGeom>
          <a:ln w="12700">
            <a:miter lim="400000"/>
          </a:ln>
        </p:spPr>
        <p:txBody>
          <a:bodyPr wrap="none" lIns="45719" rIns="45719" anchor="ctr">
            <a:spAutoFit/>
          </a:bodyPr>
          <a:lstStyle>
            <a:lvl1pPr algn="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1pPr>
      <a:lvl2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2pPr>
      <a:lvl3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3pPr>
      <a:lvl4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4pPr>
      <a:lvl5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5pPr>
      <a:lvl6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6pPr>
      <a:lvl7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7pPr>
      <a:lvl8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8pPr>
      <a:lvl9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9pPr>
    </p:titleStyle>
    <p:bodyStyle>
      <a:lvl1pPr marL="731556" marR="0" indent="-731556"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1pPr>
      <a:lvl2pPr marL="2319804" marR="0" indent="-85669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2pPr>
      <a:lvl3pPr marL="3943547" marR="0" indent="-101732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3pPr>
      <a:lvl4pPr marL="5531594"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4pPr>
      <a:lvl5pPr marL="699470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5pPr>
      <a:lvl6pPr marL="845782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6pPr>
      <a:lvl7pPr marL="9920933"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7pPr>
      <a:lvl8pPr marL="1138404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8pPr>
      <a:lvl9pPr marL="1284716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9pPr>
    </p:bodyStyle>
    <p:otherStyle>
      <a:lvl1pPr marL="0" marR="0" indent="0"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326532"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653064"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979596"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306128"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1632661"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1959193"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2285725"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2612257"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alpha val="48000"/>
          </a:schemeClr>
        </a:solidFill>
        <a:effectLst/>
      </p:bgPr>
    </p:bg>
    <p:spTree>
      <p:nvGrpSpPr>
        <p:cNvPr id="1" name=""/>
        <p:cNvGrpSpPr/>
        <p:nvPr/>
      </p:nvGrpSpPr>
      <p:grpSpPr>
        <a:xfrm>
          <a:off x="0" y="0"/>
          <a:ext cx="0" cy="0"/>
          <a:chOff x="0" y="0"/>
          <a:chExt cx="0" cy="0"/>
        </a:xfrm>
      </p:grpSpPr>
      <p:sp>
        <p:nvSpPr>
          <p:cNvPr id="30" name="TextBox 35"/>
          <p:cNvSpPr txBox="1"/>
          <p:nvPr/>
        </p:nvSpPr>
        <p:spPr>
          <a:xfrm>
            <a:off x="968275" y="784521"/>
            <a:ext cx="14466772" cy="17851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5500">
                <a:latin typeface="Arial"/>
                <a:ea typeface="Arial"/>
                <a:cs typeface="Arial"/>
                <a:sym typeface="Arial"/>
              </a:defRPr>
            </a:lvl1pPr>
          </a:lstStyle>
          <a:p>
            <a:r>
              <a:rPr lang="en-GB" dirty="0"/>
              <a:t>Counterfactual Explanations</a:t>
            </a:r>
          </a:p>
          <a:p>
            <a:r>
              <a:rPr lang="en-GB" dirty="0"/>
              <a:t>and Algorithmic Recourse</a:t>
            </a:r>
          </a:p>
        </p:txBody>
      </p:sp>
      <p:sp>
        <p:nvSpPr>
          <p:cNvPr id="33" name="TextBox 38"/>
          <p:cNvSpPr txBox="1"/>
          <p:nvPr/>
        </p:nvSpPr>
        <p:spPr>
          <a:xfrm>
            <a:off x="986246" y="3580560"/>
            <a:ext cx="9064534" cy="11387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400">
                <a:latin typeface="Arial"/>
                <a:ea typeface="Arial"/>
                <a:cs typeface="Arial"/>
                <a:sym typeface="Arial"/>
              </a:defRPr>
            </a:lvl1pPr>
          </a:lstStyle>
          <a:p>
            <a:r>
              <a:rPr lang="en-US" dirty="0"/>
              <a:t>Explaining black box models through counterfactuals</a:t>
            </a:r>
            <a:endParaRPr dirty="0"/>
          </a:p>
        </p:txBody>
      </p:sp>
      <p:sp>
        <p:nvSpPr>
          <p:cNvPr id="34" name="TextBox 39"/>
          <p:cNvSpPr txBox="1"/>
          <p:nvPr/>
        </p:nvSpPr>
        <p:spPr>
          <a:xfrm>
            <a:off x="986246" y="5018530"/>
            <a:ext cx="9064534" cy="39346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r>
              <a:rPr lang="en-US" dirty="0"/>
              <a:t>Human operators in charge of the black-box decision-making systems do not understand how they works and essentially often they still choose to rely on it blindly. Unfortunately, those individuals who are subject to the decisions produced by such systems typically have no way of challenging them. Counterfactual Explanations (CE) can help the former group to make sense of their system: they explain how inputs into the system would have to change for it to yield a different decision. CEs that involve realistic and actionable changes can be used for the purpose of Algorithmic Recourse (AR): recourse offers individuals in the latter group a way to turn a negative decision into positive one. </a:t>
            </a:r>
            <a:endParaRPr lang="en-NL" dirty="0"/>
          </a:p>
        </p:txBody>
      </p:sp>
      <p:sp>
        <p:nvSpPr>
          <p:cNvPr id="35" name="TextBox 41"/>
          <p:cNvSpPr txBox="1"/>
          <p:nvPr/>
        </p:nvSpPr>
        <p:spPr>
          <a:xfrm>
            <a:off x="22758763" y="5016731"/>
            <a:ext cx="9130938" cy="1607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r>
              <a:rPr lang="en-GB" dirty="0"/>
              <a:t>For a our baseline comparison we keep things simple: for example, we let the conventional VAR guide our search for optimal lag length. A short exercise in hyperparameter tuning demonstrates that the Deep VAR is less prone to overfitting with respect to the number of lags among other things. </a:t>
            </a:r>
          </a:p>
        </p:txBody>
      </p:sp>
      <p:sp>
        <p:nvSpPr>
          <p:cNvPr id="36" name="TextBox 42"/>
          <p:cNvSpPr txBox="1"/>
          <p:nvPr/>
        </p:nvSpPr>
        <p:spPr>
          <a:xfrm>
            <a:off x="986246" y="9680953"/>
            <a:ext cx="9064534" cy="12200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342900" indent="-342900">
              <a:lnSpc>
                <a:spcPct val="120000"/>
              </a:lnSpc>
              <a:buSzPct val="100000"/>
              <a:buFont typeface="Arial"/>
              <a:buChar char="•"/>
              <a:defRPr sz="2100">
                <a:solidFill>
                  <a:srgbClr val="344854"/>
                </a:solidFill>
                <a:latin typeface="Arial"/>
                <a:ea typeface="Arial"/>
                <a:cs typeface="Arial"/>
                <a:sym typeface="Arial"/>
              </a:defRPr>
            </a:pPr>
            <a:r>
              <a:rPr lang="en-US" dirty="0"/>
              <a:t>Built a scalable library for CE and AR in Julia: </a:t>
            </a:r>
            <a:r>
              <a:rPr lang="en-US" dirty="0" err="1"/>
              <a:t>CEAR.jl</a:t>
            </a:r>
            <a:r>
              <a:rPr lang="en-US" dirty="0"/>
              <a:t>.</a:t>
            </a:r>
            <a:endParaRPr dirty="0"/>
          </a:p>
          <a:p>
            <a:pPr marL="342900" indent="-342900">
              <a:lnSpc>
                <a:spcPct val="120000"/>
              </a:lnSpc>
              <a:buSzPct val="100000"/>
              <a:buFont typeface="Arial"/>
              <a:buChar char="•"/>
              <a:defRPr sz="2100">
                <a:solidFill>
                  <a:srgbClr val="344854"/>
                </a:solidFill>
                <a:latin typeface="Arial"/>
                <a:ea typeface="Arial"/>
                <a:cs typeface="Arial"/>
                <a:sym typeface="Arial"/>
              </a:defRPr>
            </a:pPr>
            <a:r>
              <a:rPr lang="en-US" dirty="0"/>
              <a:t>Ran experiments investigating the dynamics of AR.</a:t>
            </a:r>
            <a:endParaRPr dirty="0"/>
          </a:p>
          <a:p>
            <a:pPr marL="342900" indent="-342900">
              <a:lnSpc>
                <a:spcPct val="120000"/>
              </a:lnSpc>
              <a:buSzPct val="100000"/>
              <a:buFont typeface="Arial"/>
              <a:buChar char="•"/>
              <a:defRPr sz="2100">
                <a:solidFill>
                  <a:srgbClr val="344854"/>
                </a:solidFill>
                <a:latin typeface="Arial"/>
                <a:ea typeface="Arial"/>
                <a:cs typeface="Arial"/>
                <a:sym typeface="Arial"/>
              </a:defRPr>
            </a:pPr>
            <a:r>
              <a:rPr lang="en-US" dirty="0"/>
              <a:t>Proposed a related research </a:t>
            </a:r>
            <a:r>
              <a:rPr lang="en-US"/>
              <a:t>project to bachelor’s students.</a:t>
            </a:r>
            <a:endParaRPr dirty="0"/>
          </a:p>
        </p:txBody>
      </p:sp>
      <p:sp>
        <p:nvSpPr>
          <p:cNvPr id="37" name="TextBox 43"/>
          <p:cNvSpPr txBox="1"/>
          <p:nvPr/>
        </p:nvSpPr>
        <p:spPr>
          <a:xfrm>
            <a:off x="11880670" y="3580560"/>
            <a:ext cx="9064533" cy="6155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400">
                <a:latin typeface="Arial"/>
                <a:ea typeface="Arial"/>
                <a:cs typeface="Arial"/>
                <a:sym typeface="Arial"/>
              </a:defRPr>
            </a:lvl1pPr>
          </a:lstStyle>
          <a:p>
            <a:r>
              <a:rPr lang="en-US" dirty="0"/>
              <a:t>… to realistic recourse for Bayesian models.</a:t>
            </a:r>
            <a:endParaRPr dirty="0"/>
          </a:p>
        </p:txBody>
      </p:sp>
      <p:sp>
        <p:nvSpPr>
          <p:cNvPr id="38" name="TextBox 44"/>
          <p:cNvSpPr txBox="1"/>
          <p:nvPr/>
        </p:nvSpPr>
        <p:spPr>
          <a:xfrm>
            <a:off x="11880670" y="4326744"/>
            <a:ext cx="9064533" cy="4154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100">
                <a:latin typeface="Arial"/>
                <a:ea typeface="Arial"/>
                <a:cs typeface="Arial"/>
                <a:sym typeface="Arial"/>
              </a:defRPr>
            </a:lvl1pPr>
          </a:lstStyle>
          <a:p>
            <a:r>
              <a:rPr lang="en-US" dirty="0"/>
              <a:t>Empirical evidence</a:t>
            </a:r>
            <a:endParaRPr dirty="0"/>
          </a:p>
        </p:txBody>
      </p:sp>
      <p:sp>
        <p:nvSpPr>
          <p:cNvPr id="39" name="TextBox 45"/>
          <p:cNvSpPr txBox="1"/>
          <p:nvPr/>
        </p:nvSpPr>
        <p:spPr>
          <a:xfrm>
            <a:off x="986246" y="11202393"/>
            <a:ext cx="9064534" cy="6155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400">
                <a:latin typeface="Arial"/>
                <a:ea typeface="Arial"/>
                <a:cs typeface="Arial"/>
                <a:sym typeface="Arial"/>
              </a:defRPr>
            </a:lvl1pPr>
          </a:lstStyle>
          <a:p>
            <a:r>
              <a:rPr lang="en-US" dirty="0"/>
              <a:t>From basic principles …</a:t>
            </a:r>
            <a:endParaRPr dirty="0"/>
          </a:p>
        </p:txBody>
      </p:sp>
      <p:sp>
        <p:nvSpPr>
          <p:cNvPr id="40" name="TextBox 46"/>
          <p:cNvSpPr txBox="1"/>
          <p:nvPr/>
        </p:nvSpPr>
        <p:spPr>
          <a:xfrm>
            <a:off x="986246" y="11905511"/>
            <a:ext cx="9064534" cy="4154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100">
                <a:latin typeface="Arial"/>
                <a:ea typeface="Arial"/>
                <a:cs typeface="Arial"/>
                <a:sym typeface="Arial"/>
              </a:defRPr>
            </a:lvl1pPr>
          </a:lstStyle>
          <a:p>
            <a:r>
              <a:rPr lang="en-US" dirty="0"/>
              <a:t>A simple methodology</a:t>
            </a:r>
            <a:endParaRPr dirty="0"/>
          </a:p>
        </p:txBody>
      </p:sp>
      <p:sp>
        <p:nvSpPr>
          <p:cNvPr id="41" name="TextBox 47"/>
          <p:cNvSpPr txBox="1"/>
          <p:nvPr/>
        </p:nvSpPr>
        <p:spPr>
          <a:xfrm>
            <a:off x="986246" y="12632281"/>
            <a:ext cx="9064534" cy="23834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r>
              <a:rPr lang="en-US" dirty="0"/>
              <a:t>We developed our idea under the following premise: </a:t>
            </a:r>
            <a:r>
              <a:rPr lang="en-US" b="1" dirty="0" err="1"/>
              <a:t>maximise</a:t>
            </a:r>
            <a:r>
              <a:rPr lang="en-US" b="1" dirty="0"/>
              <a:t> performance</a:t>
            </a:r>
            <a:r>
              <a:rPr lang="en-US" dirty="0"/>
              <a:t> of an existing and trusted framework under </a:t>
            </a:r>
            <a:r>
              <a:rPr lang="en-US" b="1" dirty="0"/>
              <a:t>minimal intervention</a:t>
            </a:r>
            <a:r>
              <a:rPr lang="en-US" dirty="0"/>
              <a:t>. </a:t>
            </a:r>
            <a:r>
              <a:rPr lang="en-GB" dirty="0"/>
              <a:t>VAR has become a standard tool for practitioners to construct economic forecasts, but the assumption of linearity through time and variables is restrictive. We relax that assumption through one simple step: estimate each system equation through a recurrent neural network.</a:t>
            </a:r>
          </a:p>
        </p:txBody>
      </p:sp>
      <p:sp>
        <p:nvSpPr>
          <p:cNvPr id="42" name="TextBox 51"/>
          <p:cNvSpPr txBox="1"/>
          <p:nvPr/>
        </p:nvSpPr>
        <p:spPr>
          <a:xfrm>
            <a:off x="22833818" y="11199753"/>
            <a:ext cx="9029701" cy="6155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400">
                <a:latin typeface="Arial"/>
                <a:ea typeface="Arial"/>
                <a:cs typeface="Arial"/>
                <a:sym typeface="Arial"/>
              </a:defRPr>
            </a:lvl1pPr>
          </a:lstStyle>
          <a:p>
            <a:r>
              <a:rPr lang="en-US" dirty="0"/>
              <a:t>Where to go from here</a:t>
            </a:r>
            <a:endParaRPr dirty="0"/>
          </a:p>
        </p:txBody>
      </p:sp>
      <p:sp>
        <p:nvSpPr>
          <p:cNvPr id="43" name="TextBox 52"/>
          <p:cNvSpPr txBox="1"/>
          <p:nvPr/>
        </p:nvSpPr>
        <p:spPr>
          <a:xfrm>
            <a:off x="22833818" y="11962892"/>
            <a:ext cx="9029701" cy="4154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100">
                <a:latin typeface="Arial"/>
                <a:ea typeface="Arial"/>
                <a:cs typeface="Arial"/>
                <a:sym typeface="Arial"/>
              </a:defRPr>
            </a:lvl1pPr>
          </a:lstStyle>
          <a:p>
            <a:r>
              <a:rPr lang="en-US" dirty="0"/>
              <a:t>Recent work</a:t>
            </a:r>
            <a:endParaRPr dirty="0"/>
          </a:p>
        </p:txBody>
      </p:sp>
      <p:sp>
        <p:nvSpPr>
          <p:cNvPr id="44" name="TextBox 53"/>
          <p:cNvSpPr txBox="1"/>
          <p:nvPr/>
        </p:nvSpPr>
        <p:spPr>
          <a:xfrm>
            <a:off x="22837397" y="14884078"/>
            <a:ext cx="9039498" cy="27712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pPr marL="342900" indent="-342900">
              <a:buFont typeface="Arial" panose="020B0604020202020204" pitchFamily="34" charset="0"/>
              <a:buChar char="•"/>
            </a:pPr>
            <a:r>
              <a:rPr lang="en-US" dirty="0"/>
              <a:t>What </a:t>
            </a:r>
            <a:r>
              <a:rPr lang="en-US" b="1" dirty="0"/>
              <a:t>other benchmark models </a:t>
            </a:r>
            <a:r>
              <a:rPr lang="en-US" dirty="0"/>
              <a:t>should we consider?</a:t>
            </a:r>
          </a:p>
          <a:p>
            <a:pPr marL="342900" indent="-342900">
              <a:buFont typeface="Arial" panose="020B0604020202020204" pitchFamily="34" charset="0"/>
              <a:buChar char="•"/>
            </a:pPr>
            <a:r>
              <a:rPr lang="en-US" b="1" dirty="0"/>
              <a:t>Structural identification </a:t>
            </a:r>
            <a:r>
              <a:rPr lang="en-US" dirty="0"/>
              <a:t>– how to proceed? </a:t>
            </a:r>
            <a:r>
              <a:rPr lang="en-US" dirty="0" err="1"/>
              <a:t>Verstyuk</a:t>
            </a:r>
            <a:r>
              <a:rPr lang="en-US" dirty="0"/>
              <a:t> (2020) works with Cholesky decomposition as in conventional VAR.</a:t>
            </a:r>
          </a:p>
          <a:p>
            <a:pPr marL="342900" indent="-342900">
              <a:buFont typeface="Arial" panose="020B0604020202020204" pitchFamily="34" charset="0"/>
              <a:buChar char="•"/>
            </a:pPr>
            <a:r>
              <a:rPr lang="en-US" dirty="0"/>
              <a:t>Can the existing toolbox (IRFs, variance decomposition, policy counterfactuals, …) be derived for Deep VAR?</a:t>
            </a:r>
          </a:p>
          <a:p>
            <a:pPr marL="342900" indent="-342900">
              <a:buFont typeface="Arial" panose="020B0604020202020204" pitchFamily="34" charset="0"/>
              <a:buChar char="•"/>
            </a:pPr>
            <a:r>
              <a:rPr lang="en-US" dirty="0"/>
              <a:t>Deep VAR as a </a:t>
            </a:r>
            <a:r>
              <a:rPr lang="en-US" b="1" dirty="0"/>
              <a:t>tool for detecting non-linearities</a:t>
            </a:r>
            <a:r>
              <a:rPr lang="en-US" dirty="0"/>
              <a:t>?</a:t>
            </a:r>
          </a:p>
          <a:p>
            <a:pPr marL="342900" indent="-342900">
              <a:buFont typeface="Arial" panose="020B0604020202020204" pitchFamily="34" charset="0"/>
              <a:buChar char="•"/>
            </a:pPr>
            <a:endParaRPr dirty="0"/>
          </a:p>
        </p:txBody>
      </p:sp>
      <p:sp>
        <p:nvSpPr>
          <p:cNvPr id="48" name="TextBox 60"/>
          <p:cNvSpPr txBox="1"/>
          <p:nvPr/>
        </p:nvSpPr>
        <p:spPr>
          <a:xfrm>
            <a:off x="22905719" y="17516209"/>
            <a:ext cx="6335025" cy="3875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100">
                <a:latin typeface="Arial"/>
                <a:ea typeface="Arial"/>
                <a:cs typeface="Arial"/>
                <a:sym typeface="Arial"/>
              </a:defRPr>
            </a:lvl1pPr>
          </a:lstStyle>
          <a:p>
            <a:r>
              <a:rPr dirty="0"/>
              <a:t>References</a:t>
            </a:r>
          </a:p>
        </p:txBody>
      </p:sp>
      <p:sp>
        <p:nvSpPr>
          <p:cNvPr id="49" name="TextBox 61"/>
          <p:cNvSpPr txBox="1"/>
          <p:nvPr/>
        </p:nvSpPr>
        <p:spPr>
          <a:xfrm>
            <a:off x="22905719" y="17903725"/>
            <a:ext cx="6335025" cy="26261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spAutoFit/>
          </a:bodyPr>
          <a:lstStyle/>
          <a:p>
            <a:pPr>
              <a:lnSpc>
                <a:spcPct val="120000"/>
              </a:lnSpc>
              <a:spcBef>
                <a:spcPts val="600"/>
              </a:spcBef>
              <a:defRPr sz="1400">
                <a:latin typeface="Arial"/>
                <a:ea typeface="Arial"/>
                <a:cs typeface="Arial"/>
                <a:sym typeface="Arial"/>
              </a:defRPr>
            </a:pPr>
            <a:r>
              <a:rPr lang="en-GB" sz="1400" dirty="0" err="1">
                <a:sym typeface="Arial"/>
              </a:rPr>
              <a:t>Daxberger</a:t>
            </a:r>
            <a:r>
              <a:rPr lang="en-GB" sz="1400" dirty="0">
                <a:sym typeface="Arial"/>
              </a:rPr>
              <a:t> et al. </a:t>
            </a:r>
            <a:r>
              <a:rPr dirty="0"/>
              <a:t>(20</a:t>
            </a:r>
            <a:r>
              <a:rPr lang="en-US" dirty="0"/>
              <a:t>21</a:t>
            </a:r>
            <a:r>
              <a:rPr dirty="0"/>
              <a:t>). “</a:t>
            </a:r>
            <a:r>
              <a:rPr lang="en-US" dirty="0"/>
              <a:t>L</a:t>
            </a:r>
            <a:r>
              <a:rPr lang="en-GB" sz="1400" dirty="0" err="1">
                <a:sym typeface="Arial"/>
              </a:rPr>
              <a:t>aplace</a:t>
            </a:r>
            <a:r>
              <a:rPr lang="en-GB" sz="1400" dirty="0">
                <a:sym typeface="Arial"/>
              </a:rPr>
              <a:t> Redux-Effortless Bayesian Deep Learning</a:t>
            </a:r>
            <a:r>
              <a:rPr dirty="0"/>
              <a:t>.”</a:t>
            </a:r>
            <a:r>
              <a:rPr lang="en-US" dirty="0"/>
              <a:t>.</a:t>
            </a:r>
            <a:r>
              <a:rPr dirty="0"/>
              <a:t> </a:t>
            </a:r>
            <a:r>
              <a:rPr lang="en-US" sz="1400" dirty="0">
                <a:solidFill>
                  <a:srgbClr val="677B8C"/>
                </a:solidFill>
                <a:latin typeface="Arial"/>
                <a:cs typeface="Arial"/>
              </a:rPr>
              <a:t>In: </a:t>
            </a:r>
            <a:r>
              <a:rPr lang="en-GB" sz="1400" dirty="0">
                <a:solidFill>
                  <a:srgbClr val="677B8C"/>
                </a:solidFill>
                <a:latin typeface="Arial"/>
                <a:cs typeface="Arial"/>
                <a:sym typeface="Arial"/>
              </a:rPr>
              <a:t>Advances in Neural Information Processing Systems 34</a:t>
            </a:r>
            <a:endParaRPr sz="1400" dirty="0">
              <a:solidFill>
                <a:srgbClr val="677B8C"/>
              </a:solidFill>
              <a:latin typeface="Arial"/>
              <a:cs typeface="Arial"/>
            </a:endParaRPr>
          </a:p>
          <a:p>
            <a:pPr>
              <a:lnSpc>
                <a:spcPct val="120000"/>
              </a:lnSpc>
              <a:spcBef>
                <a:spcPts val="600"/>
              </a:spcBef>
              <a:defRPr sz="1400">
                <a:latin typeface="Arial"/>
                <a:ea typeface="Arial"/>
                <a:cs typeface="Arial"/>
                <a:sym typeface="Arial"/>
              </a:defRPr>
            </a:pPr>
            <a:r>
              <a:rPr lang="en-US" dirty="0"/>
              <a:t>Gal and </a:t>
            </a:r>
            <a:r>
              <a:rPr lang="en-US" dirty="0" err="1"/>
              <a:t>Ghaharamani</a:t>
            </a:r>
            <a:r>
              <a:rPr lang="en-US" dirty="0"/>
              <a:t> </a:t>
            </a:r>
            <a:r>
              <a:rPr dirty="0"/>
              <a:t>(201</a:t>
            </a:r>
            <a:r>
              <a:rPr lang="en-US" dirty="0"/>
              <a:t>6</a:t>
            </a:r>
            <a:r>
              <a:rPr dirty="0"/>
              <a:t>). “</a:t>
            </a:r>
            <a:r>
              <a:rPr lang="en-GB" sz="1400" dirty="0">
                <a:sym typeface="Arial"/>
              </a:rPr>
              <a:t>Dropout as a Bayesian Approximation: Representing Model Uncertainty in Deep Learning</a:t>
            </a:r>
            <a:r>
              <a:rPr dirty="0"/>
              <a:t>.”. </a:t>
            </a:r>
            <a:r>
              <a:rPr dirty="0">
                <a:solidFill>
                  <a:srgbClr val="677B8C"/>
                </a:solidFill>
              </a:rPr>
              <a:t>In:</a:t>
            </a:r>
            <a:r>
              <a:rPr sz="1400" dirty="0">
                <a:solidFill>
                  <a:srgbClr val="677B8C"/>
                </a:solidFill>
                <a:latin typeface="Arial"/>
                <a:cs typeface="Arial"/>
              </a:rPr>
              <a:t> </a:t>
            </a:r>
            <a:r>
              <a:rPr lang="en-GB" sz="1400" dirty="0">
                <a:solidFill>
                  <a:srgbClr val="677B8C"/>
                </a:solidFill>
                <a:latin typeface="Arial"/>
                <a:cs typeface="Arial"/>
                <a:sym typeface="Arial"/>
              </a:rPr>
              <a:t>International Conference on Machine Learning, 1050–59. PMLR. </a:t>
            </a:r>
            <a:endParaRPr sz="1400" dirty="0">
              <a:solidFill>
                <a:srgbClr val="677B8C"/>
              </a:solidFill>
              <a:latin typeface="Arial"/>
              <a:cs typeface="Arial"/>
            </a:endParaRPr>
          </a:p>
          <a:p>
            <a:pPr>
              <a:lnSpc>
                <a:spcPct val="120000"/>
              </a:lnSpc>
              <a:spcBef>
                <a:spcPts val="600"/>
              </a:spcBef>
              <a:defRPr sz="1400">
                <a:latin typeface="Arial"/>
                <a:ea typeface="Arial"/>
                <a:cs typeface="Arial"/>
                <a:sym typeface="Arial"/>
              </a:defRPr>
            </a:pPr>
            <a:r>
              <a:rPr lang="en-US" dirty="0"/>
              <a:t>Kilian and </a:t>
            </a:r>
            <a:r>
              <a:rPr lang="en-US" dirty="0" err="1"/>
              <a:t>Luetkepohl</a:t>
            </a:r>
            <a:r>
              <a:rPr lang="en-US" dirty="0"/>
              <a:t> </a:t>
            </a:r>
            <a:r>
              <a:rPr dirty="0"/>
              <a:t>(201</a:t>
            </a:r>
            <a:r>
              <a:rPr lang="en-US" dirty="0"/>
              <a:t>7</a:t>
            </a:r>
            <a:r>
              <a:rPr dirty="0"/>
              <a:t>). “</a:t>
            </a:r>
            <a:r>
              <a:rPr lang="en-GB" sz="1400" dirty="0">
                <a:sym typeface="Arial"/>
              </a:rPr>
              <a:t>Structural Vector Autoregressive Analysis</a:t>
            </a:r>
            <a:r>
              <a:rPr lang="en-GB" sz="1400" i="1" dirty="0">
                <a:sym typeface="Arial"/>
              </a:rPr>
              <a:t>.</a:t>
            </a:r>
            <a:r>
              <a:rPr dirty="0"/>
              <a:t>”. </a:t>
            </a:r>
            <a:r>
              <a:rPr dirty="0">
                <a:solidFill>
                  <a:srgbClr val="677B8C"/>
                </a:solidFill>
              </a:rPr>
              <a:t>In: </a:t>
            </a:r>
            <a:r>
              <a:rPr lang="en-US" dirty="0">
                <a:solidFill>
                  <a:srgbClr val="677B8C"/>
                </a:solidFill>
              </a:rPr>
              <a:t>Cambridge University Press</a:t>
            </a:r>
            <a:r>
              <a:rPr dirty="0">
                <a:solidFill>
                  <a:srgbClr val="677B8C"/>
                </a:solidFill>
              </a:rPr>
              <a:t>.</a:t>
            </a:r>
          </a:p>
          <a:p>
            <a:pPr>
              <a:lnSpc>
                <a:spcPct val="120000"/>
              </a:lnSpc>
              <a:spcBef>
                <a:spcPts val="600"/>
              </a:spcBef>
              <a:defRPr sz="1400">
                <a:latin typeface="Arial"/>
                <a:ea typeface="Arial"/>
                <a:cs typeface="Arial"/>
                <a:sym typeface="Arial"/>
              </a:defRPr>
            </a:pPr>
            <a:r>
              <a:rPr lang="en-US" dirty="0" err="1"/>
              <a:t>Verstyuk</a:t>
            </a:r>
            <a:r>
              <a:rPr lang="en-US" dirty="0"/>
              <a:t> </a:t>
            </a:r>
            <a:r>
              <a:rPr dirty="0"/>
              <a:t>(20</a:t>
            </a:r>
            <a:r>
              <a:rPr lang="en-US" dirty="0"/>
              <a:t>20</a:t>
            </a:r>
            <a:r>
              <a:rPr dirty="0"/>
              <a:t>). “</a:t>
            </a:r>
            <a:r>
              <a:rPr lang="en-GB" sz="1400" dirty="0" err="1">
                <a:sym typeface="Arial"/>
              </a:rPr>
              <a:t>Modeling</a:t>
            </a:r>
            <a:r>
              <a:rPr lang="en-GB" sz="1400" dirty="0">
                <a:sym typeface="Arial"/>
              </a:rPr>
              <a:t> Multivariate Time Series in Economics: From Auto-Regressions to Recurrent Neural Networks</a:t>
            </a:r>
            <a:r>
              <a:rPr dirty="0"/>
              <a:t>.”</a:t>
            </a:r>
            <a:r>
              <a:rPr lang="en-US" dirty="0"/>
              <a:t>.</a:t>
            </a:r>
            <a:r>
              <a:rPr dirty="0"/>
              <a:t> </a:t>
            </a:r>
            <a:r>
              <a:rPr dirty="0">
                <a:solidFill>
                  <a:srgbClr val="677B8C"/>
                </a:solidFill>
              </a:rPr>
              <a:t>In: </a:t>
            </a:r>
            <a:r>
              <a:rPr lang="en-GB" sz="1400" dirty="0">
                <a:solidFill>
                  <a:srgbClr val="677B8C"/>
                </a:solidFill>
                <a:latin typeface="Arial"/>
                <a:cs typeface="Arial"/>
                <a:sym typeface="Arial"/>
              </a:rPr>
              <a:t>Available at SSRN 3589337.</a:t>
            </a:r>
          </a:p>
        </p:txBody>
      </p:sp>
      <p:sp>
        <p:nvSpPr>
          <p:cNvPr id="50" name="TextBox 37"/>
          <p:cNvSpPr txBox="1"/>
          <p:nvPr/>
        </p:nvSpPr>
        <p:spPr>
          <a:xfrm>
            <a:off x="17483356" y="784521"/>
            <a:ext cx="6744281" cy="11900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spcBef>
                <a:spcPts val="1000"/>
              </a:spcBef>
              <a:defRPr sz="2100">
                <a:latin typeface="Arial"/>
                <a:ea typeface="Arial"/>
                <a:cs typeface="Arial"/>
                <a:sym typeface="Arial"/>
              </a:defRPr>
            </a:pPr>
            <a:r>
              <a:rPr lang="en-US" dirty="0"/>
              <a:t>Patrick </a:t>
            </a:r>
            <a:r>
              <a:rPr lang="en-US" dirty="0" err="1"/>
              <a:t>Altmeyer</a:t>
            </a:r>
            <a:r>
              <a:rPr lang="en-US" dirty="0"/>
              <a:t> (student)</a:t>
            </a:r>
          </a:p>
          <a:p>
            <a:pPr>
              <a:spcBef>
                <a:spcPts val="1000"/>
              </a:spcBef>
              <a:defRPr sz="2100">
                <a:latin typeface="Arial"/>
                <a:ea typeface="Arial"/>
                <a:cs typeface="Arial"/>
                <a:sym typeface="Arial"/>
              </a:defRPr>
            </a:pPr>
            <a:r>
              <a:rPr lang="en-US" dirty="0"/>
              <a:t>Dr. Cynthia </a:t>
            </a:r>
            <a:r>
              <a:rPr lang="en-US" dirty="0" err="1"/>
              <a:t>Liem</a:t>
            </a:r>
            <a:r>
              <a:rPr lang="en-US" dirty="0"/>
              <a:t> (supervisor)</a:t>
            </a:r>
            <a:br>
              <a:rPr dirty="0"/>
            </a:br>
            <a:endParaRPr dirty="0"/>
          </a:p>
        </p:txBody>
      </p:sp>
      <p:sp>
        <p:nvSpPr>
          <p:cNvPr id="55" name="TextBox 46">
            <a:extLst>
              <a:ext uri="{FF2B5EF4-FFF2-40B4-BE49-F238E27FC236}">
                <a16:creationId xmlns:a16="http://schemas.microsoft.com/office/drawing/2014/main" id="{E012C1B3-0D48-034B-9FCD-C7BFF8AB906E}"/>
              </a:ext>
            </a:extLst>
          </p:cNvPr>
          <p:cNvSpPr txBox="1"/>
          <p:nvPr/>
        </p:nvSpPr>
        <p:spPr>
          <a:xfrm>
            <a:off x="968275" y="9183189"/>
            <a:ext cx="9064534" cy="4154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100">
                <a:latin typeface="Arial"/>
                <a:ea typeface="Arial"/>
                <a:cs typeface="Arial"/>
                <a:sym typeface="Arial"/>
              </a:defRPr>
            </a:lvl1pPr>
          </a:lstStyle>
          <a:p>
            <a:r>
              <a:rPr lang="en-US" dirty="0"/>
              <a:t>My work so far:</a:t>
            </a:r>
            <a:endParaRPr dirty="0"/>
          </a:p>
        </p:txBody>
      </p:sp>
      <p:grpSp>
        <p:nvGrpSpPr>
          <p:cNvPr id="15" name="Group 14">
            <a:extLst>
              <a:ext uri="{FF2B5EF4-FFF2-40B4-BE49-F238E27FC236}">
                <a16:creationId xmlns:a16="http://schemas.microsoft.com/office/drawing/2014/main" id="{5ACDC244-58A5-0240-8870-065CF6494809}"/>
              </a:ext>
            </a:extLst>
          </p:cNvPr>
          <p:cNvGrpSpPr/>
          <p:nvPr/>
        </p:nvGrpSpPr>
        <p:grpSpPr>
          <a:xfrm>
            <a:off x="1003662" y="15344587"/>
            <a:ext cx="9029701" cy="5099762"/>
            <a:chOff x="1003662" y="15344587"/>
            <a:chExt cx="9029701" cy="5099762"/>
          </a:xfrm>
          <a:effectLst>
            <a:outerShdw blurRad="50800" dist="38100" dir="2700000" algn="tl" rotWithShape="0">
              <a:schemeClr val="accent1">
                <a:lumMod val="75000"/>
                <a:alpha val="40000"/>
              </a:schemeClr>
            </a:outerShdw>
          </a:effectLst>
        </p:grpSpPr>
        <p:sp>
          <p:nvSpPr>
            <p:cNvPr id="46" name="TextBox 56"/>
            <p:cNvSpPr txBox="1"/>
            <p:nvPr/>
          </p:nvSpPr>
          <p:spPr>
            <a:xfrm>
              <a:off x="1003662" y="20151961"/>
              <a:ext cx="9029701" cy="292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300">
                  <a:solidFill>
                    <a:srgbClr val="344854"/>
                  </a:solidFill>
                  <a:latin typeface="Arial"/>
                  <a:ea typeface="Arial"/>
                  <a:cs typeface="Arial"/>
                  <a:sym typeface="Arial"/>
                </a:defRPr>
              </a:lvl1pPr>
            </a:lstStyle>
            <a:p>
              <a:r>
                <a:rPr lang="en-GB" dirty="0"/>
                <a:t>Figure 1: Neural Network Architecture. Inputs are lags of all variables. Output is variable of interest in time </a:t>
              </a:r>
              <a:r>
                <a:rPr lang="en-GB" i="1" dirty="0"/>
                <a:t>t</a:t>
              </a:r>
              <a:r>
                <a:rPr lang="en-GB" dirty="0"/>
                <a:t>.</a:t>
              </a:r>
            </a:p>
          </p:txBody>
        </p:sp>
        <p:pic>
          <p:nvPicPr>
            <p:cNvPr id="1027" name="Picture 3" descr="page12image8536688">
              <a:extLst>
                <a:ext uri="{FF2B5EF4-FFF2-40B4-BE49-F238E27FC236}">
                  <a16:creationId xmlns:a16="http://schemas.microsoft.com/office/drawing/2014/main" id="{1380E7DC-4C80-4E4C-8C15-86419506E7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8979" y="15344587"/>
              <a:ext cx="5589794" cy="475436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a:extLst>
              <a:ext uri="{FF2B5EF4-FFF2-40B4-BE49-F238E27FC236}">
                <a16:creationId xmlns:a16="http://schemas.microsoft.com/office/drawing/2014/main" id="{7A1BEA9F-D20F-CF43-ACB2-1A4D5FC0428A}"/>
              </a:ext>
            </a:extLst>
          </p:cNvPr>
          <p:cNvGrpSpPr/>
          <p:nvPr/>
        </p:nvGrpSpPr>
        <p:grpSpPr>
          <a:xfrm>
            <a:off x="11932848" y="13246663"/>
            <a:ext cx="9013731" cy="2190699"/>
            <a:chOff x="11911401" y="11052761"/>
            <a:chExt cx="9365058" cy="2253669"/>
          </a:xfrm>
          <a:effectLst>
            <a:outerShdw blurRad="50800" dist="38100" dir="2700000" algn="tl" rotWithShape="0">
              <a:schemeClr val="accent1">
                <a:lumMod val="75000"/>
                <a:alpha val="40000"/>
              </a:schemeClr>
            </a:outerShdw>
          </a:effectLst>
        </p:grpSpPr>
        <p:sp>
          <p:nvSpPr>
            <p:cNvPr id="45" name="TextBox 54"/>
            <p:cNvSpPr txBox="1"/>
            <p:nvPr/>
          </p:nvSpPr>
          <p:spPr>
            <a:xfrm>
              <a:off x="12074061" y="13014042"/>
              <a:ext cx="9029701" cy="292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300">
                  <a:solidFill>
                    <a:srgbClr val="344854"/>
                  </a:solidFill>
                  <a:latin typeface="Arial"/>
                  <a:ea typeface="Arial"/>
                  <a:cs typeface="Arial"/>
                  <a:sym typeface="Arial"/>
                </a:defRPr>
              </a:lvl1pPr>
            </a:lstStyle>
            <a:p>
              <a:r>
                <a:rPr lang="en-US" dirty="0"/>
                <a:t>Figure 2: </a:t>
              </a:r>
              <a:r>
                <a:rPr lang="en-GB" dirty="0"/>
                <a:t>Comparison of cumulative loss over the entire sample period for Deep VAR and benchmarks.</a:t>
              </a:r>
              <a:endParaRPr dirty="0"/>
            </a:p>
          </p:txBody>
        </p:sp>
        <p:pic>
          <p:nvPicPr>
            <p:cNvPr id="1031" name="Picture 7">
              <a:extLst>
                <a:ext uri="{FF2B5EF4-FFF2-40B4-BE49-F238E27FC236}">
                  <a16:creationId xmlns:a16="http://schemas.microsoft.com/office/drawing/2014/main" id="{1C3C6684-B25C-2542-9DD4-5BB7650CE0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11911401" y="11052761"/>
              <a:ext cx="9365058" cy="1854565"/>
            </a:xfrm>
            <a:prstGeom prst="rect">
              <a:avLst/>
            </a:prstGeom>
            <a:noFill/>
            <a:extLst>
              <a:ext uri="{909E8E84-426E-40DD-AFC4-6F175D3DCCD1}">
                <a14:hiddenFill xmlns:a14="http://schemas.microsoft.com/office/drawing/2010/main">
                  <a:solidFill>
                    <a:srgbClr val="FFFFFF"/>
                  </a:solidFill>
                </a14:hiddenFill>
              </a:ext>
            </a:extLst>
          </p:spPr>
        </p:pic>
      </p:grpSp>
      <p:pic>
        <p:nvPicPr>
          <p:cNvPr id="4" name="Picture 3" descr="Qr code&#10;&#10;Description automatically generated">
            <a:extLst>
              <a:ext uri="{FF2B5EF4-FFF2-40B4-BE49-F238E27FC236}">
                <a16:creationId xmlns:a16="http://schemas.microsoft.com/office/drawing/2014/main" id="{90366575-11E3-7740-875A-55ABE26777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27784" y="469812"/>
            <a:ext cx="2414521" cy="2414521"/>
          </a:xfrm>
          <a:prstGeom prst="rect">
            <a:avLst/>
          </a:prstGeom>
        </p:spPr>
      </p:pic>
      <p:pic>
        <p:nvPicPr>
          <p:cNvPr id="6" name="Picture 5" descr="A picture containing shape&#10;&#10;Description automatically generated">
            <a:extLst>
              <a:ext uri="{FF2B5EF4-FFF2-40B4-BE49-F238E27FC236}">
                <a16:creationId xmlns:a16="http://schemas.microsoft.com/office/drawing/2014/main" id="{43782B00-179B-7C46-99E8-AE3577FA4ED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30000" y="253151"/>
            <a:ext cx="2334638" cy="2704214"/>
          </a:xfrm>
          <a:prstGeom prst="rect">
            <a:avLst/>
          </a:prstGeom>
        </p:spPr>
      </p:pic>
      <p:sp>
        <p:nvSpPr>
          <p:cNvPr id="56" name="TextBox 41">
            <a:extLst>
              <a:ext uri="{FF2B5EF4-FFF2-40B4-BE49-F238E27FC236}">
                <a16:creationId xmlns:a16="http://schemas.microsoft.com/office/drawing/2014/main" id="{A6FE3D15-ABA4-7D43-AB3E-3FD449842A27}"/>
              </a:ext>
            </a:extLst>
          </p:cNvPr>
          <p:cNvSpPr txBox="1"/>
          <p:nvPr/>
        </p:nvSpPr>
        <p:spPr>
          <a:xfrm>
            <a:off x="11880670" y="5016731"/>
            <a:ext cx="9064532" cy="35468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GB" dirty="0"/>
              <a:t>To evaluate our proposed methodology empirically we use the </a:t>
            </a:r>
            <a:r>
              <a:rPr lang="en-GB" b="1" dirty="0"/>
              <a:t>FRED-MD data base to collect a sample of monthly US data</a:t>
            </a:r>
            <a:r>
              <a:rPr lang="en-GB" dirty="0"/>
              <a:t> on output (IP), unemployment (UR), inflation (CPI) and interest rates (FFR). Our sample spans the period from January 1959 through March 2021. </a:t>
            </a:r>
          </a:p>
          <a:p>
            <a:endParaRPr lang="en-GB" dirty="0"/>
          </a:p>
          <a:p>
            <a:r>
              <a:rPr lang="en-GB" dirty="0"/>
              <a:t>Our findings show a </a:t>
            </a:r>
            <a:r>
              <a:rPr lang="en-GB" b="1" dirty="0"/>
              <a:t>consistent and significant improvement in predictive performance</a:t>
            </a:r>
            <a:r>
              <a:rPr lang="en-GB" dirty="0"/>
              <a:t>: the Deep VAR incurs much lower loss than the conventional benchmark. It also outperforms other popular approaches that address non-linearity (Threshold VAR and Random Forest).</a:t>
            </a:r>
          </a:p>
        </p:txBody>
      </p:sp>
      <p:grpSp>
        <p:nvGrpSpPr>
          <p:cNvPr id="8" name="Group 7">
            <a:extLst>
              <a:ext uri="{FF2B5EF4-FFF2-40B4-BE49-F238E27FC236}">
                <a16:creationId xmlns:a16="http://schemas.microsoft.com/office/drawing/2014/main" id="{F6027360-842E-5344-9E4F-41740FD3F655}"/>
              </a:ext>
            </a:extLst>
          </p:cNvPr>
          <p:cNvGrpSpPr/>
          <p:nvPr/>
        </p:nvGrpSpPr>
        <p:grpSpPr>
          <a:xfrm>
            <a:off x="22792507" y="6982050"/>
            <a:ext cx="9067858" cy="3961075"/>
            <a:chOff x="22792507" y="6982050"/>
            <a:chExt cx="9067858" cy="3961075"/>
          </a:xfrm>
          <a:effectLst>
            <a:outerShdw blurRad="50800" dist="38100" dir="2700000" algn="tl" rotWithShape="0">
              <a:schemeClr val="accent1">
                <a:lumMod val="75000"/>
                <a:alpha val="40000"/>
              </a:schemeClr>
            </a:outerShdw>
          </a:effectLst>
        </p:grpSpPr>
        <p:pic>
          <p:nvPicPr>
            <p:cNvPr id="1032" name="Picture 8" descr="page19image8799872">
              <a:extLst>
                <a:ext uri="{FF2B5EF4-FFF2-40B4-BE49-F238E27FC236}">
                  <a16:creationId xmlns:a16="http://schemas.microsoft.com/office/drawing/2014/main" id="{79123B7B-BB4E-3C4E-A4F3-8E9B1DF34B8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33818" y="6982050"/>
              <a:ext cx="9026547" cy="3610619"/>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FD357B96-FFF6-7647-9C30-5BE80AB70A9A}"/>
                </a:ext>
              </a:extLst>
            </p:cNvPr>
            <p:cNvSpPr txBox="1"/>
            <p:nvPr/>
          </p:nvSpPr>
          <p:spPr>
            <a:xfrm>
              <a:off x="22792507" y="10650737"/>
              <a:ext cx="9029701" cy="292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300">
                  <a:solidFill>
                    <a:srgbClr val="344854"/>
                  </a:solidFill>
                  <a:latin typeface="Arial"/>
                  <a:ea typeface="Arial"/>
                  <a:cs typeface="Arial"/>
                  <a:sym typeface="Arial"/>
                </a:defRPr>
              </a:lvl1pPr>
            </a:lstStyle>
            <a:p>
              <a:r>
                <a:rPr lang="en-GB" dirty="0"/>
                <a:t>Figure 3: Pseudo out-of-sample RMSE and RMSFE for VAR and Deep VAR across different lag choices.</a:t>
              </a:r>
            </a:p>
          </p:txBody>
        </p:sp>
      </p:grpSp>
      <p:sp>
        <p:nvSpPr>
          <p:cNvPr id="58" name="TextBox 43">
            <a:extLst>
              <a:ext uri="{FF2B5EF4-FFF2-40B4-BE49-F238E27FC236}">
                <a16:creationId xmlns:a16="http://schemas.microsoft.com/office/drawing/2014/main" id="{5C14F650-072F-C147-84E0-B2DC8CF5E6D3}"/>
              </a:ext>
            </a:extLst>
          </p:cNvPr>
          <p:cNvSpPr txBox="1"/>
          <p:nvPr/>
        </p:nvSpPr>
        <p:spPr>
          <a:xfrm>
            <a:off x="22775093" y="3540484"/>
            <a:ext cx="9064533" cy="6155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400">
                <a:latin typeface="Arial"/>
                <a:ea typeface="Arial"/>
                <a:cs typeface="Arial"/>
                <a:sym typeface="Arial"/>
              </a:defRPr>
            </a:lvl1pPr>
          </a:lstStyle>
          <a:p>
            <a:r>
              <a:rPr lang="en-US" dirty="0"/>
              <a:t>Endogenous shifts in algorithmic recourse</a:t>
            </a:r>
            <a:endParaRPr dirty="0"/>
          </a:p>
        </p:txBody>
      </p:sp>
      <p:sp>
        <p:nvSpPr>
          <p:cNvPr id="59" name="TextBox 44">
            <a:extLst>
              <a:ext uri="{FF2B5EF4-FFF2-40B4-BE49-F238E27FC236}">
                <a16:creationId xmlns:a16="http://schemas.microsoft.com/office/drawing/2014/main" id="{C67F714C-8E9C-8C45-80C6-37ACAF5CD081}"/>
              </a:ext>
            </a:extLst>
          </p:cNvPr>
          <p:cNvSpPr txBox="1"/>
          <p:nvPr/>
        </p:nvSpPr>
        <p:spPr>
          <a:xfrm>
            <a:off x="22775092" y="4326744"/>
            <a:ext cx="9064533" cy="4154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100">
                <a:latin typeface="Arial"/>
                <a:ea typeface="Arial"/>
                <a:cs typeface="Arial"/>
                <a:sym typeface="Arial"/>
              </a:defRPr>
            </a:lvl1pPr>
          </a:lstStyle>
          <a:p>
            <a:r>
              <a:rPr lang="en-US" dirty="0"/>
              <a:t>Hyperparameter tuning</a:t>
            </a:r>
            <a:endParaRPr dirty="0"/>
          </a:p>
        </p:txBody>
      </p:sp>
      <p:sp>
        <p:nvSpPr>
          <p:cNvPr id="60" name="TextBox 41">
            <a:extLst>
              <a:ext uri="{FF2B5EF4-FFF2-40B4-BE49-F238E27FC236}">
                <a16:creationId xmlns:a16="http://schemas.microsoft.com/office/drawing/2014/main" id="{4DA948AF-667B-894A-8E0D-039A5155A01D}"/>
              </a:ext>
            </a:extLst>
          </p:cNvPr>
          <p:cNvSpPr txBox="1"/>
          <p:nvPr/>
        </p:nvSpPr>
        <p:spPr>
          <a:xfrm>
            <a:off x="11910901" y="15468186"/>
            <a:ext cx="9130938" cy="6155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pPr lvl="0">
              <a:lnSpc>
                <a:spcPct val="100000"/>
              </a:lnSpc>
            </a:pPr>
            <a:r>
              <a:rPr lang="en-US" sz="3400" dirty="0">
                <a:solidFill>
                  <a:srgbClr val="000000"/>
                </a:solidFill>
                <a:latin typeface="Arial" panose="020B0604020202020204" pitchFamily="34" charset="0"/>
                <a:cs typeface="Arial" panose="020B0604020202020204" pitchFamily="34" charset="0"/>
                <a:sym typeface="Calibri"/>
              </a:rPr>
              <a:t>But wait a minute …</a:t>
            </a:r>
          </a:p>
        </p:txBody>
      </p:sp>
      <p:sp>
        <p:nvSpPr>
          <p:cNvPr id="62" name="TextBox 52">
            <a:extLst>
              <a:ext uri="{FF2B5EF4-FFF2-40B4-BE49-F238E27FC236}">
                <a16:creationId xmlns:a16="http://schemas.microsoft.com/office/drawing/2014/main" id="{1AA8DC66-B998-B54A-AF2C-D1C9CF8BDE77}"/>
              </a:ext>
            </a:extLst>
          </p:cNvPr>
          <p:cNvSpPr txBox="1"/>
          <p:nvPr/>
        </p:nvSpPr>
        <p:spPr>
          <a:xfrm>
            <a:off x="22830664" y="14440616"/>
            <a:ext cx="9029701" cy="4154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100">
                <a:latin typeface="Arial"/>
                <a:ea typeface="Arial"/>
                <a:cs typeface="Arial"/>
                <a:sym typeface="Arial"/>
              </a:defRPr>
            </a:lvl1pPr>
          </a:lstStyle>
          <a:p>
            <a:r>
              <a:rPr lang="en-US" dirty="0"/>
              <a:t>Open questions</a:t>
            </a:r>
            <a:endParaRPr dirty="0"/>
          </a:p>
        </p:txBody>
      </p:sp>
      <p:sp>
        <p:nvSpPr>
          <p:cNvPr id="63" name="TextBox 41">
            <a:extLst>
              <a:ext uri="{FF2B5EF4-FFF2-40B4-BE49-F238E27FC236}">
                <a16:creationId xmlns:a16="http://schemas.microsoft.com/office/drawing/2014/main" id="{51DB7709-FF89-C44F-B8E5-C315C9AB2220}"/>
              </a:ext>
            </a:extLst>
          </p:cNvPr>
          <p:cNvSpPr txBox="1"/>
          <p:nvPr/>
        </p:nvSpPr>
        <p:spPr>
          <a:xfrm>
            <a:off x="22828647" y="12448854"/>
            <a:ext cx="9130938" cy="1607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pPr marL="342900" indent="-342900">
              <a:buFont typeface="Arial" panose="020B0604020202020204" pitchFamily="34" charset="0"/>
              <a:buChar char="•"/>
            </a:pPr>
            <a:r>
              <a:rPr lang="en-GB" dirty="0"/>
              <a:t>We have added Threshold VAR for comparison (Figure 2).</a:t>
            </a:r>
          </a:p>
          <a:p>
            <a:pPr marL="342900" indent="-342900">
              <a:buFont typeface="Arial" panose="020B0604020202020204" pitchFamily="34" charset="0"/>
              <a:buChar char="•"/>
            </a:pPr>
            <a:r>
              <a:rPr lang="en-GB" dirty="0"/>
              <a:t>Progress on </a:t>
            </a:r>
            <a:r>
              <a:rPr lang="en-GB" b="1" dirty="0"/>
              <a:t>uncertainty quantification </a:t>
            </a:r>
            <a:r>
              <a:rPr lang="en-GB" dirty="0"/>
              <a:t>through Bayesian deep learning – MC dropout (Gal and </a:t>
            </a:r>
            <a:r>
              <a:rPr lang="en-GB" dirty="0" err="1"/>
              <a:t>Ghahramani</a:t>
            </a:r>
            <a:r>
              <a:rPr lang="en-GB" dirty="0"/>
              <a:t> 2016). Recent work by </a:t>
            </a:r>
            <a:r>
              <a:rPr lang="en-GB" dirty="0" err="1"/>
              <a:t>Daxberger</a:t>
            </a:r>
            <a:r>
              <a:rPr lang="en-GB" dirty="0"/>
              <a:t> et al. (2021) shows that Laplace Approximation is a promising way forward.</a:t>
            </a:r>
          </a:p>
        </p:txBody>
      </p:sp>
      <p:pic>
        <p:nvPicPr>
          <p:cNvPr id="5" name="Picture 4" descr="Qr code&#10;&#10;Description automatically generated">
            <a:extLst>
              <a:ext uri="{FF2B5EF4-FFF2-40B4-BE49-F238E27FC236}">
                <a16:creationId xmlns:a16="http://schemas.microsoft.com/office/drawing/2014/main" id="{1BA5EF1C-A3F9-2344-8B2A-16173F58801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189421" y="19322632"/>
            <a:ext cx="2414521" cy="2414521"/>
          </a:xfrm>
          <a:prstGeom prst="rect">
            <a:avLst/>
          </a:prstGeom>
        </p:spPr>
      </p:pic>
      <p:sp>
        <p:nvSpPr>
          <p:cNvPr id="47" name="TextBox 44">
            <a:extLst>
              <a:ext uri="{FF2B5EF4-FFF2-40B4-BE49-F238E27FC236}">
                <a16:creationId xmlns:a16="http://schemas.microsoft.com/office/drawing/2014/main" id="{6A664CE6-39A9-AF47-A63B-D431695B808D}"/>
              </a:ext>
            </a:extLst>
          </p:cNvPr>
          <p:cNvSpPr txBox="1"/>
          <p:nvPr/>
        </p:nvSpPr>
        <p:spPr>
          <a:xfrm>
            <a:off x="11898085" y="16187473"/>
            <a:ext cx="9064533" cy="4154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100">
                <a:latin typeface="Arial"/>
                <a:ea typeface="Arial"/>
                <a:cs typeface="Arial"/>
                <a:sym typeface="Arial"/>
              </a:defRPr>
            </a:lvl1pPr>
          </a:lstStyle>
          <a:p>
            <a:r>
              <a:rPr lang="en-US" dirty="0"/>
              <a:t>Beyond the static setting</a:t>
            </a:r>
            <a:endParaRPr dirty="0"/>
          </a:p>
        </p:txBody>
      </p:sp>
      <p:sp>
        <p:nvSpPr>
          <p:cNvPr id="51" name="TextBox 41">
            <a:extLst>
              <a:ext uri="{FF2B5EF4-FFF2-40B4-BE49-F238E27FC236}">
                <a16:creationId xmlns:a16="http://schemas.microsoft.com/office/drawing/2014/main" id="{D7351F56-23B8-4840-BCC0-6719BC76E767}"/>
              </a:ext>
            </a:extLst>
          </p:cNvPr>
          <p:cNvSpPr txBox="1"/>
          <p:nvPr/>
        </p:nvSpPr>
        <p:spPr>
          <a:xfrm>
            <a:off x="11898085" y="16829334"/>
            <a:ext cx="9064532" cy="35468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nSpc>
                <a:spcPct val="120000"/>
              </a:lnSpc>
              <a:defRPr sz="2100">
                <a:solidFill>
                  <a:srgbClr val="344854"/>
                </a:solidFill>
                <a:latin typeface="Arial"/>
                <a:ea typeface="Arial"/>
                <a:cs typeface="Arial"/>
                <a:sym typeface="Arial"/>
              </a:defRPr>
            </a:lvl1pPr>
          </a:lstStyle>
          <a:p>
            <a:r>
              <a:rPr lang="en-GB" dirty="0"/>
              <a:t>To evaluate our proposed methodology empirically we use the </a:t>
            </a:r>
            <a:r>
              <a:rPr lang="en-GB" b="1" dirty="0"/>
              <a:t>FRED-MD data base to collect a sample of monthly US data</a:t>
            </a:r>
            <a:r>
              <a:rPr lang="en-GB" dirty="0"/>
              <a:t> on output (IP), unemployment (UR), inflation (CPI) and interest rates (FFR). Our sample spans the period from January 1959 through March 2021. </a:t>
            </a:r>
          </a:p>
          <a:p>
            <a:endParaRPr lang="en-GB" dirty="0"/>
          </a:p>
          <a:p>
            <a:r>
              <a:rPr lang="en-GB" dirty="0"/>
              <a:t>Our findings show a </a:t>
            </a:r>
            <a:r>
              <a:rPr lang="en-GB" b="1" dirty="0"/>
              <a:t>consistent and significant improvement in predictive performance</a:t>
            </a:r>
            <a:r>
              <a:rPr lang="en-GB" dirty="0"/>
              <a:t>: the Deep VAR incurs much lower loss than the conventional benchmark. It also outperforms other popular approaches that address non-linearity (Threshold VAR and Random Forest).</a:t>
            </a:r>
          </a:p>
        </p:txBody>
      </p:sp>
      <p:pic>
        <p:nvPicPr>
          <p:cNvPr id="9" name="Picture 8">
            <a:extLst>
              <a:ext uri="{FF2B5EF4-FFF2-40B4-BE49-F238E27FC236}">
                <a16:creationId xmlns:a16="http://schemas.microsoft.com/office/drawing/2014/main" id="{5CB11CA8-6FE8-2E40-8081-907A76E4156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973138" y="469812"/>
            <a:ext cx="6630804" cy="3110748"/>
          </a:xfrm>
          <a:prstGeom prst="rect">
            <a:avLst/>
          </a:prstGeom>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1402</TotalTime>
  <Words>797</Words>
  <Application>Microsoft Macintosh PowerPoint</Application>
  <PresentationFormat>Custom</PresentationFormat>
  <Paragraphs>43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Patrick Altmeyer</cp:lastModifiedBy>
  <cp:revision>24</cp:revision>
  <cp:lastPrinted>2021-12-01T19:18:12Z</cp:lastPrinted>
  <dcterms:modified xsi:type="dcterms:W3CDTF">2022-03-08T06:42:28Z</dcterms:modified>
</cp:coreProperties>
</file>