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B86B76-3DBC-9749-B41E-A958369ED514}" v="1" dt="2022-02-18T14:48:25.25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94"/>
    <p:restoredTop sz="94694"/>
  </p:normalViewPr>
  <p:slideViewPr>
    <p:cSldViewPr snapToGrid="0" snapToObjects="1">
      <p:cViewPr varScale="1">
        <p:scale>
          <a:sx n="37" d="100"/>
          <a:sy n="37" d="100"/>
        </p:scale>
        <p:origin x="1992" y="288"/>
      </p:cViewPr>
      <p:guideLst/>
    </p:cSldViewPr>
  </p:slideViewPr>
  <p:notesTextViewPr>
    <p:cViewPr>
      <p:scale>
        <a:sx n="70" d="100"/>
        <a:sy n="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64284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5"/>
          <p:cNvSpPr txBox="1"/>
          <p:nvPr/>
        </p:nvSpPr>
        <p:spPr>
          <a:xfrm>
            <a:off x="968275" y="784521"/>
            <a:ext cx="14466772" cy="1785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500">
                <a:latin typeface="Arial"/>
                <a:ea typeface="Arial"/>
                <a:cs typeface="Arial"/>
                <a:sym typeface="Arial"/>
              </a:defRPr>
            </a:lvl1pPr>
          </a:lstStyle>
          <a:p>
            <a:r>
              <a:rPr lang="en-GB" dirty="0"/>
              <a:t>Counterfactual Explanations</a:t>
            </a:r>
          </a:p>
          <a:p>
            <a:r>
              <a:rPr lang="en-GB" dirty="0"/>
              <a:t>and Algorithmic Recourse</a:t>
            </a:r>
          </a:p>
        </p:txBody>
      </p:sp>
      <p:sp>
        <p:nvSpPr>
          <p:cNvPr id="33" name="TextBox 38"/>
          <p:cNvSpPr txBox="1"/>
          <p:nvPr/>
        </p:nvSpPr>
        <p:spPr>
          <a:xfrm>
            <a:off x="986246" y="3580560"/>
            <a:ext cx="9064534" cy="11387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Explaining black box models through counterfactuals</a:t>
            </a:r>
            <a:endParaRPr dirty="0"/>
          </a:p>
        </p:txBody>
      </p:sp>
      <p:sp>
        <p:nvSpPr>
          <p:cNvPr id="34" name="TextBox 39"/>
          <p:cNvSpPr txBox="1"/>
          <p:nvPr/>
        </p:nvSpPr>
        <p:spPr>
          <a:xfrm>
            <a:off x="1034777" y="4751249"/>
            <a:ext cx="9064534" cy="3934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Human operators in charge of the black-box decision-making systems do not understand how they works and essentially often they still choose to rely on it blindly. Unfortunately, those individuals who are subject to the decisions produced by such systems typically have no way of challenging them. </a:t>
            </a:r>
            <a:r>
              <a:rPr lang="en-US" b="1" dirty="0"/>
              <a:t>Counterfactual Explanations (CE) can help programmers make sense of the systems they build</a:t>
            </a:r>
            <a:r>
              <a:rPr lang="en-US" dirty="0"/>
              <a:t>: they explain how inputs into a system would have to change for it to produce a different output. CEs that involve realistic and actionable changes can be used for the purpose individual recourse: </a:t>
            </a:r>
            <a:r>
              <a:rPr lang="en-US" b="1" dirty="0"/>
              <a:t>Algorithmic Recourse (AR) offers individuals subject to algorithms a way to turn a negative decision into positive one. </a:t>
            </a:r>
            <a:endParaRPr lang="en-NL" b="1" dirty="0"/>
          </a:p>
        </p:txBody>
      </p:sp>
      <p:sp>
        <p:nvSpPr>
          <p:cNvPr id="35" name="TextBox 41"/>
          <p:cNvSpPr txBox="1"/>
          <p:nvPr/>
        </p:nvSpPr>
        <p:spPr>
          <a:xfrm>
            <a:off x="22752685" y="4719333"/>
            <a:ext cx="9130938" cy="1995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GB" dirty="0"/>
              <a:t>Our preliminary experiments show that even for Bayesian models AR essentially generates new clusters of individuals. While these clusters remain on the target side of the decision boundary, they could still be distinguished from individuals that were always in the target class. This may leave them vulnerable to discrimination through the system.</a:t>
            </a:r>
          </a:p>
        </p:txBody>
      </p:sp>
      <p:sp>
        <p:nvSpPr>
          <p:cNvPr id="36" name="TextBox 42"/>
          <p:cNvSpPr txBox="1"/>
          <p:nvPr/>
        </p:nvSpPr>
        <p:spPr>
          <a:xfrm>
            <a:off x="1003662" y="9493478"/>
            <a:ext cx="9064534" cy="1607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Built a scalable library for </a:t>
            </a:r>
            <a:r>
              <a:rPr lang="en-US" b="1" dirty="0" err="1"/>
              <a:t>C</a:t>
            </a:r>
            <a:r>
              <a:rPr lang="en-US" dirty="0" err="1"/>
              <a:t>ounterfactua</a:t>
            </a:r>
            <a:r>
              <a:rPr lang="en-US" b="1" dirty="0" err="1"/>
              <a:t>L</a:t>
            </a:r>
            <a:r>
              <a:rPr lang="en-US" dirty="0"/>
              <a:t> </a:t>
            </a:r>
            <a:r>
              <a:rPr lang="en-US" b="1" dirty="0"/>
              <a:t>E</a:t>
            </a:r>
            <a:r>
              <a:rPr lang="en-US" dirty="0"/>
              <a:t>xplanations and </a:t>
            </a:r>
            <a:r>
              <a:rPr lang="en-US" b="1" dirty="0"/>
              <a:t>A</a:t>
            </a:r>
            <a:r>
              <a:rPr lang="en-US" dirty="0"/>
              <a:t>lgorithmic </a:t>
            </a:r>
            <a:r>
              <a:rPr lang="en-US" b="1" dirty="0"/>
              <a:t>R</a:t>
            </a:r>
            <a:r>
              <a:rPr lang="en-US" dirty="0"/>
              <a:t>ecourse in Julia: </a:t>
            </a:r>
            <a:r>
              <a:rPr lang="en-US" dirty="0" err="1"/>
              <a:t>CLEAR.jl</a:t>
            </a:r>
            <a:r>
              <a:rPr lang="en-US" dirty="0"/>
              <a:t>.</a:t>
            </a:r>
            <a:endParaRPr dirty="0"/>
          </a:p>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Have run experiments investigating the dynamics of AR and proposed a related research project to bachelor’s students.</a:t>
            </a:r>
            <a:endParaRPr dirty="0"/>
          </a:p>
        </p:txBody>
      </p:sp>
      <p:sp>
        <p:nvSpPr>
          <p:cNvPr id="37" name="TextBox 43"/>
          <p:cNvSpPr txBox="1"/>
          <p:nvPr/>
        </p:nvSpPr>
        <p:spPr>
          <a:xfrm>
            <a:off x="11880670" y="3580560"/>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 to realistic recourse.</a:t>
            </a:r>
            <a:endParaRPr dirty="0"/>
          </a:p>
        </p:txBody>
      </p:sp>
      <p:sp>
        <p:nvSpPr>
          <p:cNvPr id="38" name="TextBox 44"/>
          <p:cNvSpPr txBox="1"/>
          <p:nvPr/>
        </p:nvSpPr>
        <p:spPr>
          <a:xfrm>
            <a:off x="11880669" y="4083604"/>
            <a:ext cx="9064533"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CE through minimizing predictive uncertainty </a:t>
            </a:r>
            <a:endParaRPr dirty="0"/>
          </a:p>
        </p:txBody>
      </p:sp>
      <p:sp>
        <p:nvSpPr>
          <p:cNvPr id="39" name="TextBox 45"/>
          <p:cNvSpPr txBox="1"/>
          <p:nvPr/>
        </p:nvSpPr>
        <p:spPr>
          <a:xfrm>
            <a:off x="968275" y="11440316"/>
            <a:ext cx="906453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From basic principles …</a:t>
            </a:r>
            <a:endParaRPr dirty="0"/>
          </a:p>
        </p:txBody>
      </p:sp>
      <p:sp>
        <p:nvSpPr>
          <p:cNvPr id="40" name="TextBox 46"/>
          <p:cNvSpPr txBox="1"/>
          <p:nvPr/>
        </p:nvSpPr>
        <p:spPr>
          <a:xfrm>
            <a:off x="986246" y="11969334"/>
            <a:ext cx="9064534"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A light-hearted motivating example</a:t>
            </a:r>
            <a:endParaRPr dirty="0"/>
          </a:p>
        </p:txBody>
      </p:sp>
      <p:sp>
        <p:nvSpPr>
          <p:cNvPr id="41" name="TextBox 47"/>
          <p:cNvSpPr txBox="1"/>
          <p:nvPr/>
        </p:nvSpPr>
        <p:spPr>
          <a:xfrm>
            <a:off x="986246" y="12467989"/>
            <a:ext cx="9064534" cy="1995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Suppose we have fitted some black box classifier to divide cats and dogs based on two features: height and tail length. One individual cat – let’s call her Kitty </a:t>
            </a:r>
            <a:r>
              <a:rPr lang="en-NL" dirty="0"/>
              <a:t>🐱 – is friends with a lot of cool dogs and wants to remain part of that group. The counterfactual path below shows how 🐱 needs to change her appearance in order to be allocated to the group of dogs by the system.</a:t>
            </a:r>
            <a:endParaRPr lang="en-GB" dirty="0"/>
          </a:p>
        </p:txBody>
      </p:sp>
      <p:sp>
        <p:nvSpPr>
          <p:cNvPr id="42" name="TextBox 51"/>
          <p:cNvSpPr txBox="1"/>
          <p:nvPr/>
        </p:nvSpPr>
        <p:spPr>
          <a:xfrm>
            <a:off x="22830664" y="13813518"/>
            <a:ext cx="9029701"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Where to go from here</a:t>
            </a:r>
            <a:endParaRPr dirty="0"/>
          </a:p>
        </p:txBody>
      </p:sp>
      <p:sp>
        <p:nvSpPr>
          <p:cNvPr id="44" name="TextBox 53"/>
          <p:cNvSpPr txBox="1"/>
          <p:nvPr/>
        </p:nvSpPr>
        <p:spPr>
          <a:xfrm>
            <a:off x="22837397" y="14884078"/>
            <a:ext cx="9039498" cy="27712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marL="342900" indent="-342900">
              <a:buFont typeface="Arial" panose="020B0604020202020204" pitchFamily="34" charset="0"/>
              <a:buChar char="•"/>
            </a:pPr>
            <a:r>
              <a:rPr lang="en-US" dirty="0"/>
              <a:t>How much of an issue is this really? Can we think of real-world examples where scope for discrimination may lead to undesirable outcomes?</a:t>
            </a:r>
          </a:p>
          <a:p>
            <a:pPr marL="342900" indent="-342900">
              <a:buFont typeface="Arial" panose="020B0604020202020204" pitchFamily="34" charset="0"/>
              <a:buChar char="•"/>
            </a:pPr>
            <a:r>
              <a:rPr lang="en-US" dirty="0"/>
              <a:t>How does the magnitude of domain and model shifts vary across different approaches to generating AR? (student project)</a:t>
            </a:r>
          </a:p>
          <a:p>
            <a:pPr marL="342900" indent="-342900">
              <a:buFont typeface="Arial" panose="020B0604020202020204" pitchFamily="34" charset="0"/>
              <a:buChar char="•"/>
            </a:pPr>
            <a:r>
              <a:rPr lang="en-US" dirty="0"/>
              <a:t>Can we assess what factors mitigate endogenous shifts when generating recourse? </a:t>
            </a:r>
          </a:p>
          <a:p>
            <a:pPr marL="342900" indent="-342900">
              <a:buFont typeface="Arial" panose="020B0604020202020204" pitchFamily="34" charset="0"/>
              <a:buChar char="•"/>
            </a:pPr>
            <a:endParaRPr dirty="0"/>
          </a:p>
        </p:txBody>
      </p:sp>
      <p:sp>
        <p:nvSpPr>
          <p:cNvPr id="48" name="TextBox 60"/>
          <p:cNvSpPr txBox="1"/>
          <p:nvPr/>
        </p:nvSpPr>
        <p:spPr>
          <a:xfrm>
            <a:off x="22905719" y="17516209"/>
            <a:ext cx="6335025" cy="38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dirty="0"/>
              <a:t>References</a:t>
            </a:r>
          </a:p>
        </p:txBody>
      </p:sp>
      <p:sp>
        <p:nvSpPr>
          <p:cNvPr id="49" name="TextBox 61"/>
          <p:cNvSpPr txBox="1"/>
          <p:nvPr/>
        </p:nvSpPr>
        <p:spPr>
          <a:xfrm>
            <a:off x="22875503" y="18054665"/>
            <a:ext cx="8876668" cy="1323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lang="en-GB" sz="1600" dirty="0">
                <a:sym typeface="Arial"/>
              </a:rPr>
              <a:t>Wachter et al. </a:t>
            </a:r>
            <a:r>
              <a:rPr sz="1600" dirty="0"/>
              <a:t>(20</a:t>
            </a:r>
            <a:r>
              <a:rPr lang="en-US" sz="1600" dirty="0"/>
              <a:t>18</a:t>
            </a:r>
            <a:r>
              <a:rPr sz="1600" dirty="0"/>
              <a:t>). “</a:t>
            </a:r>
            <a:r>
              <a:rPr lang="en-US" sz="1600" dirty="0"/>
              <a:t>Counterfactual explanations without opening the black box: automated decisions and the GDPR</a:t>
            </a:r>
            <a:r>
              <a:rPr sz="1600" dirty="0"/>
              <a:t>.”</a:t>
            </a:r>
            <a:r>
              <a:rPr lang="en-US" sz="1600" dirty="0"/>
              <a:t>.</a:t>
            </a:r>
            <a:r>
              <a:rPr sz="1600" dirty="0"/>
              <a:t> </a:t>
            </a:r>
            <a:r>
              <a:rPr lang="en-US" sz="1600" dirty="0">
                <a:solidFill>
                  <a:srgbClr val="677B8C"/>
                </a:solidFill>
                <a:latin typeface="Arial"/>
                <a:cs typeface="Arial"/>
              </a:rPr>
              <a:t>In: </a:t>
            </a:r>
            <a:r>
              <a:rPr lang="en-GB" sz="1600" dirty="0">
                <a:solidFill>
                  <a:srgbClr val="677B8C"/>
                </a:solidFill>
                <a:latin typeface="Arial"/>
                <a:cs typeface="Arial"/>
                <a:sym typeface="Arial"/>
              </a:rPr>
              <a:t>Harvard Journal of Law &amp; Technology (31)</a:t>
            </a:r>
          </a:p>
          <a:p>
            <a:pPr>
              <a:lnSpc>
                <a:spcPct val="120000"/>
              </a:lnSpc>
              <a:spcBef>
                <a:spcPts val="600"/>
              </a:spcBef>
              <a:defRPr sz="1400">
                <a:latin typeface="Arial"/>
                <a:ea typeface="Arial"/>
                <a:cs typeface="Arial"/>
                <a:sym typeface="Arial"/>
              </a:defRPr>
            </a:pPr>
            <a:r>
              <a:rPr lang="en-GB" sz="1600" dirty="0" err="1">
                <a:sym typeface="Arial"/>
              </a:rPr>
              <a:t>Schut</a:t>
            </a:r>
            <a:r>
              <a:rPr lang="en-GB" sz="1600" dirty="0">
                <a:sym typeface="Arial"/>
              </a:rPr>
              <a:t> et al. </a:t>
            </a:r>
            <a:r>
              <a:rPr lang="en-GB" sz="1600" dirty="0"/>
              <a:t>(2021). “Generating interpretable counterfactual explanations by implicit minimisation of epistemic and </a:t>
            </a:r>
            <a:r>
              <a:rPr lang="en-GB" sz="1600" dirty="0" err="1"/>
              <a:t>aleoteric</a:t>
            </a:r>
            <a:r>
              <a:rPr lang="en-GB" sz="1600" dirty="0"/>
              <a:t> uncertainty.”. </a:t>
            </a:r>
            <a:r>
              <a:rPr lang="en-GB" sz="1600" dirty="0">
                <a:solidFill>
                  <a:srgbClr val="677B8C"/>
                </a:solidFill>
                <a:latin typeface="Arial"/>
                <a:cs typeface="Arial"/>
              </a:rPr>
              <a:t>In: </a:t>
            </a:r>
            <a:r>
              <a:rPr lang="en-GB" sz="1600" dirty="0">
                <a:solidFill>
                  <a:srgbClr val="677B8C"/>
                </a:solidFill>
                <a:latin typeface="Arial"/>
                <a:cs typeface="Arial"/>
                <a:sym typeface="Arial"/>
              </a:rPr>
              <a:t>Proceedings of Machine Learning Research (130)</a:t>
            </a:r>
          </a:p>
        </p:txBody>
      </p:sp>
      <p:sp>
        <p:nvSpPr>
          <p:cNvPr id="50" name="TextBox 37"/>
          <p:cNvSpPr txBox="1"/>
          <p:nvPr/>
        </p:nvSpPr>
        <p:spPr>
          <a:xfrm>
            <a:off x="16911570" y="469812"/>
            <a:ext cx="6744281" cy="11900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spcBef>
                <a:spcPts val="1000"/>
              </a:spcBef>
              <a:defRPr sz="2100">
                <a:latin typeface="Arial"/>
                <a:ea typeface="Arial"/>
                <a:cs typeface="Arial"/>
                <a:sym typeface="Arial"/>
              </a:defRPr>
            </a:pPr>
            <a:r>
              <a:rPr lang="en-US" dirty="0"/>
              <a:t>Patrick </a:t>
            </a:r>
            <a:r>
              <a:rPr lang="en-US" dirty="0" err="1"/>
              <a:t>Altmeyer</a:t>
            </a:r>
            <a:r>
              <a:rPr lang="en-US" dirty="0"/>
              <a:t> (student)</a:t>
            </a:r>
          </a:p>
          <a:p>
            <a:pPr>
              <a:spcBef>
                <a:spcPts val="1000"/>
              </a:spcBef>
              <a:defRPr sz="2100">
                <a:latin typeface="Arial"/>
                <a:ea typeface="Arial"/>
                <a:cs typeface="Arial"/>
                <a:sym typeface="Arial"/>
              </a:defRPr>
            </a:pPr>
            <a:r>
              <a:rPr lang="en-US" dirty="0"/>
              <a:t>Dr. Cynthia </a:t>
            </a:r>
            <a:r>
              <a:rPr lang="en-US" dirty="0" err="1"/>
              <a:t>Liem</a:t>
            </a:r>
            <a:r>
              <a:rPr lang="en-US" dirty="0"/>
              <a:t> (supervisor)</a:t>
            </a:r>
            <a:br>
              <a:rPr dirty="0"/>
            </a:br>
            <a:endParaRPr dirty="0"/>
          </a:p>
        </p:txBody>
      </p:sp>
      <p:sp>
        <p:nvSpPr>
          <p:cNvPr id="55" name="TextBox 46">
            <a:extLst>
              <a:ext uri="{FF2B5EF4-FFF2-40B4-BE49-F238E27FC236}">
                <a16:creationId xmlns:a16="http://schemas.microsoft.com/office/drawing/2014/main" id="{E012C1B3-0D48-034B-9FCD-C7BFF8AB906E}"/>
              </a:ext>
            </a:extLst>
          </p:cNvPr>
          <p:cNvSpPr txBox="1"/>
          <p:nvPr/>
        </p:nvSpPr>
        <p:spPr>
          <a:xfrm>
            <a:off x="968275" y="8997523"/>
            <a:ext cx="9064534"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Our work so far:</a:t>
            </a:r>
            <a:endParaRPr dirty="0"/>
          </a:p>
        </p:txBody>
      </p:sp>
      <p:grpSp>
        <p:nvGrpSpPr>
          <p:cNvPr id="15" name="Group 14">
            <a:extLst>
              <a:ext uri="{FF2B5EF4-FFF2-40B4-BE49-F238E27FC236}">
                <a16:creationId xmlns:a16="http://schemas.microsoft.com/office/drawing/2014/main" id="{5ACDC244-58A5-0240-8870-065CF6494809}"/>
              </a:ext>
            </a:extLst>
          </p:cNvPr>
          <p:cNvGrpSpPr/>
          <p:nvPr/>
        </p:nvGrpSpPr>
        <p:grpSpPr>
          <a:xfrm>
            <a:off x="1038495" y="14804741"/>
            <a:ext cx="9029701" cy="5436625"/>
            <a:chOff x="1229881" y="14856114"/>
            <a:chExt cx="9029701" cy="5436625"/>
          </a:xfrm>
          <a:effectLst>
            <a:outerShdw blurRad="50800" dist="38100" dir="2700000" algn="tl" rotWithShape="0">
              <a:schemeClr val="accent1">
                <a:lumMod val="75000"/>
                <a:alpha val="40000"/>
              </a:schemeClr>
            </a:outerShdw>
          </a:effectLst>
        </p:grpSpPr>
        <p:sp>
          <p:nvSpPr>
            <p:cNvPr id="46" name="TextBox 56"/>
            <p:cNvSpPr txBox="1"/>
            <p:nvPr/>
          </p:nvSpPr>
          <p:spPr>
            <a:xfrm>
              <a:off x="1229881" y="20000351"/>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GB" dirty="0"/>
                <a:t>Figure 1: Generating recourse for </a:t>
              </a:r>
              <a:r>
                <a:rPr lang="en-NL" dirty="0"/>
                <a:t>🐱 following Wachter et al. (2018)</a:t>
              </a:r>
              <a:r>
                <a:rPr lang="en-GB" dirty="0"/>
                <a:t>. Contour shows the predictions of a simple MLP.</a:t>
              </a:r>
            </a:p>
          </p:txBody>
        </p:sp>
        <p:pic>
          <p:nvPicPr>
            <p:cNvPr id="1027" name="Picture 3">
              <a:extLst>
                <a:ext uri="{FF2B5EF4-FFF2-40B4-BE49-F238E27FC236}">
                  <a16:creationId xmlns:a16="http://schemas.microsoft.com/office/drawing/2014/main" id="{1380E7DC-4C80-4E4C-8C15-86419506E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297611" y="14856114"/>
              <a:ext cx="6788634" cy="5091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7A1BEA9F-D20F-CF43-ACB2-1A4D5FC0428A}"/>
              </a:ext>
            </a:extLst>
          </p:cNvPr>
          <p:cNvGrpSpPr/>
          <p:nvPr/>
        </p:nvGrpSpPr>
        <p:grpSpPr>
          <a:xfrm>
            <a:off x="12033069" y="14426941"/>
            <a:ext cx="8690955" cy="2084298"/>
            <a:chOff x="12072172" y="11362137"/>
            <a:chExt cx="9029701" cy="2144208"/>
          </a:xfrm>
          <a:effectLst>
            <a:outerShdw blurRad="50800" dist="38100" dir="2700000" algn="tl" rotWithShape="0">
              <a:schemeClr val="accent1">
                <a:lumMod val="75000"/>
                <a:alpha val="40000"/>
              </a:schemeClr>
            </a:outerShdw>
          </a:effectLst>
        </p:grpSpPr>
        <p:sp>
          <p:nvSpPr>
            <p:cNvPr id="45" name="TextBox 54"/>
            <p:cNvSpPr txBox="1"/>
            <p:nvPr/>
          </p:nvSpPr>
          <p:spPr>
            <a:xfrm>
              <a:off x="12072172" y="12999747"/>
              <a:ext cx="9029701" cy="50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Figure 3: Turning a 9 into a 4: </a:t>
              </a:r>
              <a:r>
                <a:rPr lang="en-GB" dirty="0"/>
                <a:t>counterfactual explanations for MNIST data. For the MLP counterfactuals look like adversarial attacks. Counterfactuals for the deep ensemble are arguably much better.</a:t>
              </a:r>
              <a:endParaRPr dirty="0"/>
            </a:p>
          </p:txBody>
        </p:sp>
        <p:pic>
          <p:nvPicPr>
            <p:cNvPr id="1031" name="Picture 7">
              <a:extLst>
                <a:ext uri="{FF2B5EF4-FFF2-40B4-BE49-F238E27FC236}">
                  <a16:creationId xmlns:a16="http://schemas.microsoft.com/office/drawing/2014/main" id="{1C3C6684-B25C-2542-9DD4-5BB7650CE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2496027" y="11362137"/>
              <a:ext cx="8236298" cy="1631036"/>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3">
            <a:extLst>
              <a:ext uri="{FF2B5EF4-FFF2-40B4-BE49-F238E27FC236}">
                <a16:creationId xmlns:a16="http://schemas.microsoft.com/office/drawing/2014/main" id="{90366575-11E3-7740-875A-55ABE267778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390058" y="408329"/>
            <a:ext cx="2414521" cy="2414521"/>
          </a:xfrm>
          <a:prstGeom prst="rect">
            <a:avLst/>
          </a:prstGeom>
        </p:spPr>
      </p:pic>
      <p:sp>
        <p:nvSpPr>
          <p:cNvPr id="56" name="TextBox 41">
            <a:extLst>
              <a:ext uri="{FF2B5EF4-FFF2-40B4-BE49-F238E27FC236}">
                <a16:creationId xmlns:a16="http://schemas.microsoft.com/office/drawing/2014/main" id="{A6FE3D15-ABA4-7D43-AB3E-3FD449842A27}"/>
              </a:ext>
            </a:extLst>
          </p:cNvPr>
          <p:cNvSpPr txBox="1"/>
          <p:nvPr/>
        </p:nvSpPr>
        <p:spPr>
          <a:xfrm>
            <a:off x="12033069" y="12694639"/>
            <a:ext cx="9064532" cy="1995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GB" dirty="0"/>
              <a:t>The method used to generate the counterfactual in Figure 2 is fast and greedy approach that works by minimizing the predictive uncertainty of Bayesian models. Applied to MNIST data the Bayesian approach generates satisfactory outcomes (Figure 3).</a:t>
            </a:r>
          </a:p>
          <a:p>
            <a:endParaRPr lang="en-GB" dirty="0"/>
          </a:p>
        </p:txBody>
      </p:sp>
      <p:grpSp>
        <p:nvGrpSpPr>
          <p:cNvPr id="8" name="Group 7">
            <a:extLst>
              <a:ext uri="{FF2B5EF4-FFF2-40B4-BE49-F238E27FC236}">
                <a16:creationId xmlns:a16="http://schemas.microsoft.com/office/drawing/2014/main" id="{F6027360-842E-5344-9E4F-41740FD3F655}"/>
              </a:ext>
            </a:extLst>
          </p:cNvPr>
          <p:cNvGrpSpPr/>
          <p:nvPr/>
        </p:nvGrpSpPr>
        <p:grpSpPr>
          <a:xfrm>
            <a:off x="22752685" y="6932724"/>
            <a:ext cx="9029701" cy="6434834"/>
            <a:chOff x="22792506" y="4386974"/>
            <a:chExt cx="9029701" cy="6434834"/>
          </a:xfrm>
          <a:effectLst>
            <a:outerShdw blurRad="50800" dist="38100" dir="2700000" algn="tl" rotWithShape="0">
              <a:schemeClr val="accent1">
                <a:lumMod val="75000"/>
                <a:alpha val="40000"/>
              </a:schemeClr>
            </a:outerShdw>
          </a:effectLst>
        </p:grpSpPr>
        <p:pic>
          <p:nvPicPr>
            <p:cNvPr id="1032" name="Picture 8">
              <a:extLst>
                <a:ext uri="{FF2B5EF4-FFF2-40B4-BE49-F238E27FC236}">
                  <a16:creationId xmlns:a16="http://schemas.microsoft.com/office/drawing/2014/main" id="{79123B7B-BB4E-3C4E-A4F3-8E9B1DF34B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23655918" y="4386974"/>
              <a:ext cx="7302878" cy="6085731"/>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FD357B96-FFF6-7647-9C30-5BE80AB70A9A}"/>
                </a:ext>
              </a:extLst>
            </p:cNvPr>
            <p:cNvSpPr txBox="1"/>
            <p:nvPr/>
          </p:nvSpPr>
          <p:spPr>
            <a:xfrm>
              <a:off x="22792506" y="10529420"/>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GB" dirty="0"/>
                <a:t>Figure 4: Algorithmic recourse leads to domain and model shifts.</a:t>
              </a:r>
            </a:p>
          </p:txBody>
        </p:sp>
      </p:grpSp>
      <p:sp>
        <p:nvSpPr>
          <p:cNvPr id="58" name="TextBox 43">
            <a:extLst>
              <a:ext uri="{FF2B5EF4-FFF2-40B4-BE49-F238E27FC236}">
                <a16:creationId xmlns:a16="http://schemas.microsoft.com/office/drawing/2014/main" id="{5C14F650-072F-C147-84E0-B2DC8CF5E6D3}"/>
              </a:ext>
            </a:extLst>
          </p:cNvPr>
          <p:cNvSpPr txBox="1"/>
          <p:nvPr/>
        </p:nvSpPr>
        <p:spPr>
          <a:xfrm>
            <a:off x="22775093" y="3540484"/>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The dynamics of Algorithmic Recourse</a:t>
            </a:r>
            <a:endParaRPr dirty="0"/>
          </a:p>
        </p:txBody>
      </p:sp>
      <p:sp>
        <p:nvSpPr>
          <p:cNvPr id="59" name="TextBox 44">
            <a:extLst>
              <a:ext uri="{FF2B5EF4-FFF2-40B4-BE49-F238E27FC236}">
                <a16:creationId xmlns:a16="http://schemas.microsoft.com/office/drawing/2014/main" id="{C67F714C-8E9C-8C45-80C6-37ACAF5CD081}"/>
              </a:ext>
            </a:extLst>
          </p:cNvPr>
          <p:cNvSpPr txBox="1"/>
          <p:nvPr/>
        </p:nvSpPr>
        <p:spPr>
          <a:xfrm>
            <a:off x="22775091" y="4065799"/>
            <a:ext cx="9064533"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Endogenous domain and model shifts</a:t>
            </a:r>
            <a:endParaRPr dirty="0"/>
          </a:p>
        </p:txBody>
      </p:sp>
      <p:sp>
        <p:nvSpPr>
          <p:cNvPr id="60" name="TextBox 41">
            <a:extLst>
              <a:ext uri="{FF2B5EF4-FFF2-40B4-BE49-F238E27FC236}">
                <a16:creationId xmlns:a16="http://schemas.microsoft.com/office/drawing/2014/main" id="{4DA948AF-667B-894A-8E0D-039A5155A01D}"/>
              </a:ext>
            </a:extLst>
          </p:cNvPr>
          <p:cNvSpPr txBox="1"/>
          <p:nvPr/>
        </p:nvSpPr>
        <p:spPr>
          <a:xfrm>
            <a:off x="11871949" y="16736820"/>
            <a:ext cx="9130938"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lvl="0">
              <a:lnSpc>
                <a:spcPct val="100000"/>
              </a:lnSpc>
            </a:pPr>
            <a:r>
              <a:rPr lang="en-US" sz="3400" dirty="0">
                <a:solidFill>
                  <a:srgbClr val="000000"/>
                </a:solidFill>
                <a:latin typeface="Arial" panose="020B0604020202020204" pitchFamily="34" charset="0"/>
                <a:cs typeface="Arial" panose="020B0604020202020204" pitchFamily="34" charset="0"/>
                <a:sym typeface="Calibri"/>
              </a:rPr>
              <a:t>But wait a minute …</a:t>
            </a:r>
          </a:p>
        </p:txBody>
      </p:sp>
      <p:sp>
        <p:nvSpPr>
          <p:cNvPr id="62" name="TextBox 52">
            <a:extLst>
              <a:ext uri="{FF2B5EF4-FFF2-40B4-BE49-F238E27FC236}">
                <a16:creationId xmlns:a16="http://schemas.microsoft.com/office/drawing/2014/main" id="{1AA8DC66-B998-B54A-AF2C-D1C9CF8BDE77}"/>
              </a:ext>
            </a:extLst>
          </p:cNvPr>
          <p:cNvSpPr txBox="1"/>
          <p:nvPr/>
        </p:nvSpPr>
        <p:spPr>
          <a:xfrm>
            <a:off x="22830664" y="14313945"/>
            <a:ext cx="9029701"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Open questions (your thoughts are more than welcome!)</a:t>
            </a:r>
            <a:endParaRPr dirty="0"/>
          </a:p>
        </p:txBody>
      </p:sp>
      <p:pic>
        <p:nvPicPr>
          <p:cNvPr id="5" name="Picture 4" descr="Qr code&#10;&#10;Description automatically generated">
            <a:extLst>
              <a:ext uri="{FF2B5EF4-FFF2-40B4-BE49-F238E27FC236}">
                <a16:creationId xmlns:a16="http://schemas.microsoft.com/office/drawing/2014/main" id="{1BA5EF1C-A3F9-2344-8B2A-16173F5880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50814" y="403986"/>
            <a:ext cx="2414521" cy="2414521"/>
          </a:xfrm>
          <a:prstGeom prst="rect">
            <a:avLst/>
          </a:prstGeom>
        </p:spPr>
      </p:pic>
      <p:sp>
        <p:nvSpPr>
          <p:cNvPr id="47" name="TextBox 44">
            <a:extLst>
              <a:ext uri="{FF2B5EF4-FFF2-40B4-BE49-F238E27FC236}">
                <a16:creationId xmlns:a16="http://schemas.microsoft.com/office/drawing/2014/main" id="{6A664CE6-39A9-AF47-A63B-D431695B808D}"/>
              </a:ext>
            </a:extLst>
          </p:cNvPr>
          <p:cNvSpPr txBox="1"/>
          <p:nvPr/>
        </p:nvSpPr>
        <p:spPr>
          <a:xfrm>
            <a:off x="11880669" y="17239851"/>
            <a:ext cx="9064533"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Beyond the static setting</a:t>
            </a:r>
            <a:endParaRPr dirty="0"/>
          </a:p>
        </p:txBody>
      </p:sp>
      <p:sp>
        <p:nvSpPr>
          <p:cNvPr id="51" name="TextBox 41">
            <a:extLst>
              <a:ext uri="{FF2B5EF4-FFF2-40B4-BE49-F238E27FC236}">
                <a16:creationId xmlns:a16="http://schemas.microsoft.com/office/drawing/2014/main" id="{D7351F56-23B8-4840-BCC0-6719BC76E767}"/>
              </a:ext>
            </a:extLst>
          </p:cNvPr>
          <p:cNvSpPr txBox="1"/>
          <p:nvPr/>
        </p:nvSpPr>
        <p:spPr>
          <a:xfrm>
            <a:off x="11880669" y="17745187"/>
            <a:ext cx="9064532" cy="31590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GB" dirty="0"/>
              <a:t>In practice decision-making systems are regularly updated. Recent work has investigated the robustness of AR: can we be sure that </a:t>
            </a:r>
            <a:r>
              <a:rPr lang="en-NL" dirty="0"/>
              <a:t>🐱 can stay wi</a:t>
            </a:r>
            <a:r>
              <a:rPr lang="en-GB" dirty="0" err="1"/>
              <a:t>th</a:t>
            </a:r>
            <a:r>
              <a:rPr lang="en-NL" dirty="0"/>
              <a:t> her dog friends after model updates? In our work we go a step further and ask ourselves: does 🐱 herself trigger model shifts through her move across the decision boundary? Does that have consequences for other cats or dogs that want to implement recourse? More generally, </a:t>
            </a:r>
            <a:r>
              <a:rPr lang="en-NL" b="1" dirty="0"/>
              <a:t>what are the dynamics of algorithmic recourse?</a:t>
            </a:r>
          </a:p>
          <a:p>
            <a:endParaRPr lang="en-NL" dirty="0"/>
          </a:p>
        </p:txBody>
      </p:sp>
      <p:pic>
        <p:nvPicPr>
          <p:cNvPr id="9" name="Picture 8">
            <a:extLst>
              <a:ext uri="{FF2B5EF4-FFF2-40B4-BE49-F238E27FC236}">
                <a16:creationId xmlns:a16="http://schemas.microsoft.com/office/drawing/2014/main" id="{5CB11CA8-6FE8-2E40-8081-907A76E415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73138" y="469812"/>
            <a:ext cx="6630804" cy="3110748"/>
          </a:xfrm>
          <a:prstGeom prst="rect">
            <a:avLst/>
          </a:prstGeom>
        </p:spPr>
      </p:pic>
      <p:grpSp>
        <p:nvGrpSpPr>
          <p:cNvPr id="64" name="Group 63">
            <a:extLst>
              <a:ext uri="{FF2B5EF4-FFF2-40B4-BE49-F238E27FC236}">
                <a16:creationId xmlns:a16="http://schemas.microsoft.com/office/drawing/2014/main" id="{BE81093F-6DC2-ED40-BE29-564D11D2BC67}"/>
              </a:ext>
            </a:extLst>
          </p:cNvPr>
          <p:cNvGrpSpPr/>
          <p:nvPr/>
        </p:nvGrpSpPr>
        <p:grpSpPr>
          <a:xfrm>
            <a:off x="11871950" y="6973768"/>
            <a:ext cx="9029701" cy="5469355"/>
            <a:chOff x="1177077" y="14856114"/>
            <a:chExt cx="9029701" cy="5469355"/>
          </a:xfrm>
          <a:effectLst>
            <a:outerShdw blurRad="50800" dist="38100" dir="2700000" algn="tl" rotWithShape="0">
              <a:schemeClr val="accent1">
                <a:lumMod val="75000"/>
                <a:alpha val="40000"/>
              </a:schemeClr>
            </a:outerShdw>
          </a:effectLst>
        </p:grpSpPr>
        <p:sp>
          <p:nvSpPr>
            <p:cNvPr id="65" name="TextBox 56">
              <a:extLst>
                <a:ext uri="{FF2B5EF4-FFF2-40B4-BE49-F238E27FC236}">
                  <a16:creationId xmlns:a16="http://schemas.microsoft.com/office/drawing/2014/main" id="{6C1EA5BB-6CD6-9146-AB2D-37CF57923769}"/>
                </a:ext>
              </a:extLst>
            </p:cNvPr>
            <p:cNvSpPr txBox="1"/>
            <p:nvPr/>
          </p:nvSpPr>
          <p:spPr>
            <a:xfrm>
              <a:off x="1177077" y="20033081"/>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GB" dirty="0"/>
                <a:t>Figure 2: Generating recourse for </a:t>
              </a:r>
              <a:r>
                <a:rPr lang="en-NL" dirty="0"/>
                <a:t>🐱 following Schut et al. (2021)</a:t>
              </a:r>
              <a:r>
                <a:rPr lang="en-GB" dirty="0"/>
                <a:t>. Contour shows the predictions of a Bayesian MLP.</a:t>
              </a:r>
            </a:p>
          </p:txBody>
        </p:sp>
        <p:pic>
          <p:nvPicPr>
            <p:cNvPr id="66" name="Picture 3">
              <a:extLst>
                <a:ext uri="{FF2B5EF4-FFF2-40B4-BE49-F238E27FC236}">
                  <a16:creationId xmlns:a16="http://schemas.microsoft.com/office/drawing/2014/main" id="{07C1AFCF-B207-174D-B13D-6A8DD07420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p:blipFill>
          <p:spPr bwMode="auto">
            <a:xfrm>
              <a:off x="2297611" y="14856114"/>
              <a:ext cx="6788634" cy="5091475"/>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TextBox 41">
            <a:extLst>
              <a:ext uri="{FF2B5EF4-FFF2-40B4-BE49-F238E27FC236}">
                <a16:creationId xmlns:a16="http://schemas.microsoft.com/office/drawing/2014/main" id="{71C53D40-23F7-AE44-9260-4201D1658314}"/>
              </a:ext>
            </a:extLst>
          </p:cNvPr>
          <p:cNvSpPr txBox="1"/>
          <p:nvPr/>
        </p:nvSpPr>
        <p:spPr>
          <a:xfrm>
            <a:off x="11891854" y="4755959"/>
            <a:ext cx="9064532" cy="2007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GB" dirty="0"/>
              <a:t>As </a:t>
            </a:r>
            <a:r>
              <a:rPr lang="en-NL" dirty="0"/>
              <a:t>🐱 crosses the decision boundary she fools the system, but we can still clearly distinguish her from the rest of her dog friends. Her counterfactual self is </a:t>
            </a:r>
            <a:r>
              <a:rPr lang="en-NL" b="1" dirty="0"/>
              <a:t>ambiguous</a:t>
            </a:r>
            <a:r>
              <a:rPr lang="en-NL" dirty="0"/>
              <a:t> and </a:t>
            </a:r>
            <a:r>
              <a:rPr lang="en-NL" b="1" dirty="0"/>
              <a:t>unrealistic</a:t>
            </a:r>
            <a:r>
              <a:rPr lang="en-NL" dirty="0"/>
              <a:t>.</a:t>
            </a:r>
          </a:p>
          <a:p>
            <a:r>
              <a:rPr lang="en-NL" dirty="0"/>
              <a:t>Consider instead the counterfactual path generated in Figure 2: for the same confidence threshold, 🐱 ends up in much denser area.</a:t>
            </a:r>
            <a:endParaRPr lang="en-GB" dirty="0"/>
          </a:p>
        </p:txBody>
      </p:sp>
    </p:spTree>
    <p:extLst>
      <p:ext uri="{BB962C8B-B14F-4D97-AF65-F5344CB8AC3E}">
        <p14:creationId xmlns:p14="http://schemas.microsoft.com/office/powerpoint/2010/main" val="17545991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1871</TotalTime>
  <Words>775</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Patrick Altmeyer</cp:lastModifiedBy>
  <cp:revision>32</cp:revision>
  <cp:lastPrinted>2021-12-01T19:18:12Z</cp:lastPrinted>
  <dcterms:modified xsi:type="dcterms:W3CDTF">2022-03-08T16:11:25Z</dcterms:modified>
</cp:coreProperties>
</file>