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 marL="0" marR="0" indent="0" algn="l" defTabSz="37335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133323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266646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399969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533292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666615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799939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933262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066585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3992" y="208"/>
      </p:cViewPr>
      <p:guideLst>
        <p:guide orient="horz" pos="4032"/>
        <p:guide pos="3024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75117" latinLnBrk="0">
      <a:defRPr sz="1388">
        <a:latin typeface="+mn-lt"/>
        <a:ea typeface="+mn-ea"/>
        <a:cs typeface="+mn-cs"/>
        <a:sym typeface="Calibri"/>
      </a:defRPr>
    </a:lvl1pPr>
    <a:lvl2pPr indent="93337" defTabSz="1075117" latinLnBrk="0">
      <a:defRPr sz="1388">
        <a:latin typeface="+mn-lt"/>
        <a:ea typeface="+mn-ea"/>
        <a:cs typeface="+mn-cs"/>
        <a:sym typeface="Calibri"/>
      </a:defRPr>
    </a:lvl2pPr>
    <a:lvl3pPr indent="186675" defTabSz="1075117" latinLnBrk="0">
      <a:defRPr sz="1388">
        <a:latin typeface="+mn-lt"/>
        <a:ea typeface="+mn-ea"/>
        <a:cs typeface="+mn-cs"/>
        <a:sym typeface="Calibri"/>
      </a:defRPr>
    </a:lvl3pPr>
    <a:lvl4pPr indent="280012" defTabSz="1075117" latinLnBrk="0">
      <a:defRPr sz="1388">
        <a:latin typeface="+mn-lt"/>
        <a:ea typeface="+mn-ea"/>
        <a:cs typeface="+mn-cs"/>
        <a:sym typeface="Calibri"/>
      </a:defRPr>
    </a:lvl4pPr>
    <a:lvl5pPr indent="373350" defTabSz="1075117" latinLnBrk="0">
      <a:defRPr sz="1388">
        <a:latin typeface="+mn-lt"/>
        <a:ea typeface="+mn-ea"/>
        <a:cs typeface="+mn-cs"/>
        <a:sym typeface="Calibri"/>
      </a:defRPr>
    </a:lvl5pPr>
    <a:lvl6pPr indent="466687" defTabSz="1075117" latinLnBrk="0">
      <a:defRPr sz="1388">
        <a:latin typeface="+mn-lt"/>
        <a:ea typeface="+mn-ea"/>
        <a:cs typeface="+mn-cs"/>
        <a:sym typeface="Calibri"/>
      </a:defRPr>
    </a:lvl6pPr>
    <a:lvl7pPr indent="560024" defTabSz="1075117" latinLnBrk="0">
      <a:defRPr sz="1388">
        <a:latin typeface="+mn-lt"/>
        <a:ea typeface="+mn-ea"/>
        <a:cs typeface="+mn-cs"/>
        <a:sym typeface="Calibri"/>
      </a:defRPr>
    </a:lvl7pPr>
    <a:lvl8pPr indent="653362" defTabSz="1075117" latinLnBrk="0">
      <a:defRPr sz="1388">
        <a:latin typeface="+mn-lt"/>
        <a:ea typeface="+mn-ea"/>
        <a:cs typeface="+mn-cs"/>
        <a:sym typeface="Calibri"/>
      </a:defRPr>
    </a:lvl8pPr>
    <a:lvl9pPr indent="746699" defTabSz="1075117" latinLnBrk="0">
      <a:defRPr sz="138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80060" y="171874"/>
            <a:ext cx="8641080" cy="281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0060" y="2987040"/>
            <a:ext cx="8641080" cy="981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14791" y="11781317"/>
            <a:ext cx="166069" cy="16773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3395" marR="0" indent="-213395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76687" marR="0" indent="-249897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50333" marR="0" indent="-296753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1356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4035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46714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89393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320727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747517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5249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90499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85748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80998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76247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71497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66746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61995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ltmeyer.com/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github.com/pat-alt/CounterfactualExplanations.jl" TargetMode="External"/><Relationship Id="rId7" Type="http://schemas.openxmlformats.org/officeDocument/2006/relationships/image" Target="../media/image4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307097" y="208739"/>
            <a:ext cx="4219475" cy="586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04" dirty="0"/>
              <a:t>Counterfactual Explanations</a:t>
            </a:r>
          </a:p>
          <a:p>
            <a:r>
              <a:rPr lang="en-GB" sz="1604" dirty="0"/>
              <a:t>and Algorithmic Recourse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313671" y="1154757"/>
            <a:ext cx="2643822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992" dirty="0"/>
              <a:t>Explaining black box models through counterfactuals</a:t>
            </a:r>
            <a:endParaRPr sz="992" dirty="0"/>
          </a:p>
        </p:txBody>
      </p:sp>
      <p:sp>
        <p:nvSpPr>
          <p:cNvPr id="34" name="TextBox 39"/>
          <p:cNvSpPr txBox="1"/>
          <p:nvPr/>
        </p:nvSpPr>
        <p:spPr>
          <a:xfrm>
            <a:off x="327826" y="1496208"/>
            <a:ext cx="2643822" cy="124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00" dirty="0"/>
              <a:t>All too often human operators rely blindly on decisions made by black-box algorithms. </a:t>
            </a:r>
            <a:r>
              <a:rPr lang="en-US" sz="700" b="1" dirty="0"/>
              <a:t>Counterfactual Explanations (CE) </a:t>
            </a:r>
            <a:r>
              <a:rPr lang="en-US" sz="700" dirty="0"/>
              <a:t>can help programmers make sense of the systems they build: they </a:t>
            </a:r>
            <a:r>
              <a:rPr lang="en-US" sz="700" b="1" dirty="0"/>
              <a:t>explain how inputs into a system need to change for it to produce a different output</a:t>
            </a:r>
            <a:r>
              <a:rPr lang="en-US" sz="700" dirty="0"/>
              <a:t>. CEs that involve realistic and actionable changes can be used for the purpose of individual recourse: </a:t>
            </a:r>
            <a:r>
              <a:rPr lang="en-US" sz="700" b="1" dirty="0"/>
              <a:t>Algorithmic Recourse (AR) offers individuals subject to algorithms a way to turn a negative decision into positive one. </a:t>
            </a:r>
            <a:endParaRPr lang="en-NL" sz="700" b="1" dirty="0"/>
          </a:p>
        </p:txBody>
      </p:sp>
      <p:sp>
        <p:nvSpPr>
          <p:cNvPr id="39" name="TextBox 45"/>
          <p:cNvSpPr txBox="1"/>
          <p:nvPr/>
        </p:nvSpPr>
        <p:spPr>
          <a:xfrm>
            <a:off x="306502" y="2884515"/>
            <a:ext cx="4299506" cy="27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992" dirty="0"/>
              <a:t>From basic principles …</a:t>
            </a:r>
            <a:endParaRPr sz="992" dirty="0"/>
          </a:p>
        </p:txBody>
      </p:sp>
      <p:sp>
        <p:nvSpPr>
          <p:cNvPr id="40" name="TextBox 46"/>
          <p:cNvSpPr txBox="1"/>
          <p:nvPr/>
        </p:nvSpPr>
        <p:spPr>
          <a:xfrm>
            <a:off x="315025" y="3056448"/>
            <a:ext cx="4299506" cy="207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13" dirty="0"/>
              <a:t>A light-hearted motivating example</a:t>
            </a:r>
            <a:endParaRPr sz="613" dirty="0"/>
          </a:p>
        </p:txBody>
      </p:sp>
      <p:sp>
        <p:nvSpPr>
          <p:cNvPr id="41" name="TextBox 47"/>
          <p:cNvSpPr txBox="1"/>
          <p:nvPr/>
        </p:nvSpPr>
        <p:spPr>
          <a:xfrm>
            <a:off x="315025" y="3218514"/>
            <a:ext cx="4299506" cy="81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800" dirty="0"/>
              <a:t>Suppose we have fitted some black box classifier to divide cats and dogs based on two features: height and tail length. One individual cat – let’s call her Kitty </a:t>
            </a:r>
            <a:r>
              <a:rPr lang="en-NL" sz="800" dirty="0"/>
              <a:t>🐱 – is friends with a lot of cool dogs and wants to remain part of that group. The counterfactual path in Figure 1 shows how 🐱 needs to change her appearance in order to be allocated to the group of dogs by the system.</a:t>
            </a:r>
            <a:endParaRPr lang="en-GB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EB1AE-CC89-FE4D-97D0-FF665348A8A7}"/>
              </a:ext>
            </a:extLst>
          </p:cNvPr>
          <p:cNvGrpSpPr/>
          <p:nvPr/>
        </p:nvGrpSpPr>
        <p:grpSpPr>
          <a:xfrm>
            <a:off x="4937317" y="11669471"/>
            <a:ext cx="4205547" cy="777608"/>
            <a:chOff x="6341227" y="2660310"/>
            <a:chExt cx="2589028" cy="777608"/>
          </a:xfrm>
        </p:grpSpPr>
        <p:sp>
          <p:nvSpPr>
            <p:cNvPr id="48" name="TextBox 60"/>
            <p:cNvSpPr txBox="1"/>
            <p:nvPr/>
          </p:nvSpPr>
          <p:spPr>
            <a:xfrm>
              <a:off x="6341227" y="2660310"/>
              <a:ext cx="1847716" cy="186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613" dirty="0"/>
                <a:t>References</a:t>
              </a:r>
            </a:p>
          </p:txBody>
        </p:sp>
        <p:sp>
          <p:nvSpPr>
            <p:cNvPr id="49" name="TextBox 61"/>
            <p:cNvSpPr txBox="1"/>
            <p:nvPr/>
          </p:nvSpPr>
          <p:spPr>
            <a:xfrm>
              <a:off x="6341227" y="2784790"/>
              <a:ext cx="2589028" cy="65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3335" rIns="13335" anchor="b">
              <a:spAutoFit/>
            </a:bodyPr>
            <a:lstStyle/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[1] Wachter et al. </a:t>
              </a:r>
              <a:r>
                <a:rPr sz="467" dirty="0"/>
                <a:t>(20</a:t>
              </a:r>
              <a:r>
                <a:rPr lang="en-US" sz="467" dirty="0"/>
                <a:t>18</a:t>
              </a:r>
              <a:r>
                <a:rPr sz="467" dirty="0"/>
                <a:t>). “</a:t>
              </a:r>
              <a:r>
                <a:rPr lang="en-US" sz="467" dirty="0"/>
                <a:t>Counterfactual explanations without opening the black box: automated decisions and the GDPR</a:t>
              </a:r>
              <a:r>
                <a:rPr sz="467" dirty="0"/>
                <a:t>.”</a:t>
              </a:r>
              <a:r>
                <a:rPr lang="en-US" sz="467" dirty="0"/>
                <a:t>.</a:t>
              </a:r>
              <a:r>
                <a:rPr sz="467" dirty="0"/>
                <a:t> </a:t>
              </a:r>
              <a:r>
                <a:rPr lang="en-US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Harvard Journal of Law &amp; Technology (31)</a:t>
              </a:r>
            </a:p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[2] </a:t>
              </a:r>
              <a:r>
                <a:rPr lang="en-GB" sz="467" dirty="0" err="1">
                  <a:sym typeface="Arial"/>
                </a:rPr>
                <a:t>Schut</a:t>
              </a:r>
              <a:r>
                <a:rPr lang="en-GB" sz="467" dirty="0">
                  <a:sym typeface="Arial"/>
                </a:rPr>
                <a:t> et al. </a:t>
              </a:r>
              <a:r>
                <a:rPr lang="en-GB" sz="467" dirty="0"/>
                <a:t>(2021). “Generating interpretable counterfactual explanations by implicit minimisation of epistemic and </a:t>
              </a:r>
              <a:r>
                <a:rPr lang="en-GB" sz="467" dirty="0" err="1"/>
                <a:t>aleoteric</a:t>
              </a:r>
              <a:r>
                <a:rPr lang="en-GB" sz="467" dirty="0"/>
                <a:t> uncertainty.”.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Proceedings of Machine Learning Research (130)</a:t>
              </a:r>
            </a:p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[3]. Upadhyay et al. </a:t>
              </a:r>
              <a:r>
                <a:rPr lang="en-GB" sz="467" dirty="0"/>
                <a:t>(2021). “Towards Robust and Reliable Algorithmic Recourse.”.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Proceedings of the 35th Conference on Neural Information Processing Systems (</a:t>
              </a:r>
              <a:r>
                <a:rPr lang="en-GB" sz="467" dirty="0" err="1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NeurIPS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 2021).</a:t>
              </a:r>
            </a:p>
          </p:txBody>
        </p:sp>
      </p:grpSp>
      <p:sp>
        <p:nvSpPr>
          <p:cNvPr id="50" name="TextBox 37"/>
          <p:cNvSpPr txBox="1"/>
          <p:nvPr/>
        </p:nvSpPr>
        <p:spPr>
          <a:xfrm>
            <a:off x="4937317" y="229228"/>
            <a:ext cx="1967082" cy="4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/>
          <a:p>
            <a:pPr>
              <a:spcBef>
                <a:spcPts val="29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613" dirty="0"/>
              <a:t>Patrick </a:t>
            </a:r>
            <a:r>
              <a:rPr lang="en-US" sz="613" dirty="0" err="1"/>
              <a:t>Altmeyer</a:t>
            </a:r>
            <a:r>
              <a:rPr lang="en-US" sz="613" dirty="0"/>
              <a:t> (</a:t>
            </a:r>
            <a:r>
              <a:rPr lang="en-US" sz="613" dirty="0" err="1"/>
              <a:t>p.altmeyer@tudelft.nl</a:t>
            </a:r>
            <a:r>
              <a:rPr lang="en-US" sz="613" dirty="0"/>
              <a:t>)</a:t>
            </a:r>
          </a:p>
          <a:p>
            <a:pPr>
              <a:spcBef>
                <a:spcPts val="29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613" dirty="0"/>
              <a:t>Dr. Cynthia </a:t>
            </a:r>
            <a:r>
              <a:rPr lang="en-US" sz="613" dirty="0" err="1"/>
              <a:t>Liem</a:t>
            </a:r>
            <a:br>
              <a:rPr sz="613" dirty="0"/>
            </a:br>
            <a:endParaRPr sz="613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26012-FF8F-E641-9B85-F180F688CD07}"/>
              </a:ext>
            </a:extLst>
          </p:cNvPr>
          <p:cNvGrpSpPr/>
          <p:nvPr/>
        </p:nvGrpSpPr>
        <p:grpSpPr>
          <a:xfrm>
            <a:off x="3473641" y="1154757"/>
            <a:ext cx="2647065" cy="1453416"/>
            <a:chOff x="3326877" y="1155716"/>
            <a:chExt cx="2647065" cy="1453416"/>
          </a:xfrm>
        </p:grpSpPr>
        <p:sp>
          <p:nvSpPr>
            <p:cNvPr id="36" name="TextBox 42"/>
            <p:cNvSpPr txBox="1"/>
            <p:nvPr/>
          </p:nvSpPr>
          <p:spPr>
            <a:xfrm>
              <a:off x="3330120" y="1494596"/>
              <a:ext cx="2643822" cy="11145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3335" rIns="13335">
              <a:spAutoFit/>
            </a:bodyPr>
            <a:lstStyle/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Built a scalable library in Julia: </a:t>
              </a:r>
              <a:r>
                <a:rPr lang="en-US" sz="700" dirty="0">
                  <a:hlinkClick r:id="rId3"/>
                </a:rPr>
                <a:t>CounterfactualExplanations.jl</a:t>
              </a:r>
              <a:r>
                <a:rPr lang="en-US" sz="700" dirty="0"/>
                <a:t> (to be submitted to upcoming </a:t>
              </a:r>
              <a:r>
                <a:rPr lang="en-US" sz="700" dirty="0" err="1"/>
                <a:t>JuliaCon</a:t>
              </a:r>
              <a:r>
                <a:rPr lang="en-US" sz="700" dirty="0"/>
                <a:t> 2022).</a:t>
              </a:r>
              <a:endParaRPr sz="700" dirty="0"/>
            </a:p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Have run experiments investigating the dynamics of AR: individuals who received recourse </a:t>
              </a:r>
              <a:r>
                <a:rPr lang="en-NL" sz="700" dirty="0"/>
                <a:t>form a distinct cluster in target class</a:t>
              </a:r>
              <a:r>
                <a:rPr lang="en-GB" sz="700" dirty="0"/>
                <a:t> leaving them potentially vulnerable to discrimination through the system</a:t>
              </a:r>
              <a:r>
                <a:rPr lang="en-US" sz="700" dirty="0"/>
                <a:t>.</a:t>
              </a:r>
            </a:p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Proposed a related research project to bachelor’s students and aim to submit work-in-progress to AIES ’22 student track.</a:t>
              </a:r>
              <a:endParaRPr sz="700" dirty="0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E012C1B3-0D48-034B-9FCD-C7BFF8AB906E}"/>
                </a:ext>
              </a:extLst>
            </p:cNvPr>
            <p:cNvSpPr txBox="1"/>
            <p:nvPr/>
          </p:nvSpPr>
          <p:spPr>
            <a:xfrm>
              <a:off x="3326877" y="1155716"/>
              <a:ext cx="2643822" cy="2446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0" dirty="0"/>
                <a:t>Our work so far:</a:t>
              </a:r>
              <a:endParaRPr sz="990" dirty="0"/>
            </a:p>
          </p:txBody>
        </p:sp>
      </p:grpSp>
      <p:sp>
        <p:nvSpPr>
          <p:cNvPr id="46" name="TextBox 56"/>
          <p:cNvSpPr txBox="1"/>
          <p:nvPr/>
        </p:nvSpPr>
        <p:spPr>
          <a:xfrm>
            <a:off x="5279507" y="5826561"/>
            <a:ext cx="3881735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1: Generating recourse for </a:t>
            </a:r>
            <a:r>
              <a:rPr lang="en-NL" sz="500" dirty="0"/>
              <a:t>🐱 following Wachter et al. (2018)</a:t>
            </a:r>
            <a:r>
              <a:rPr lang="en-NL" sz="500" baseline="30000" dirty="0"/>
              <a:t>[1]</a:t>
            </a:r>
            <a:r>
              <a:rPr lang="en-GB" sz="500" dirty="0"/>
              <a:t>. Contour shows the predictions of a simple MLP.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380E7DC-4C80-4E4C-8C15-86419506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9509" y="2901691"/>
            <a:ext cx="3881733" cy="29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54"/>
          <p:cNvSpPr txBox="1"/>
          <p:nvPr/>
        </p:nvSpPr>
        <p:spPr>
          <a:xfrm>
            <a:off x="1020945" y="7881123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3: Counterfactual explanations for MNIST data – turning a 9 into a 4.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C3C6684-B25C-2542-9DD4-5BB7650C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5" y="7292351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6877" y="211295"/>
            <a:ext cx="704235" cy="70423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123B7B-BB4E-3C4E-A4F3-8E9B1DF3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308" y="7998413"/>
            <a:ext cx="3975662" cy="33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D357B96-FFF6-7647-9C30-5BE80AB70A9A}"/>
              </a:ext>
            </a:extLst>
          </p:cNvPr>
          <p:cNvSpPr txBox="1"/>
          <p:nvPr/>
        </p:nvSpPr>
        <p:spPr>
          <a:xfrm>
            <a:off x="5200308" y="11338643"/>
            <a:ext cx="397566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7: Algorithmic recourse leads to domain and model shifts.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6645038" y="1154757"/>
            <a:ext cx="2642491" cy="1569766"/>
            <a:chOff x="6346570" y="1160748"/>
            <a:chExt cx="2642491" cy="1569766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1160748"/>
              <a:ext cx="2633663" cy="245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2" dirty="0"/>
                <a:t>Where to go from here</a:t>
              </a:r>
              <a:endParaRPr sz="992" dirty="0"/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52541" y="1501267"/>
              <a:ext cx="2636520" cy="12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How much of an issue is this really? Can we think of real-world examples where scope for discrimination may lead to undesirable outcomes?</a:t>
              </a:r>
            </a:p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How does the magnitude of domain and model shifts vary across different approaches to generating AR? (student project)</a:t>
              </a:r>
            </a:p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Can we assess what factors mitigate endogenous shifts when generating recourse? </a:t>
              </a:r>
            </a:p>
            <a:p>
              <a:pPr marL="100024" indent="-100024">
                <a:buFont typeface="Arial" panose="020B0604020202020204" pitchFamily="34" charset="0"/>
                <a:buChar char="•"/>
              </a:pPr>
              <a:endParaRPr sz="613" dirty="0"/>
            </a:p>
          </p:txBody>
        </p:sp>
        <p:sp>
          <p:nvSpPr>
            <p:cNvPr id="62" name="TextBox 52">
              <a:extLst>
                <a:ext uri="{FF2B5EF4-FFF2-40B4-BE49-F238E27FC236}">
                  <a16:creationId xmlns:a16="http://schemas.microsoft.com/office/drawing/2014/main" id="{1AA8DC66-B998-B54A-AF2C-D1C9CF8BDE77}"/>
                </a:ext>
              </a:extLst>
            </p:cNvPr>
            <p:cNvSpPr txBox="1"/>
            <p:nvPr/>
          </p:nvSpPr>
          <p:spPr>
            <a:xfrm>
              <a:off x="6346570" y="1306706"/>
              <a:ext cx="2633663" cy="186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613" dirty="0"/>
                <a:t>Open questions (your thoughts are more than welcome!)</a:t>
              </a:r>
              <a:endParaRPr sz="613" dirty="0"/>
            </a:p>
          </p:txBody>
        </p:sp>
      </p:grpSp>
      <p:pic>
        <p:nvPicPr>
          <p:cNvPr id="5" name="Picture 4" descr="Qr cod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97" y="210029"/>
            <a:ext cx="704235" cy="704235"/>
          </a:xfrm>
          <a:prstGeom prst="rect">
            <a:avLst/>
          </a:prstGeom>
        </p:spPr>
      </p:pic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421329" y="10332794"/>
            <a:ext cx="4085556" cy="24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sz="99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But wait a minute …</a:t>
            </a:r>
          </a:p>
        </p:txBody>
      </p:sp>
      <p:sp>
        <p:nvSpPr>
          <p:cNvPr id="47" name="TextBox 44">
            <a:extLst>
              <a:ext uri="{FF2B5EF4-FFF2-40B4-BE49-F238E27FC236}">
                <a16:creationId xmlns:a16="http://schemas.microsoft.com/office/drawing/2014/main" id="{6A664CE6-39A9-AF47-A63B-D431695B808D}"/>
              </a:ext>
            </a:extLst>
          </p:cNvPr>
          <p:cNvSpPr txBox="1"/>
          <p:nvPr/>
        </p:nvSpPr>
        <p:spPr>
          <a:xfrm>
            <a:off x="425230" y="10479511"/>
            <a:ext cx="4055844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335" rIns="13335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13" dirty="0"/>
              <a:t>Beyond the static setting</a:t>
            </a:r>
            <a:endParaRPr sz="613" dirty="0"/>
          </a:p>
        </p:txBody>
      </p:sp>
      <p:sp>
        <p:nvSpPr>
          <p:cNvPr id="51" name="TextBox 41">
            <a:extLst>
              <a:ext uri="{FF2B5EF4-FFF2-40B4-BE49-F238E27FC236}">
                <a16:creationId xmlns:a16="http://schemas.microsoft.com/office/drawing/2014/main" id="{D7351F56-23B8-4840-BCC0-6719BC76E767}"/>
              </a:ext>
            </a:extLst>
          </p:cNvPr>
          <p:cNvSpPr txBox="1"/>
          <p:nvPr/>
        </p:nvSpPr>
        <p:spPr>
          <a:xfrm>
            <a:off x="425230" y="10626901"/>
            <a:ext cx="4180778" cy="182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800" dirty="0"/>
              <a:t>In practice decision-making systems are regularly updated. Recent work has investigated the robustness of AR</a:t>
            </a:r>
            <a:r>
              <a:rPr lang="en-GB" sz="800" baseline="30000" dirty="0"/>
              <a:t>[3]</a:t>
            </a:r>
            <a:r>
              <a:rPr lang="en-GB" sz="800" dirty="0"/>
              <a:t>: can we be sure that </a:t>
            </a:r>
            <a:r>
              <a:rPr lang="en-NL" sz="800" dirty="0"/>
              <a:t>🐱 can stay wi</a:t>
            </a:r>
            <a:r>
              <a:rPr lang="en-GB" sz="800" dirty="0" err="1"/>
              <a:t>th</a:t>
            </a:r>
            <a:r>
              <a:rPr lang="en-NL" sz="800" dirty="0"/>
              <a:t> her dog friends after model updates? In our work we go a step further and ask ourselves: </a:t>
            </a:r>
          </a:p>
          <a:p>
            <a:endParaRPr lang="en-NL" sz="800" dirty="0"/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Does 🐱 herself trigger model shifts through her move across the decision boundary?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Does that have consequences for other cats or dogs that want to implement recourse?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More generally, </a:t>
            </a:r>
            <a:r>
              <a:rPr lang="en-NL" sz="800" b="1" dirty="0"/>
              <a:t>what are the dynamics of algorithmic recourse?</a:t>
            </a:r>
          </a:p>
          <a:p>
            <a:endParaRPr lang="en-NL" sz="800" b="1" dirty="0"/>
          </a:p>
          <a:p>
            <a:r>
              <a:rPr lang="en-GB" sz="800" dirty="0"/>
              <a:t>Preliminary experiments show: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/>
              <a:t>Individuals like </a:t>
            </a:r>
            <a:r>
              <a:rPr lang="en-NL" sz="800" dirty="0"/>
              <a:t>🐱 form a distinct cluster in the target class</a:t>
            </a:r>
            <a:r>
              <a:rPr lang="en-GB" sz="800" dirty="0"/>
              <a:t> leaving them potentially vulnerable to further discrimination through the system (Figure 7).</a:t>
            </a:r>
            <a:endParaRPr lang="en-NL" sz="800" b="1" dirty="0"/>
          </a:p>
          <a:p>
            <a:endParaRPr lang="en-NL" sz="61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6820412" y="280949"/>
            <a:ext cx="1517010" cy="6207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91AC93-6AB6-F841-9ED4-97E432E4B446}"/>
              </a:ext>
            </a:extLst>
          </p:cNvPr>
          <p:cNvGrpSpPr/>
          <p:nvPr/>
        </p:nvGrpSpPr>
        <p:grpSpPr>
          <a:xfrm>
            <a:off x="4937317" y="6363474"/>
            <a:ext cx="4350212" cy="1480884"/>
            <a:chOff x="648245" y="6883941"/>
            <a:chExt cx="2647084" cy="1379520"/>
          </a:xfrm>
        </p:grpSpPr>
        <p:sp>
          <p:nvSpPr>
            <p:cNvPr id="37" name="TextBox 43"/>
            <p:cNvSpPr txBox="1"/>
            <p:nvPr/>
          </p:nvSpPr>
          <p:spPr>
            <a:xfrm>
              <a:off x="648246" y="6883941"/>
              <a:ext cx="2643822" cy="245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2" dirty="0"/>
                <a:t>… to realistic recourse.</a:t>
              </a:r>
              <a:endParaRPr sz="992" dirty="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648245" y="7030662"/>
              <a:ext cx="2643822" cy="173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613"/>
                <a:t>CE </a:t>
              </a:r>
              <a:r>
                <a:rPr lang="en-US" sz="613" dirty="0"/>
                <a:t>by implicitly minimizing predictive uncertainty </a:t>
              </a:r>
              <a:endParaRPr sz="613" dirty="0"/>
            </a:p>
          </p:txBody>
        </p:sp>
        <p:sp>
          <p:nvSpPr>
            <p:cNvPr id="67" name="TextBox 41">
              <a:extLst>
                <a:ext uri="{FF2B5EF4-FFF2-40B4-BE49-F238E27FC236}">
                  <a16:creationId xmlns:a16="http://schemas.microsoft.com/office/drawing/2014/main" id="{71C53D40-23F7-AE44-9260-4201D1658314}"/>
                </a:ext>
              </a:extLst>
            </p:cNvPr>
            <p:cNvSpPr txBox="1"/>
            <p:nvPr/>
          </p:nvSpPr>
          <p:spPr>
            <a:xfrm>
              <a:off x="651507" y="7226766"/>
              <a:ext cx="2643822" cy="10366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3335" rIns="13335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800" dirty="0"/>
                <a:t>As </a:t>
              </a:r>
              <a:r>
                <a:rPr lang="en-NL" sz="800" dirty="0"/>
                <a:t>🐱 crosses the decision boundary in Figure 1 she fools the system, but we can still clearly distinguish her from the rest of her dog friends. Her counterfactual self is </a:t>
              </a:r>
              <a:r>
                <a:rPr lang="en-NL" sz="800" b="1" dirty="0"/>
                <a:t>ambiguous</a:t>
              </a:r>
              <a:r>
                <a:rPr lang="en-NL" sz="800" dirty="0"/>
                <a:t> and </a:t>
              </a:r>
              <a:r>
                <a:rPr lang="en-NL" sz="800" b="1" dirty="0"/>
                <a:t>unrealistic</a:t>
              </a:r>
              <a:r>
                <a:rPr lang="en-NL" sz="800" dirty="0"/>
                <a:t>. Consider instead the counterfactual path generated in Figure 2 which uses a Bayesian approach: for the same confidence threshold 🐱 ends up in a much denser area.</a:t>
              </a:r>
            </a:p>
            <a:p>
              <a:endParaRPr lang="en-NL" sz="800" dirty="0"/>
            </a:p>
            <a:p>
              <a:r>
                <a:rPr lang="en-GB" sz="800" dirty="0"/>
                <a:t>Applied to MNIST data the Bayesian approach arguably generates the most realistic counterfactuals, albeit with mixed success (Figures 3-6).</a:t>
              </a:r>
            </a:p>
          </p:txBody>
        </p:sp>
      </p:grpSp>
      <p:sp>
        <p:nvSpPr>
          <p:cNvPr id="69" name="TextBox 56">
            <a:extLst>
              <a:ext uri="{FF2B5EF4-FFF2-40B4-BE49-F238E27FC236}">
                <a16:creationId xmlns:a16="http://schemas.microsoft.com/office/drawing/2014/main" id="{3080FB76-D086-DA40-9127-D9333430017F}"/>
              </a:ext>
            </a:extLst>
          </p:cNvPr>
          <p:cNvSpPr txBox="1"/>
          <p:nvPr/>
        </p:nvSpPr>
        <p:spPr>
          <a:xfrm>
            <a:off x="518689" y="7036681"/>
            <a:ext cx="3855323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2: Generating recourse for </a:t>
            </a:r>
            <a:r>
              <a:rPr lang="en-NL" sz="500" dirty="0"/>
              <a:t>🐱 following Schut et al. (2021)</a:t>
            </a:r>
            <a:r>
              <a:rPr lang="en-NL" sz="500" baseline="30000" dirty="0"/>
              <a:t>[2]</a:t>
            </a:r>
            <a:r>
              <a:rPr lang="en-GB" sz="500" dirty="0"/>
              <a:t>. Contour shows the predictions of a deep ensemble.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CAE2CE-F6AC-574B-8DE2-E20B90B26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689" y="4129347"/>
            <a:ext cx="3881732" cy="29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54">
            <a:extLst>
              <a:ext uri="{FF2B5EF4-FFF2-40B4-BE49-F238E27FC236}">
                <a16:creationId xmlns:a16="http://schemas.microsoft.com/office/drawing/2014/main" id="{05F18BC6-70F4-E547-B5F6-AD6B311DB548}"/>
              </a:ext>
            </a:extLst>
          </p:cNvPr>
          <p:cNvSpPr txBox="1"/>
          <p:nvPr/>
        </p:nvSpPr>
        <p:spPr>
          <a:xfrm>
            <a:off x="1020944" y="8646231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4:</a:t>
            </a:r>
            <a:r>
              <a:rPr lang="en-GB" sz="500" dirty="0"/>
              <a:t> Counterfactual explanations for MNIST data – </a:t>
            </a:r>
            <a:r>
              <a:rPr lang="en-US" sz="500" dirty="0"/>
              <a:t>turning a 3 into an 8.</a:t>
            </a:r>
            <a:endParaRPr sz="500" dirty="0"/>
          </a:p>
        </p:txBody>
      </p:sp>
      <p:pic>
        <p:nvPicPr>
          <p:cNvPr id="72" name="Picture 7">
            <a:extLst>
              <a:ext uri="{FF2B5EF4-FFF2-40B4-BE49-F238E27FC236}">
                <a16:creationId xmlns:a16="http://schemas.microsoft.com/office/drawing/2014/main" id="{2825CFF0-CD92-8D41-B275-8D604FB9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4" y="8057459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54">
            <a:extLst>
              <a:ext uri="{FF2B5EF4-FFF2-40B4-BE49-F238E27FC236}">
                <a16:creationId xmlns:a16="http://schemas.microsoft.com/office/drawing/2014/main" id="{2ED38BA3-C8C2-F241-A8D8-C70251A2220C}"/>
              </a:ext>
            </a:extLst>
          </p:cNvPr>
          <p:cNvSpPr txBox="1"/>
          <p:nvPr/>
        </p:nvSpPr>
        <p:spPr>
          <a:xfrm>
            <a:off x="1020944" y="9413986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5: Counterfactual explanations for MNIST data – turning a 7 into a 2.</a:t>
            </a:r>
          </a:p>
        </p:txBody>
      </p:sp>
      <p:pic>
        <p:nvPicPr>
          <p:cNvPr id="74" name="Picture 7">
            <a:extLst>
              <a:ext uri="{FF2B5EF4-FFF2-40B4-BE49-F238E27FC236}">
                <a16:creationId xmlns:a16="http://schemas.microsoft.com/office/drawing/2014/main" id="{BDB3016E-3317-AE4A-BB95-3D9564AF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4" y="8825214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54">
            <a:extLst>
              <a:ext uri="{FF2B5EF4-FFF2-40B4-BE49-F238E27FC236}">
                <a16:creationId xmlns:a16="http://schemas.microsoft.com/office/drawing/2014/main" id="{9A6E9D83-5058-614A-8897-9CAF1281DAAB}"/>
              </a:ext>
            </a:extLst>
          </p:cNvPr>
          <p:cNvSpPr txBox="1"/>
          <p:nvPr/>
        </p:nvSpPr>
        <p:spPr>
          <a:xfrm>
            <a:off x="1020944" y="10174542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6: Counterfactual explanations for MNIST data – turning a 1 into a 7.</a:t>
            </a:r>
          </a:p>
        </p:txBody>
      </p:sp>
      <p:pic>
        <p:nvPicPr>
          <p:cNvPr id="76" name="Picture 7">
            <a:extLst>
              <a:ext uri="{FF2B5EF4-FFF2-40B4-BE49-F238E27FC236}">
                <a16:creationId xmlns:a16="http://schemas.microsoft.com/office/drawing/2014/main" id="{D06A9BC8-EEBC-214F-97B0-8D5C1380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5" y="9585770"/>
            <a:ext cx="2908565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37422" y="354521"/>
            <a:ext cx="941279" cy="414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807</Words>
  <Application>Microsoft Macintosh PowerPoint</Application>
  <PresentationFormat>A3 Paper (297x420 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48</cp:revision>
  <cp:lastPrinted>2021-12-01T19:18:12Z</cp:lastPrinted>
  <dcterms:modified xsi:type="dcterms:W3CDTF">2022-03-15T07:56:16Z</dcterms:modified>
</cp:coreProperties>
</file>