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824" autoAdjust="0"/>
  </p:normalViewPr>
  <p:slideViewPr>
    <p:cSldViewPr snapToGrid="0">
      <p:cViewPr varScale="1">
        <p:scale>
          <a:sx n="44" d="100"/>
          <a:sy n="44" d="100"/>
        </p:scale>
        <p:origin x="-17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7433F-2F48-4C51-B471-3C541AC13AF4}" type="datetimeFigureOut">
              <a:rPr lang="ru-RU" smtClean="0"/>
              <a:t>11.01.24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B0270-C447-4BF0-B0F4-BEBF0D73D0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42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первом семестре мы успели с вами разобрать наследование</a:t>
            </a:r>
          </a:p>
          <a:p>
            <a:r>
              <a:rPr lang="ru-RU" dirty="0"/>
              <a:t>Рассмотрели преобразование типов</a:t>
            </a:r>
          </a:p>
          <a:p>
            <a:r>
              <a:rPr lang="ru-RU" dirty="0"/>
              <a:t>Рассмотрели методы, свойства, абстрактные классы </a:t>
            </a:r>
            <a:r>
              <a:rPr lang="ru-RU" dirty="0" err="1"/>
              <a:t>и.т.д</a:t>
            </a:r>
            <a:endParaRPr lang="ru-RU" dirty="0"/>
          </a:p>
          <a:p>
            <a:endParaRPr lang="ru-RU" dirty="0"/>
          </a:p>
          <a:p>
            <a:r>
              <a:rPr lang="ru-RU" dirty="0"/>
              <a:t>И в 5 лекции </a:t>
            </a:r>
            <a:r>
              <a:rPr lang="ru-RU" dirty="0" err="1"/>
              <a:t>вскольз</a:t>
            </a:r>
            <a:r>
              <a:rPr lang="ru-RU" dirty="0"/>
              <a:t> задели такое понятие как делегаты, я как обычно сказал, что рассмотрим позже и по итогу так все и забылось.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94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906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68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89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091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Методы соответствуют делегату, если они имеют один и тот же возвращаемый тип и один и тот же набор параметров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216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Здесь метод SomeMethod2 имеет другой возвращаемый тип, отличный от типа делегата. SomeMethod3 имеет другой набор параметров. Параметры SomeMethod4 и SomeMethod5 также отличаются от параметров делегата, поскольку имеют модификаторы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ref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out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440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 данном случае объект mes3 представляет объединение делегатов mes1 и mes2. Объединение делегатов значит, что в список вызова делегата mes3 попадут все методы из делегатов mes1 и mes2. И при вызове делегата mes3 все эти методы одновременно будут вызваны.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082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81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делегатами тесно связаны 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анонимные методы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Определение анонимных методов начинается с ключевого слова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delegate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после которого идет в скобках список параметров и тело метода в фигурных скобках: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565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делегатами тесно связаны 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анонимные методы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Определение анонимных методов начинается с ключевого слова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delegate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после которого идет в скобках список параметров и тело метода в фигурных скобках: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04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VK Sans Display Medium" panose="00000600000000000000" pitchFamily="2" charset="0"/>
              </a:rPr>
              <a:t>Делегаты представляют такие объекты, которые указывают на методы.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latin typeface="VK Sans Display Medium" panose="000006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VK Sans Display Medium" panose="00000600000000000000" pitchFamily="2" charset="0"/>
              </a:rPr>
              <a:t>То есть делегаты - это указатели на методы и с помощью делегатов мы можем вызвать данные методы.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006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делегатами тесно связаны 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анонимные методы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Определение анонимных методов начинается с ключевого слова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delegate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после которого идет в скобках список параметров и тело метода в фигурных скобках: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86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87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Если анонимный метод использует параметры, то они должны соответствовать параметрам делегата. Если для анонимного метода не требуется параметров, то скобки с параметрами опускаются.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906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Лямбда-выражения позволяют создать емкие лаконичные методы, которые могут возвращать некоторое значение и которые можно передать в качестве параметров в другие методы.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07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02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 данном случае переменная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hello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представляет делегат Message - то есть некоторое действие, которое ничего не возвращает и не принимает никаких параметров. В качестве значения этой переменной присваивается лямбда-выражение. Это лямбда-выражение должно соответствовать делегату Message - оно тоже не принимает никаких параметров, поэтому слева от лямбда-оператора идут пустые скобки. А справа от лямбда-оператора идет выполняемое выражение - </a:t>
            </a:r>
            <a:r>
              <a:rPr lang="ru-RU" dirty="0" err="1"/>
              <a:t>Console.WriteLine</a:t>
            </a:r>
            <a:r>
              <a:rPr lang="ru-RU" dirty="0"/>
              <a:t>("Hello")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137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При определении списка параметров мы можем не указывать для них тип данных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компилятор видит, что лямбда-выражение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sum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представляет тип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Operation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а значит оба параметра лямбды представляют тип </a:t>
            </a:r>
            <a:r>
              <a:rPr lang="ru-RU" dirty="0" err="1"/>
              <a:t>int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59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Однако если мы применяем неявную типизацию, то у компилятора могут возникнуть трудности, чтобы вывести тип делегата для лямбда-выражения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883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Однако если мы применяем неявную типизацию, то у компилятора могут возникнуть трудности, чтобы вывести тип делегата для лямбда-выражения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783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5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577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Однако при вызове событий мы можем столкнуться с тем, что событие равно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в случае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26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Иногда при выполнении программы возникают ошибки, которые трудно предусмотреть или предвидеть, а иногда и вовсе невозможно. Например, при передачи файла по сети может неожиданно оборваться сетевое подключение.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7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Иногда при выполнении программы возникают ошибки, которые трудно предусмотреть или предвидеть, а иногда и вовсе невозможно. Например, при передачи файла по сети может неожиданно оборваться сетевое подключение.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7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Язык C# предоставляет разработчикам возможности для обработки таких ситуаций. Для этого в C# предназначена конструкция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78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Язык C# предоставляет разработчикам возможности для обработки таких ситуаций. Для этого в C# предназначена конструкция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7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же в блоке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вдруг возникает исключение, то обычный порядок выполнения останавливается, и среда CLR начинает искать блок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может обработать данное исключение. Если нужный блок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найден, то он выполняется, и после его завершения выполняется блок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нужный блок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найден, то при возникновении исключения программа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аварийно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завершает свое выполнение.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7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происходит деление числа на 0, что приведет к генерации исключения.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7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окошке мы видим, что возникло исключение, которое представляет тип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System.DivideByZeroException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есть попытка деления на ноль.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 этом случае единственное, что нам остается, это завершить выполнение 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78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окошке мы видим, что возникло исключение, которое представляет тип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System.DivideByZeroException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есть попытка деления на ноль.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 этом случае единственное, что нам остается, это завершить выполнение 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78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окошке мы видим, что возникло исключение, которое представляет тип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System.DivideByZeroException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есть попытка деления на ноль.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 этом случае единственное, что нам остается, это завершить выполнение 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7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6517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78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обработку исключения отвечает блок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может иметь следующие формы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78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Обрабатывает любое исключение, которое возникло в блоке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Обрабатывает только те исключения, которые соответствуют типу,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указаному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скобках после оператора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78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если в блоке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возникнут исключения каких-то других типов, отличных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DivideByZeroException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они не будут обработаны.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78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78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InnerException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хранит информацию об исключении, которое послужило причиной текущего исключения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хранит сообщение об исключении, текст ошибки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хранит имя объекта или сборки, которое вызвало исключение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StackTrace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возвращает строковое представление стека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вызывов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привели к возникновению исключения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TargetSite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возвращает метод, в котором и было вызвано исключение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278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1400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с помощью этого оператора мы сами можем создать исключение и вызвать его в процессе выполнения.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1400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в нашей программе происходит ввод имени пользователя, и мы хотим, чтобы, если длина имени меньше 2 символов, то возникало исключение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оператора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указывается объект исключения, через конструктор которого мы можем передать сообщение об ошибке. Естественно вместо типа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можем использовать объект любого другого типа исключений.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14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VK Sans Display Medium" panose="00000600000000000000" pitchFamily="2" charset="0"/>
              </a:rPr>
              <a:t>Это значит, что этот делегат может указывать на любой метод, который не принимает никаких параметров и ничего не возвращает.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819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07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62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3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0270-C447-4BF0-B0F4-BEBF0D73D0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0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8DA2D5-D504-0D65-5E97-8B171737B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92CDCCF-75EF-6D40-2F4E-5A8680034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2C04CA7-799B-B718-0BAB-58D19D12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C181-349E-4389-A59D-5F2FBD743515}" type="datetimeFigureOut">
              <a:rPr lang="ru-RU" smtClean="0"/>
              <a:t>11.01.24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E5F6023-82E7-16C7-E9F7-6C7367F7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03A3B0F-A30A-BBA2-DE2E-54712F87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8848-453B-4A34-B073-55E8058AF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00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1411B18-E223-4EC8-5481-FA857D47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03A37EF-C25C-3E3A-4028-B0A0EC2A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25AB9DC-99E7-8E58-74E0-DFE58618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C181-349E-4389-A59D-5F2FBD743515}" type="datetimeFigureOut">
              <a:rPr lang="ru-RU" smtClean="0"/>
              <a:t>11.01.24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A71123-0EAA-1FE4-897C-B0DAA62F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991BD68-9284-6E45-9508-ED196390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8848-453B-4A34-B073-55E8058AF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1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BB80235-0699-E3FA-F7FF-466A3E5AD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3731E9-1A11-0998-9C6C-3E5A37CC8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09297EA-6D68-EFDD-E398-6C62DEC2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C181-349E-4389-A59D-5F2FBD743515}" type="datetimeFigureOut">
              <a:rPr lang="ru-RU" smtClean="0"/>
              <a:t>11.01.24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790D556-18E1-5C2D-6B83-3160EF7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9B8D8D2-EE9E-A387-31F5-B4DD8966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8848-453B-4A34-B073-55E8058AF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3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45AFF5-0860-E8D5-7340-FB358B0E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4F645C2-6AD9-2E16-9C16-440E033B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FA4E109-030C-171C-8C96-76D4BB78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C181-349E-4389-A59D-5F2FBD743515}" type="datetimeFigureOut">
              <a:rPr lang="ru-RU" smtClean="0"/>
              <a:t>11.01.24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0685FA8-D0E7-EEB6-9C60-80E2F2D4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5B458FA-73E3-73D2-89C9-C435FCED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8848-453B-4A34-B073-55E8058AF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12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096C00-A944-0B0D-2594-0EF65714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3008307-31BF-DA9C-4AD7-92E65742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6D2FED-25C7-E964-9A0F-16C4ECD2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C181-349E-4389-A59D-5F2FBD743515}" type="datetimeFigureOut">
              <a:rPr lang="ru-RU" smtClean="0"/>
              <a:t>11.01.24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0A7ADBA-9951-A9F6-AD56-E9973C51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7153967-5A07-B19C-B8BE-F915180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8848-453B-4A34-B073-55E8058AF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56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CEFB78-2343-A317-ADBB-A84AE37B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CC22A1C-24A9-181D-E64E-9AA99E9ED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F1135DA-A329-CD40-62CB-0309B7A84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445DED9-EAD6-CE46-0712-5F23715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C181-349E-4389-A59D-5F2FBD743515}" type="datetimeFigureOut">
              <a:rPr lang="ru-RU" smtClean="0"/>
              <a:t>11.01.24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864BF63-F1E4-2C1D-CF0A-3680E89E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B5D74C8-AAD2-8879-C4C7-F16AE8F8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8848-453B-4A34-B073-55E8058AF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72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02A5CD-55C0-AABF-0C8E-6F310B97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F8C2A26-79E6-6AD0-3005-10118B26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BDFFE15-0B2E-BE6E-ABD1-21128BF2E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82D25E2-1DC2-E9D6-1048-202EE25AC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295A379-EF59-688A-6C36-EF9A9D273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BA12A17C-DA61-8068-AF41-5C3985EC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C181-349E-4389-A59D-5F2FBD743515}" type="datetimeFigureOut">
              <a:rPr lang="ru-RU" smtClean="0"/>
              <a:t>11.01.24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96A4D09-D195-A005-AE55-CAEB4B27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2DC62B7-6F67-6EF2-3BD0-59F9A299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8848-453B-4A34-B073-55E8058AF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71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A88D16-D525-17CB-1E60-B5B17CD6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E01A12A-91FE-5974-8BD3-50D7E14A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C181-349E-4389-A59D-5F2FBD743515}" type="datetimeFigureOut">
              <a:rPr lang="ru-RU" smtClean="0"/>
              <a:t>11.01.24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CD8CEC8-872F-A433-9755-EA160354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FBB8DA1-078A-EA34-2BF6-EB5B48BE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8848-453B-4A34-B073-55E8058AF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B68A8CE-2691-9216-23C6-4114E610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C181-349E-4389-A59D-5F2FBD743515}" type="datetimeFigureOut">
              <a:rPr lang="ru-RU" smtClean="0"/>
              <a:t>11.01.24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57BE580-49CA-4160-AEC7-BA5E2A86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4F12CCE-7D31-84F8-1DBA-F96B9DA6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8848-453B-4A34-B073-55E8058AF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00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36C8BC-E48F-AEFC-6B39-76EA0D93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BD01CB-5FDE-EAAE-0BAC-3596AA6E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138B5D1-A240-C174-08EC-52F6FE37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01BFABE-17BD-5911-5B96-CF82A0C1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C181-349E-4389-A59D-5F2FBD743515}" type="datetimeFigureOut">
              <a:rPr lang="ru-RU" smtClean="0"/>
              <a:t>11.01.24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D650F27-3AAC-0DE7-ADA3-5A99A0F6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0774873-B65F-02ED-F23C-691B506E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8848-453B-4A34-B073-55E8058AF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3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9FB6A3-760F-D6C5-6D4A-8DDB86EE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22798C04-A8E5-DFE3-CD1A-9488144BA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3F2FD51-F480-B124-1099-66D3F5816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414CA14-2C63-D34C-BC8B-0930CF0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C181-349E-4389-A59D-5F2FBD743515}" type="datetimeFigureOut">
              <a:rPr lang="ru-RU" smtClean="0"/>
              <a:t>11.01.24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7C7B946-5ECB-55B9-26FB-75ECF86B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F087AE7-B1D9-1B84-9CC3-42B9454E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8848-453B-4A34-B073-55E8058AF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0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9DB93-6EC1-6993-C002-E68AAD48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1F3A132-0C13-5CA3-3D73-CE0CF665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36AFCD2-F346-8C39-2110-7BC6DEE39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7C181-349E-4389-A59D-5F2FBD743515}" type="datetimeFigureOut">
              <a:rPr lang="ru-RU" smtClean="0"/>
              <a:t>11.01.24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274C997-349E-C956-F292-7409B45DE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E38D404-A3F3-4B77-EBBA-8C42F1C1E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98848-453B-4A34-B073-55E8058AF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79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5B6037-C771-B587-5401-2D0D9F81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4258"/>
            <a:ext cx="9144000" cy="2387600"/>
          </a:xfrm>
        </p:spPr>
        <p:txBody>
          <a:bodyPr/>
          <a:lstStyle/>
          <a:p>
            <a:r>
              <a:rPr lang="ru-RU" dirty="0">
                <a:latin typeface="VK Sans Display Medium" panose="00000600000000000000" pitchFamily="2" charset="0"/>
              </a:rPr>
              <a:t>Делегаты, события и лямбды</a:t>
            </a:r>
          </a:p>
        </p:txBody>
      </p:sp>
    </p:spTree>
    <p:extLst>
      <p:ext uri="{BB962C8B-B14F-4D97-AF65-F5344CB8AC3E}">
        <p14:creationId xmlns:p14="http://schemas.microsoft.com/office/powerpoint/2010/main" val="233053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2199986" y="487860"/>
            <a:ext cx="8305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VK Sans Display Medium" panose="00000600000000000000" pitchFamily="2" charset="0"/>
              </a:rPr>
              <a:t>Место определения Делегата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B0E6327-2410-363D-414F-04809EB7F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87" y="1692521"/>
            <a:ext cx="8746425" cy="37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7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2199986" y="487860"/>
            <a:ext cx="8305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VK Sans Display Medium" panose="00000600000000000000" pitchFamily="2" charset="0"/>
              </a:rPr>
              <a:t>Место определения Делегата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5AE7844-3484-4055-0AB6-A531B5415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9" y="1733043"/>
            <a:ext cx="11323982" cy="41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5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Параметры и результат делегата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C956523-94E8-E8CC-0950-EAC77AA5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4" y="1516759"/>
            <a:ext cx="10727194" cy="46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4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Присвоение ссылки на метод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7FC85E6-419B-AF9D-B9D3-4561A785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1" y="2013180"/>
            <a:ext cx="11113855" cy="28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5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Присвоение ссылки на метод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CFCCF4-F133-B961-FCB8-9FD4E19FEB8E}"/>
              </a:ext>
            </a:extLst>
          </p:cNvPr>
          <p:cNvSpPr txBox="1"/>
          <p:nvPr/>
        </p:nvSpPr>
        <p:spPr>
          <a:xfrm>
            <a:off x="397042" y="2967335"/>
            <a:ext cx="115864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VK Sans Display Medium" panose="00000600000000000000" pitchFamily="2" charset="0"/>
              </a:rPr>
              <a:t>Но надо учитывать, что во внимание также принимаются модификаторы </a:t>
            </a:r>
            <a:r>
              <a:rPr lang="ru-RU" sz="3600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ref</a:t>
            </a:r>
            <a:r>
              <a:rPr lang="ru-RU" sz="3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, </a:t>
            </a:r>
            <a:r>
              <a:rPr lang="ru-RU" sz="3600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in</a:t>
            </a:r>
            <a:r>
              <a:rPr lang="ru-RU" sz="3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 и </a:t>
            </a:r>
            <a:r>
              <a:rPr lang="ru-RU" sz="3600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out</a:t>
            </a:r>
            <a:r>
              <a:rPr lang="ru-RU" sz="3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. </a:t>
            </a:r>
            <a:r>
              <a:rPr lang="ru-RU" sz="3600" dirty="0">
                <a:latin typeface="VK Sans Display Medium" panose="00000600000000000000" pitchFamily="2" charset="0"/>
              </a:rPr>
              <a:t>Например, пусть у нас есть делегат</a:t>
            </a:r>
          </a:p>
        </p:txBody>
      </p:sp>
    </p:spTree>
    <p:extLst>
      <p:ext uri="{BB962C8B-B14F-4D97-AF65-F5344CB8AC3E}">
        <p14:creationId xmlns:p14="http://schemas.microsoft.com/office/powerpoint/2010/main" val="62929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Например, пусть у нас есть делегат: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7BB2BD0-D77E-E97B-5977-C88D0677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25" y="1356129"/>
            <a:ext cx="8695887" cy="50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4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Объединение делегатов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90EA745-3C77-EFB7-734C-4AC7FECC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01" y="1333528"/>
            <a:ext cx="10192197" cy="503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VK Sans Display Medium" panose="00000600000000000000" pitchFamily="2" charset="0"/>
              </a:rPr>
              <a:t>C</a:t>
            </a:r>
            <a:r>
              <a:rPr lang="ru-RU" sz="4000" dirty="0">
                <a:latin typeface="VK Sans Display Medium" panose="00000600000000000000" pitchFamily="2" charset="0"/>
              </a:rPr>
              <a:t>ильная сторона </a:t>
            </a:r>
            <a:r>
              <a:rPr lang="ru-RU" sz="40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делегатов</a:t>
            </a:r>
            <a:r>
              <a:rPr lang="ru-RU" sz="4000" dirty="0">
                <a:latin typeface="VK Sans Display Medium" panose="00000600000000000000" pitchFamily="2" charset="0"/>
              </a:rPr>
              <a:t> состоит в том, что </a:t>
            </a:r>
            <a:r>
              <a:rPr lang="ru-RU" sz="40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они позволяют делегировать выполнение некоторому коду извне</a:t>
            </a:r>
            <a:r>
              <a:rPr lang="ru-RU" sz="4000" dirty="0">
                <a:latin typeface="VK Sans Display Medium" panose="00000600000000000000" pitchFamily="2" charset="0"/>
              </a:rPr>
              <a:t>. И на момент написания программы мы можем не знать, что за код будет выполняться. Мы просто </a:t>
            </a:r>
            <a:r>
              <a:rPr lang="ru-RU" sz="40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вызываем делегат</a:t>
            </a:r>
            <a:r>
              <a:rPr lang="ru-RU" sz="4000" dirty="0">
                <a:latin typeface="VK Sans Display Medium" panose="00000600000000000000" pitchFamily="2" charset="0"/>
              </a:rPr>
              <a:t>. А какой </a:t>
            </a:r>
            <a:r>
              <a:rPr lang="ru-RU" sz="40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метод </a:t>
            </a:r>
            <a:r>
              <a:rPr lang="ru-RU" sz="4000" dirty="0">
                <a:latin typeface="VK Sans Display Medium" panose="00000600000000000000" pitchFamily="2" charset="0"/>
              </a:rPr>
              <a:t>будет непосредственно выполняться </a:t>
            </a:r>
            <a:r>
              <a:rPr lang="ru-RU" sz="40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при вызове делегата, будет решаться потом</a:t>
            </a:r>
            <a:r>
              <a:rPr lang="ru-RU" sz="4000" dirty="0">
                <a:latin typeface="VK Sans Display Medium" panose="000006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АНОНИМНЫЕ МЕТОДЫ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85875E-A832-7C7C-B155-DCE749E60E8B}"/>
              </a:ext>
            </a:extLst>
          </p:cNvPr>
          <p:cNvSpPr txBox="1"/>
          <p:nvPr/>
        </p:nvSpPr>
        <p:spPr>
          <a:xfrm>
            <a:off x="329673" y="2828835"/>
            <a:ext cx="11532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Анонимные методы используются для создания экземпляров делегатов.</a:t>
            </a:r>
          </a:p>
        </p:txBody>
      </p:sp>
    </p:spTree>
    <p:extLst>
      <p:ext uri="{BB962C8B-B14F-4D97-AF65-F5344CB8AC3E}">
        <p14:creationId xmlns:p14="http://schemas.microsoft.com/office/powerpoint/2010/main" val="404198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АНОНИМНЫЕ МЕТОДЫ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85875E-A832-7C7C-B155-DCE749E60E8B}"/>
              </a:ext>
            </a:extLst>
          </p:cNvPr>
          <p:cNvSpPr txBox="1"/>
          <p:nvPr/>
        </p:nvSpPr>
        <p:spPr>
          <a:xfrm>
            <a:off x="329673" y="2828835"/>
            <a:ext cx="11532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Анонимные методы используются для создания экземпляров делегатов.</a:t>
            </a:r>
          </a:p>
        </p:txBody>
      </p:sp>
    </p:spTree>
    <p:extLst>
      <p:ext uri="{BB962C8B-B14F-4D97-AF65-F5344CB8AC3E}">
        <p14:creationId xmlns:p14="http://schemas.microsoft.com/office/powerpoint/2010/main" val="36518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D7F0B22-BED1-4989-EC77-FB6BA38FF9AA}"/>
              </a:ext>
            </a:extLst>
          </p:cNvPr>
          <p:cNvSpPr txBox="1"/>
          <p:nvPr/>
        </p:nvSpPr>
        <p:spPr>
          <a:xfrm>
            <a:off x="854242" y="2459504"/>
            <a:ext cx="110931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Делегаты</a:t>
            </a:r>
            <a:r>
              <a:rPr lang="ru-RU" sz="4000" dirty="0">
                <a:latin typeface="VK Sans Display Medium" panose="00000600000000000000" pitchFamily="2" charset="0"/>
              </a:rPr>
              <a:t> - это указатели на методы и с помощью делегатов мы можем вызвать данные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2253946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АНОНИМНЫЕ МЕТОДЫ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7DD5C87-3F93-25B2-D0BD-D152721D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96" y="1722989"/>
            <a:ext cx="7097007" cy="34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59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АНОНИМНЫЕ МЕТОДЫ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CD164B-9E71-55C7-4D22-20994B956997}"/>
              </a:ext>
            </a:extLst>
          </p:cNvPr>
          <p:cNvSpPr txBox="1"/>
          <p:nvPr/>
        </p:nvSpPr>
        <p:spPr>
          <a:xfrm>
            <a:off x="368968" y="2551837"/>
            <a:ext cx="114540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Анонимный метод не может существовать сам по себе</a:t>
            </a:r>
            <a:r>
              <a:rPr lang="ru-RU" sz="3600" dirty="0">
                <a:latin typeface="VK Sans Display Medium" panose="00000600000000000000" pitchFamily="2" charset="0"/>
              </a:rPr>
              <a:t>, он используется для инициализации экземпляра делегата</a:t>
            </a:r>
          </a:p>
        </p:txBody>
      </p:sp>
    </p:spTree>
    <p:extLst>
      <p:ext uri="{BB962C8B-B14F-4D97-AF65-F5344CB8AC3E}">
        <p14:creationId xmlns:p14="http://schemas.microsoft.com/office/powerpoint/2010/main" val="4136389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АНОНИМНЫЕ МЕТОДЫ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CBFE963-FBA8-E895-0CB3-AD881946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10" y="1617329"/>
            <a:ext cx="9663211" cy="412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16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ЛЯМБДЫ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1A5E37D-4038-E14D-440A-0BDE0127945C}"/>
              </a:ext>
            </a:extLst>
          </p:cNvPr>
          <p:cNvSpPr txBox="1"/>
          <p:nvPr/>
        </p:nvSpPr>
        <p:spPr>
          <a:xfrm>
            <a:off x="535021" y="2890391"/>
            <a:ext cx="109190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Лямбда</a:t>
            </a:r>
            <a:r>
              <a:rPr lang="ru-RU" sz="3200" dirty="0">
                <a:latin typeface="VK Sans Display Medium" panose="00000600000000000000" pitchFamily="2" charset="0"/>
              </a:rPr>
              <a:t>-выражения представляют упрощенную запись анонимных методов. </a:t>
            </a:r>
          </a:p>
        </p:txBody>
      </p:sp>
    </p:spTree>
    <p:extLst>
      <p:ext uri="{BB962C8B-B14F-4D97-AF65-F5344CB8AC3E}">
        <p14:creationId xmlns:p14="http://schemas.microsoft.com/office/powerpoint/2010/main" val="4283599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ЛЯМБДЫ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32C1846-294D-0331-6C20-1AA9AE84E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" y="2713558"/>
            <a:ext cx="12184639" cy="14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9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ЛЯМБДЫ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FC6228B-1066-0110-1A34-2931DC21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6" y="1639366"/>
            <a:ext cx="11342748" cy="35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3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ПАРАМЕТРЫ ЛЯМБДЫ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0FBCC6F-1991-2A30-0CAD-EF801EBC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62" y="2211714"/>
            <a:ext cx="11355276" cy="243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76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ПАРАМЕТРЫ ЛЯМБДЫ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01C3E73-9FB3-1FB6-CF3C-80B1DB60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5169"/>
            <a:ext cx="11831736" cy="5997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296C5F2-17BD-31D2-5FE8-5B8CE8AC3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44" y="3263660"/>
            <a:ext cx="11306474" cy="17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1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СОБЫТИЯ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4F0087-1AE9-0AF5-95DC-38E515AB0A0F}"/>
              </a:ext>
            </a:extLst>
          </p:cNvPr>
          <p:cNvSpPr txBox="1"/>
          <p:nvPr/>
        </p:nvSpPr>
        <p:spPr>
          <a:xfrm>
            <a:off x="535020" y="2967335"/>
            <a:ext cx="113401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События сигнализируют </a:t>
            </a:r>
            <a:r>
              <a:rPr lang="ru-RU" sz="3600" dirty="0">
                <a:latin typeface="VK Sans Display Medium" panose="00000600000000000000" pitchFamily="2" charset="0"/>
              </a:rPr>
              <a:t>системе о том, что произошло определенное </a:t>
            </a:r>
            <a:r>
              <a:rPr lang="ru-RU" sz="3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действие</a:t>
            </a:r>
            <a:r>
              <a:rPr lang="ru-RU" sz="3600" dirty="0">
                <a:latin typeface="VK Sans Display Medium" panose="00000600000000000000" pitchFamily="2" charset="0"/>
              </a:rPr>
              <a:t>. И если нам надо отследить эти действия, то как раз мы можем применять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779701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СОБЫТИЯ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064DF38-C492-0EDB-E7C1-3E0781AE4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89" y="2492585"/>
            <a:ext cx="11653222" cy="17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3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D7F0B22-BED1-4989-EC77-FB6BA38FF9AA}"/>
              </a:ext>
            </a:extLst>
          </p:cNvPr>
          <p:cNvSpPr txBox="1"/>
          <p:nvPr/>
        </p:nvSpPr>
        <p:spPr>
          <a:xfrm>
            <a:off x="637673" y="2291062"/>
            <a:ext cx="110931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VK Sans Display Medium" panose="00000600000000000000" pitchFamily="2" charset="0"/>
              </a:rPr>
              <a:t>Для объявления делегата используется ключевое слово </a:t>
            </a:r>
            <a:r>
              <a:rPr lang="ru-RU" sz="4000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delegate</a:t>
            </a:r>
            <a:r>
              <a:rPr lang="ru-RU" sz="4000" dirty="0">
                <a:latin typeface="VK Sans Display Medium" panose="00000600000000000000" pitchFamily="2" charset="0"/>
              </a:rPr>
              <a:t>, после которого идет возвращаемый тип, название и параметры.</a:t>
            </a:r>
          </a:p>
        </p:txBody>
      </p:sp>
    </p:spTree>
    <p:extLst>
      <p:ext uri="{BB962C8B-B14F-4D97-AF65-F5344CB8AC3E}">
        <p14:creationId xmlns:p14="http://schemas.microsoft.com/office/powerpoint/2010/main" val="1322906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535021" y="487860"/>
            <a:ext cx="1114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VK Sans Display Medium" panose="00000600000000000000" pitchFamily="2" charset="0"/>
              </a:rPr>
              <a:t>СОБЫТИЯ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1DABC05-4D38-1CB6-9E79-E94A0429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53" y="2878546"/>
            <a:ext cx="11759694" cy="11009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8EC4840-003D-98B3-BE96-D7314FA3B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97" y="4666692"/>
            <a:ext cx="11760903" cy="11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92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144379" y="2721113"/>
            <a:ext cx="115255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КОНСТРУКЦИЯ </a:t>
            </a:r>
            <a:r>
              <a:rPr lang="en-US" sz="4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TRY..CATCH..FINALLY</a:t>
            </a:r>
            <a:endParaRPr lang="ru-RU" sz="4000" b="1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VK Sans Display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57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144379" y="2122398"/>
            <a:ext cx="1152556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VK Sans Display Medium" panose="00000600000000000000" pitchFamily="2" charset="0"/>
              </a:rPr>
              <a:t>При </a:t>
            </a:r>
            <a:r>
              <a:rPr lang="ru-RU" sz="4000" dirty="0">
                <a:latin typeface="VK Sans Display Medium" panose="00000600000000000000" pitchFamily="2" charset="0"/>
              </a:rPr>
              <a:t>выполнении программы возникают ошибки, которые трудно предусмотреть или </a:t>
            </a:r>
            <a:r>
              <a:rPr lang="ru-RU" sz="4000" dirty="0" smtClean="0">
                <a:latin typeface="VK Sans Display Medium" panose="00000600000000000000" pitchFamily="2" charset="0"/>
              </a:rPr>
              <a:t>предвидеть такие </a:t>
            </a:r>
            <a:r>
              <a:rPr lang="ru-RU" sz="4000" dirty="0">
                <a:latin typeface="VK Sans Display Medium" panose="00000600000000000000" pitchFamily="2" charset="0"/>
              </a:rPr>
              <a:t>ситуации называются </a:t>
            </a:r>
            <a:r>
              <a:rPr lang="ru-RU" sz="40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исключениями</a:t>
            </a:r>
            <a:endParaRPr lang="ru-RU" sz="4000" b="1" i="0" u="sng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VK Sans Display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64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95" y="319089"/>
            <a:ext cx="3201761" cy="606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80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1257" y="2551837"/>
            <a:ext cx="116259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VK Sans Display" panose="00000500000000000000" pitchFamily="2" charset="-52"/>
              </a:rPr>
              <a:t>При использовании блока </a:t>
            </a:r>
            <a:r>
              <a:rPr lang="ru-RU" sz="3200" b="1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try</a:t>
            </a:r>
            <a:r>
              <a:rPr lang="ru-RU" sz="32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...</a:t>
            </a:r>
            <a:r>
              <a:rPr lang="ru-RU" sz="3200" b="1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catch</a:t>
            </a:r>
            <a:r>
              <a:rPr lang="ru-RU" sz="32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..</a:t>
            </a:r>
            <a:r>
              <a:rPr lang="ru-RU" sz="3200" b="1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finally</a:t>
            </a:r>
            <a:r>
              <a:rPr lang="ru-RU" sz="32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 </a:t>
            </a:r>
            <a:r>
              <a:rPr lang="ru-RU" sz="3200" dirty="0">
                <a:latin typeface="VK Sans Display" panose="00000500000000000000" pitchFamily="2" charset="-52"/>
              </a:rPr>
              <a:t>вначале выполняются все инструкции </a:t>
            </a:r>
            <a:r>
              <a:rPr lang="ru-RU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в блоке </a:t>
            </a:r>
            <a:r>
              <a:rPr lang="ru-RU" sz="32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try</a:t>
            </a:r>
            <a:r>
              <a:rPr lang="ru-RU" sz="3200" dirty="0">
                <a:latin typeface="VK Sans Display" panose="00000500000000000000" pitchFamily="2" charset="-52"/>
              </a:rPr>
              <a:t>. Если в этом блоке не возникло исключений, то после его выполнения начинает выполняться </a:t>
            </a:r>
            <a:r>
              <a:rPr lang="ru-RU" sz="32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блок </a:t>
            </a:r>
            <a:r>
              <a:rPr lang="ru-RU" sz="3200" b="1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finally</a:t>
            </a:r>
            <a:endParaRPr lang="ru-RU" sz="3200" b="1" u="sng" dirty="0">
              <a:solidFill>
                <a:schemeClr val="tx2">
                  <a:lumMod val="75000"/>
                  <a:lumOff val="25000"/>
                </a:schemeClr>
              </a:solidFill>
              <a:latin typeface="VK Sans Display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48918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1257" y="2551837"/>
            <a:ext cx="116259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VK Sans Display" panose="00000500000000000000" pitchFamily="2" charset="-52"/>
              </a:rPr>
              <a:t>При использовании блока </a:t>
            </a:r>
            <a:r>
              <a:rPr lang="ru-RU" sz="3200" b="1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try</a:t>
            </a:r>
            <a:r>
              <a:rPr lang="ru-RU" sz="32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...</a:t>
            </a:r>
            <a:r>
              <a:rPr lang="ru-RU" sz="3200" b="1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catch</a:t>
            </a:r>
            <a:r>
              <a:rPr lang="ru-RU" sz="32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..</a:t>
            </a:r>
            <a:r>
              <a:rPr lang="ru-RU" sz="3200" b="1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finally</a:t>
            </a:r>
            <a:r>
              <a:rPr lang="ru-RU" sz="32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 </a:t>
            </a:r>
            <a:r>
              <a:rPr lang="ru-RU" sz="3200" dirty="0">
                <a:latin typeface="VK Sans Display" panose="00000500000000000000" pitchFamily="2" charset="-52"/>
              </a:rPr>
              <a:t>вначале выполняются все инструкции </a:t>
            </a:r>
            <a:r>
              <a:rPr lang="ru-RU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в блоке </a:t>
            </a:r>
            <a:r>
              <a:rPr lang="ru-RU" sz="32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try</a:t>
            </a:r>
            <a:r>
              <a:rPr lang="ru-RU" sz="3200" dirty="0">
                <a:latin typeface="VK Sans Display" panose="00000500000000000000" pitchFamily="2" charset="-52"/>
              </a:rPr>
              <a:t>. Если в этом блоке не возникло исключений, то после его выполнения начинает выполняться </a:t>
            </a:r>
            <a:r>
              <a:rPr lang="ru-RU" sz="32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блок </a:t>
            </a:r>
            <a:r>
              <a:rPr lang="ru-RU" sz="3200" b="1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finally</a:t>
            </a:r>
            <a:endParaRPr lang="ru-RU" sz="3200" b="1" u="sng" dirty="0">
              <a:solidFill>
                <a:schemeClr val="tx2">
                  <a:lumMod val="75000"/>
                  <a:lumOff val="25000"/>
                </a:schemeClr>
              </a:solidFill>
              <a:latin typeface="VK Sans Display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4674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9" y="1804306"/>
            <a:ext cx="10034593" cy="315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63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9" y="1025299"/>
            <a:ext cx="11374435" cy="487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526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52" y="0"/>
            <a:ext cx="87548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016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03" y="1610406"/>
            <a:ext cx="8213231" cy="402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14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D7F0B22-BED1-4989-EC77-FB6BA38FF9AA}"/>
              </a:ext>
            </a:extLst>
          </p:cNvPr>
          <p:cNvSpPr txBox="1"/>
          <p:nvPr/>
        </p:nvSpPr>
        <p:spPr>
          <a:xfrm>
            <a:off x="4427621" y="799146"/>
            <a:ext cx="3116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VK Sans Display Medium" panose="00000600000000000000" pitchFamily="2" charset="0"/>
              </a:rPr>
              <a:t>Например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48A43E7-D045-0CFC-2EEC-F2FD329DE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70" y="2825515"/>
            <a:ext cx="11485059" cy="16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05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1554" y="3026620"/>
            <a:ext cx="88585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Определение блока </a:t>
            </a:r>
            <a:r>
              <a:rPr lang="en-US" sz="5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catch</a:t>
            </a:r>
            <a:endParaRPr lang="ru-RU" sz="5400" b="1" dirty="0">
              <a:solidFill>
                <a:schemeClr val="tx2">
                  <a:lumMod val="75000"/>
                  <a:lumOff val="25000"/>
                </a:schemeClr>
              </a:solidFill>
              <a:latin typeface="VK Sans Display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80074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71" y="1709057"/>
            <a:ext cx="9767208" cy="316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63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04" y="1660072"/>
            <a:ext cx="10257170" cy="378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951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1238250"/>
            <a:ext cx="1155622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961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3142" y="2519962"/>
            <a:ext cx="10624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VK Sans Display" panose="00000500000000000000" pitchFamily="2" charset="-52"/>
              </a:rPr>
              <a:t>Базовым для всех типов исключений является </a:t>
            </a:r>
            <a:r>
              <a:rPr lang="ru-RU" sz="36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тип </a:t>
            </a:r>
            <a:r>
              <a:rPr lang="ru-RU" sz="3600" b="1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Exception</a:t>
            </a:r>
            <a:r>
              <a:rPr lang="ru-RU" sz="36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9160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90058" y="2951946"/>
            <a:ext cx="11006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err="1" smtClean="0">
                <a:latin typeface="VK Sans Display" panose="00000500000000000000" pitchFamily="2" charset="-52"/>
              </a:rPr>
              <a:t>InnerException</a:t>
            </a:r>
            <a:r>
              <a:rPr lang="en-US" sz="3200" b="1" u="sng" dirty="0" smtClean="0">
                <a:latin typeface="VK Sans Display" panose="00000500000000000000" pitchFamily="2" charset="-52"/>
              </a:rPr>
              <a:t>, Message, Source, </a:t>
            </a:r>
            <a:r>
              <a:rPr lang="en-US" sz="3200" b="1" u="sng" dirty="0" err="1" smtClean="0">
                <a:latin typeface="VK Sans Display" panose="00000500000000000000" pitchFamily="2" charset="-52"/>
              </a:rPr>
              <a:t>StackTrace</a:t>
            </a:r>
            <a:r>
              <a:rPr lang="en-US" sz="3200" b="1" u="sng" dirty="0" smtClean="0">
                <a:latin typeface="VK Sans Display" panose="00000500000000000000" pitchFamily="2" charset="-52"/>
              </a:rPr>
              <a:t>, </a:t>
            </a:r>
            <a:r>
              <a:rPr lang="en-US" sz="3200" b="1" u="sng" dirty="0" err="1">
                <a:latin typeface="VK Sans Display" panose="00000500000000000000" pitchFamily="2" charset="-52"/>
              </a:rPr>
              <a:t>TargetSite</a:t>
            </a:r>
            <a:endParaRPr lang="ru-RU" sz="3200" b="1" u="sng" dirty="0">
              <a:latin typeface="VK Sans Display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32032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8317" y="2700046"/>
            <a:ext cx="107852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ГЕНЕРАЦИЯ ИСКЛЮЧЕНИЯ </a:t>
            </a:r>
            <a:endParaRPr lang="en-US" sz="4800" b="1" dirty="0" smtClean="0">
              <a:solidFill>
                <a:schemeClr val="tx2">
                  <a:lumMod val="75000"/>
                  <a:lumOff val="25000"/>
                </a:schemeClr>
              </a:solidFill>
              <a:latin typeface="VK Sans Display" panose="00000500000000000000" pitchFamily="2" charset="-52"/>
            </a:endParaRPr>
          </a:p>
          <a:p>
            <a:pPr algn="ctr"/>
            <a:r>
              <a:rPr lang="ru-RU" sz="4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И ОПЕРАТОР </a:t>
            </a:r>
            <a:r>
              <a:rPr lang="ru-RU" sz="4800" b="1" u="sng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THROW</a:t>
            </a:r>
            <a:endParaRPr lang="ru-RU" sz="4800" b="1" u="sng" dirty="0">
              <a:solidFill>
                <a:schemeClr val="tx2">
                  <a:lumMod val="75000"/>
                  <a:lumOff val="25000"/>
                </a:schemeClr>
              </a:solidFill>
              <a:latin typeface="VK Sans Display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961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8317" y="2177531"/>
            <a:ext cx="107852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latin typeface="VK Sans Display" panose="00000500000000000000" pitchFamily="2" charset="-52"/>
              </a:rPr>
              <a:t>C# также позволяет генерировать исключения вручную с помощью оператора </a:t>
            </a:r>
            <a:r>
              <a:rPr lang="ru-RU" sz="4800" b="1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" panose="00000500000000000000" pitchFamily="2" charset="-52"/>
              </a:rPr>
              <a:t>throw</a:t>
            </a:r>
            <a:endParaRPr lang="ru-RU" sz="4800" b="1" u="sng" dirty="0">
              <a:solidFill>
                <a:schemeClr val="tx2">
                  <a:lumMod val="75000"/>
                  <a:lumOff val="25000"/>
                </a:schemeClr>
              </a:solidFill>
              <a:latin typeface="VK Sans Display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35806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29" y="21298"/>
            <a:ext cx="9827759" cy="683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67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D7F0B22-BED1-4989-EC77-FB6BA38FF9AA}"/>
              </a:ext>
            </a:extLst>
          </p:cNvPr>
          <p:cNvSpPr txBox="1"/>
          <p:nvPr/>
        </p:nvSpPr>
        <p:spPr>
          <a:xfrm>
            <a:off x="4427621" y="799146"/>
            <a:ext cx="3116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VK Sans Display Medium" panose="00000600000000000000" pitchFamily="2" charset="0"/>
              </a:rPr>
              <a:t>Например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5729ED8-C5F8-AB5B-E7D3-0E312E6E4625}"/>
              </a:ext>
            </a:extLst>
          </p:cNvPr>
          <p:cNvSpPr txBox="1"/>
          <p:nvPr/>
        </p:nvSpPr>
        <p:spPr>
          <a:xfrm>
            <a:off x="242637" y="2525767"/>
            <a:ext cx="117067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VK Sans Display Medium" panose="00000600000000000000" pitchFamily="2" charset="0"/>
              </a:rPr>
              <a:t>Делегат Message в качестве возвращаемого типа имеет тип </a:t>
            </a:r>
            <a:r>
              <a:rPr lang="ru-RU" sz="2800" b="1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void</a:t>
            </a:r>
            <a:r>
              <a:rPr lang="ru-RU" sz="28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 (то есть ничего не возвращает) </a:t>
            </a:r>
            <a:r>
              <a:rPr lang="ru-RU" sz="2800" dirty="0">
                <a:latin typeface="VK Sans Display Medium" panose="00000600000000000000" pitchFamily="2" charset="0"/>
              </a:rPr>
              <a:t>и не принимает никаких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281090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DEFD9D3-3AC3-9168-CFC2-C9C9F4485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8" y="1529857"/>
            <a:ext cx="11736704" cy="379828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3239096D-0DA1-18C6-64C1-8612F3F8DDDA}"/>
              </a:ext>
            </a:extLst>
          </p:cNvPr>
          <p:cNvSpPr/>
          <p:nvPr/>
        </p:nvSpPr>
        <p:spPr>
          <a:xfrm>
            <a:off x="7023370" y="3929974"/>
            <a:ext cx="1712068" cy="418290"/>
          </a:xfrm>
          <a:prstGeom prst="rect">
            <a:avLst/>
          </a:prstGeom>
          <a:solidFill>
            <a:srgbClr val="F5F5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12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447E5EA-03EE-F283-B41E-AA4E6479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42" y="445093"/>
            <a:ext cx="9677115" cy="14809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79ACDD8-C7AC-1F0E-65B6-7D2EE99E1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838" y="2739830"/>
            <a:ext cx="9683719" cy="1378340"/>
          </a:xfrm>
          <a:prstGeom prst="rect">
            <a:avLst/>
          </a:prstGeom>
        </p:spPr>
      </p:pic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xmlns="" id="{06C1D618-5C7C-6A55-5014-88EBEEFCA1AE}"/>
              </a:ext>
            </a:extLst>
          </p:cNvPr>
          <p:cNvSpPr/>
          <p:nvPr/>
        </p:nvSpPr>
        <p:spPr>
          <a:xfrm>
            <a:off x="5476672" y="1926077"/>
            <a:ext cx="940340" cy="8302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C54E749B-7372-A2B3-DAF3-C95C9ACFC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838" y="5038694"/>
            <a:ext cx="9698170" cy="856268"/>
          </a:xfrm>
          <a:prstGeom prst="rect">
            <a:avLst/>
          </a:prstGeom>
        </p:spPr>
      </p:pic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xmlns="" id="{87FABF8F-B26E-9755-5E5B-6ACB88A3672B}"/>
              </a:ext>
            </a:extLst>
          </p:cNvPr>
          <p:cNvSpPr/>
          <p:nvPr/>
        </p:nvSpPr>
        <p:spPr>
          <a:xfrm>
            <a:off x="5317787" y="4208484"/>
            <a:ext cx="940340" cy="8302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32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xmlns="" id="{06C1D618-5C7C-6A55-5014-88EBEEFCA1AE}"/>
              </a:ext>
            </a:extLst>
          </p:cNvPr>
          <p:cNvSpPr/>
          <p:nvPr/>
        </p:nvSpPr>
        <p:spPr>
          <a:xfrm>
            <a:off x="5625830" y="1935805"/>
            <a:ext cx="940340" cy="8302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EE989B5-8587-2E45-1788-501A5EDAF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00" y="2945102"/>
            <a:ext cx="10339036" cy="12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6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C907B8-372E-6F43-1FCD-44BD0B0623B1}"/>
              </a:ext>
            </a:extLst>
          </p:cNvPr>
          <p:cNvSpPr txBox="1"/>
          <p:nvPr/>
        </p:nvSpPr>
        <p:spPr>
          <a:xfrm>
            <a:off x="2199986" y="487860"/>
            <a:ext cx="8305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VK Sans Display Medium" panose="00000600000000000000" pitchFamily="2" charset="0"/>
              </a:rPr>
              <a:t>Место определения Делегата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230767-DE98-E4DF-09CC-F4B518F09643}"/>
              </a:ext>
            </a:extLst>
          </p:cNvPr>
          <p:cNvSpPr txBox="1"/>
          <p:nvPr/>
        </p:nvSpPr>
        <p:spPr>
          <a:xfrm>
            <a:off x="1763137" y="3075057"/>
            <a:ext cx="95209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VK Sans Display Medium" panose="00000600000000000000" pitchFamily="2" charset="0"/>
              </a:rPr>
              <a:t>Как и другие типы, делегат определяется </a:t>
            </a:r>
            <a:r>
              <a:rPr lang="ru-RU" sz="36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в конце кода</a:t>
            </a:r>
            <a:r>
              <a:rPr lang="ru-RU" sz="3600" dirty="0">
                <a:latin typeface="VK Sans Display Medium" panose="00000600000000000000" pitchFamily="2" charset="0"/>
              </a:rPr>
              <a:t>. Но в принципе делегат </a:t>
            </a:r>
            <a:r>
              <a:rPr lang="ru-RU" sz="3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VK Sans Display Medium" panose="00000600000000000000" pitchFamily="2" charset="0"/>
              </a:rPr>
              <a:t>можно определять внутри класса</a:t>
            </a:r>
          </a:p>
        </p:txBody>
      </p:sp>
    </p:spTree>
    <p:extLst>
      <p:ext uri="{BB962C8B-B14F-4D97-AF65-F5344CB8AC3E}">
        <p14:creationId xmlns:p14="http://schemas.microsoft.com/office/powerpoint/2010/main" val="4241168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1142</Words>
  <Application>Microsoft Office PowerPoint</Application>
  <PresentationFormat>Произвольный</PresentationFormat>
  <Paragraphs>154</Paragraphs>
  <Slides>48</Slides>
  <Notes>48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Тема Office</vt:lpstr>
      <vt:lpstr>Делегаты, события и лямбды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Колмаков</dc:creator>
  <cp:lastModifiedBy>Дмитрий Колмаков</cp:lastModifiedBy>
  <cp:revision>63</cp:revision>
  <dcterms:created xsi:type="dcterms:W3CDTF">2024-01-10T13:26:44Z</dcterms:created>
  <dcterms:modified xsi:type="dcterms:W3CDTF">2024-01-11T08:20:28Z</dcterms:modified>
</cp:coreProperties>
</file>