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68919" autoAdjust="0"/>
  </p:normalViewPr>
  <p:slideViewPr>
    <p:cSldViewPr snapToGrid="0">
      <p:cViewPr varScale="1">
        <p:scale>
          <a:sx n="60" d="100"/>
          <a:sy n="60" d="100"/>
        </p:scale>
        <p:origin x="15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757E7-D854-4FB8-B5E7-6AF60B6BE25D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57EFF-807F-4C3A-9DC7-F683FE075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8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way.php?to=http://this.name&amp;cc_key=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может хранить некоторые данные. Для хранения данных в классе применяются поля. По сути поля класса - это переменные, определенные на уровне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69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5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классы помещаются в отдельные файлы. Нередко для одного класса предназначен один файл.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добавим новый файл, который назовем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Person.cs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 котором определим следующий код: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определен класс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одним полем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методом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3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файле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представляет основной файл программы используем класс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8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файле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представляет основной файл программы используем класс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по умолчанию встроенные шаблоны для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добвления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класса. 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43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создания объекта использовался конструктор по умолчанию. Однако мы сами можем определить свои конструкторы.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если в классе определяются свои конструкторы, то он лишается конструктора по умолчанию.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кода конструктор представляет метод, который называется по имени класса, который может иметь параметры, но для него не надо определять возвращаемый тип.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определим в классе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простейший конструктор: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3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Конструкторы могут иметь модификаторы, которые указываются перед именем конструктора. Так, в данном случае, чтобы конструктор был доступен вне класса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 определен с модификатором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5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выражение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как раз представляет вызов определенного в классе конструктора (это больше не автоматический конструктор по умолчанию, которого у класса теперь нет). Соответственно при его выполнении на консоли будет выводиться строка 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"Создание объекта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Подобным образом мы можем определять и другие конструкторы в классе.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09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изменим класс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следующим образом: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в классе определено три конструктора, каждый из которых принимает различное количество параметров и устанавливает значения полей класса. И мы можем вызвать один из этих конструкторов для создания объекта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168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выше во втором и третьем конструкторе параметры называются также, как и поля класса. И чтобы разграничить параметры и поля класса, к полям класса обращение идет через ключевое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Так, в выражении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часть - </a:t>
            </a:r>
            <a:r>
              <a:rPr lang="ru-RU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this.name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поле текущего класса, а не название параметра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бы у нас параметры и поля назывались по-разному, то использовать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бы необязательно.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86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поля и методы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в классе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определено поле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хранит имя, и поле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хранит возраст человека.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переменных, определенных в методах, поля класса могут иметь модификаторы, которые указываются перед полем.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Так, в данном случае, чтобы все поля были доступны вне класса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поля определены с модификатором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1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выше определены три конструктора. Все три конструктора выполняют однотипные действия - устанавливают значения полей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этих повторяющихся действий могло быть больше. И мы можем не дублировать функциональность конструкторов, а просто обращаться из одного конструктора к другому также через ключевое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передавая нужные значения для параметров: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первый конструктор вызывает второй, а второй конструктор вызывает третий.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138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во втором конструкторе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идет обращение к третьему конструктору, которому передаются два значения. Причем в начале будет выполняться именно третий конструктор, и только потом код второго конструктора.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527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реальности в данном случае проще оставить один конструктор, определив для его параметров значения по умолчанию: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070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инициализации объектов классов можно применять инициализаторы. Инициализаторы представляют передачу в фигурных скобках значений доступным полям и свойствам объекта.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инициализатора объектов можно присваивать значения всем доступным полям и свойствам объекта в момент создания. При использовании инициализаторов следует учитывать следующие моменты: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инициализатора мы можем установить значения только доступных из вне класса полей и свойств объекта. Например, в примере выше поля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модификатор доступа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они доступны из любой части программы.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инициализации объектов классов можно применять инициализаторы. Инициализаторы представляют передачу в фигурных скобках значений доступным полям и свойствам объекта.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инициализатора объектов можно присваивать значения всем доступным полям и свойствам объекта в момент создания. При использовании инициализаторов следует учитывать следующие моменты: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инициализатора мы можем установить значения только доступных из вне класса полей и свойств объекта. Например, в примере выше поля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модификатор доступа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они доступны из любой части программы.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75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 переменным из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деконструктора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передаюся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позиции. То есть первое возвращаемое значение в виде параметра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передается первой переменной 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второе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возващаемое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значение - переменной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75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получении значений из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декоструктора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нам необходимо предоставить столько переменных, сколько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деконструктор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значений. Однако бывает, что не все эти значения нужны. И вместо возвращаемых значений мы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использовать прочерк _. Например, нам надо получить только возраст пользователя: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первое возвращаемое значение - это имя пользователя, которое не нужно,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вместо переменной прочерк.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88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Все поля, методы и остальные компоненты класса имеют модификаторы доступа.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Модификаторы доступа позволяют задать допустимую область видимости для компонентов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30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Все поля, методы и остальные компоненты класса имеют модификаторы доступа.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Модификаторы доступа позволяют задать допустимую область видимости для компонентов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48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Все поля, методы и остальные компоненты класса имеют модификаторы доступа.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Модификаторы доступа позволяют задать допустимую область видимости для компонентов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3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определении полей мы можем присвоить им некоторые значения, как в примере выше в случае переменной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поля класса не инициализированы, то они получают значения по умолчанию.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 классе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 метод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класса имеют доступ к его поля, и в данном случае обращаемся к полям класса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вывода их значения на консоль.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интерполяция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454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Все поля, методы и остальные компоненты класса имеют модификаторы доступа.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Модификаторы доступа позволяют задать допустимую область видимости для компонентов класса.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738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Все классы и структуры, определенные напрямую вне других типов (классов и структур) могут иметь только модификаторы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public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file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или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internal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75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Все классы и структуры, определенные напрямую вне других типов (классов и структур) могут иметь только модификаторы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public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,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file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 или </a:t>
            </a:r>
            <a:r>
              <a:rPr lang="ru-RU" b="0" i="0" dirty="0" err="1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internal</a:t>
            </a:r>
            <a:r>
              <a:rPr lang="ru-RU" b="0" i="0" dirty="0">
                <a:solidFill>
                  <a:srgbClr val="A3A3A3"/>
                </a:solidFill>
                <a:effectLst/>
                <a:latin typeface="PT Serif" panose="020A0603040505020204" pitchFamily="18" charset="-52"/>
              </a:rPr>
              <a:t>.</a:t>
            </a: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endParaRPr lang="ru-RU" b="0" i="0" dirty="0">
              <a:solidFill>
                <a:srgbClr val="A3A3A3"/>
              </a:solidFill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Если для компонентов не определен модификатор доступа, то по умолчанию для них применяется модификатор private. Например, в примере выше переменная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name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 неявно будет иметь модификатор private.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34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PT Serif" panose="020A0603040505020204" pitchFamily="18" charset="-52"/>
              </a:rPr>
              <a:t>Классы и структуры, которые объявлены без модификатора и которые расположены вне других типов, по умолчанию имеют доступ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internal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, а вложенные классы и структуры, как и остальные компоненты классов/структур имеют модификатор private</a:t>
            </a:r>
          </a:p>
          <a:p>
            <a:endParaRPr lang="ru-RU" b="0" i="0" dirty="0">
              <a:effectLst/>
              <a:latin typeface="PT Serif" panose="020A0603040505020204" pitchFamily="18" charset="-52"/>
            </a:endParaRPr>
          </a:p>
          <a:p>
            <a:r>
              <a:rPr lang="ru-RU" b="0" i="0" dirty="0">
                <a:effectLst/>
                <a:latin typeface="PT Serif" panose="020A0603040505020204" pitchFamily="18" charset="-52"/>
              </a:rPr>
              <a:t>Здесь класс Phone не является вложенным ни в один другой класс/структуру, поэтому неявно имеет модификатор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internal</a:t>
            </a:r>
            <a:r>
              <a:rPr lang="ru-RU" b="0" i="0" dirty="0">
                <a:effectLst/>
                <a:latin typeface="PT Serif" panose="020A0603040505020204" pitchFamily="18" charset="-52"/>
              </a:rPr>
              <a:t>. А структура </a:t>
            </a:r>
            <a:r>
              <a:rPr lang="ru-RU" b="0" i="0" dirty="0" err="1">
                <a:effectLst/>
                <a:latin typeface="PT Serif" panose="020A0603040505020204" pitchFamily="18" charset="-52"/>
              </a:rPr>
              <a:t>Camera</a:t>
            </a:r>
            <a:r>
              <a:rPr lang="ru-RU" b="0" i="0">
                <a:effectLst/>
                <a:latin typeface="PT Serif" panose="020A0603040505020204" pitchFamily="18" charset="-52"/>
              </a:rPr>
              <a:t> является вложенной, поэтому, как и другие компоненты класса, неявно имеет модификатор private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08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имеет явного модификатора, по умолчанию он имеет модификатор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он будет доступен из любого места данного проекта, однако не будет доступен из других программ и сборок.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0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один модификатор видимости -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 применяется к классам, структурам, делегатам, перечислениям, интерфейсам. Типы с этим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могут использоваться только внутри текущего файла кода.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модификатор не может использоваться в паре с другими модификаторами.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536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обычных методов в языке C# предусмотрены специальные методы доступа, которые называют свойства. Они обеспечивают простой доступ к полям классов и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6211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блоке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выполняются действия по получению значения свойства. В этом блоке с помощью оператора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возвращаем некоторое значение.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блоке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значение свойства. В этом блоке с помощью параметра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получить значение, которое передано свойству.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5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в классе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определено приватное поле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хранит имя пользователя, и есть общедоступное свойство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57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в классе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определено приватное поле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хранит имя пользователя, и есть общедоступное свойство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4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интерполяция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Интерполяция строк предоставляет более понятный и удобный синтаксис для создания форматированных строк по сравнению с функцией составного форматирования строк.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4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интерполяция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Интерполяция строк предоставляет более понятный и удобный синтаксис для создания форматированных строк по сравнению с функцией составного форматирования строк.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2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сути конструкторы представляют специальные методы, которые называются так же как и класс, и которые вызываются при создании нового объекта класса и выполняют инициализацию объекта.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Общий синтаксис вызова конструктора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идет оператор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выделяет память для объекта, а после него идет вызов конструктора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9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не определено ни одного конструктора (как в случае с нашим классом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для этого класса автоматически создается пустой конструктор по умолчанию, который не принимает никаких параметров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0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создания объекта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выражение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В итоге после выполнения данного выражения в памяти будет выделен участок, где будут храниться все данные объекта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переменная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получит ссылку на созданный объект, и через эту переменную мы можем использовать данный объект и обращаться к его функциональности.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7EFF-807F-4C3A-9DC7-F683FE075A6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33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4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5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1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2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5E2D-B949-4740-B044-D06A4F871845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5429-55E3-4111-9BDC-B70B1B344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8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11086"/>
            <a:ext cx="12192000" cy="310065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Тема 3 </a:t>
            </a:r>
            <a:r>
              <a:rPr lang="ru-RU" dirty="0"/>
              <a:t>«Объектно-ориентированное программирование. »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Общие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379389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8619" y="196334"/>
            <a:ext cx="941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ОБРАЩЕНИЕ К ФУНКЦИОНАЛЬНОСТИ КЛАССА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66" y="842665"/>
            <a:ext cx="7685669" cy="58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8619" y="196334"/>
            <a:ext cx="941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ОБРАЩЕНИЕ К ФУНКЦИОНАЛЬНОСТИ КЛАССА</a:t>
            </a:r>
          </a:p>
        </p:txBody>
      </p:sp>
      <p:pic>
        <p:nvPicPr>
          <p:cNvPr id="1026" name="Picture 2" descr="Тема 3 «Объектно-ориентированное программирование. Общие принципы», изображение №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6" y="2852736"/>
            <a:ext cx="11493577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81395" y="297934"/>
            <a:ext cx="460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ДОБАВЛЕНИЕ КЛАССА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74" y="1917545"/>
            <a:ext cx="8706226" cy="35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3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81395" y="297934"/>
            <a:ext cx="460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ДОБАВЛЕНИЕ КЛАССА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33" y="1182609"/>
            <a:ext cx="87165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81395" y="297934"/>
            <a:ext cx="460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ДОБАВЛЕНИЕ КЛАССА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02" y="944265"/>
            <a:ext cx="8630854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4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82" y="323334"/>
            <a:ext cx="938205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КОНСТРУКТОРЫ, ИНИЦИАЛИЗАТОРЫ </a:t>
            </a:r>
            <a:endParaRPr lang="en-US" sz="4400" b="1" dirty="0"/>
          </a:p>
          <a:p>
            <a:pPr algn="ctr"/>
            <a:r>
              <a:rPr lang="ru-RU" sz="4400" b="1" dirty="0"/>
              <a:t>И ДЕКОНСТРУКТОРЫ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09826" y="2876034"/>
            <a:ext cx="589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СОЗДАНИЕ КОНСТРУКТОРОВ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39800" y="3522365"/>
            <a:ext cx="10502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0" i="0" dirty="0">
                <a:effectLst/>
                <a:latin typeface="PT Serif"/>
              </a:rPr>
              <a:t>КОНСТРУКТОР ВЫПОЛНЯЕТ ИНИЦИАЛИЗАЦИЮ ОБЪЕКТА.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6362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461849"/>
            <a:ext cx="7922401" cy="59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2100" y="438835"/>
            <a:ext cx="1120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Здесь определен конструктор, который выводит на консоль некоторое сообщение и инициализирует поля класса.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444657"/>
            <a:ext cx="11606822" cy="17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2100" y="438835"/>
            <a:ext cx="1120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Здесь определен конструктор, который выводит на консоль некоторое сообщение и инициализирует поля класса.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444657"/>
            <a:ext cx="11606822" cy="17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19" y="191722"/>
            <a:ext cx="10339981" cy="63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5328" y="274712"/>
            <a:ext cx="70771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ПОЛЯ И МЕТОДЫ КЛАССА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1493" y="1435854"/>
            <a:ext cx="9104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Для хранения данных в классе применяются </a:t>
            </a:r>
            <a:r>
              <a:rPr lang="ru-RU" sz="3200" b="1" u="sng" dirty="0"/>
              <a:t>поля</a:t>
            </a:r>
            <a:r>
              <a:rPr lang="ru-RU" sz="32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593" y="2871474"/>
            <a:ext cx="10896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/>
              <a:t>Класс</a:t>
            </a:r>
            <a:r>
              <a:rPr lang="ru-RU" sz="3200" dirty="0"/>
              <a:t> может определять некоторое поведение или выполняемые действия. Для определения поведения в классе применяются </a:t>
            </a:r>
            <a:r>
              <a:rPr lang="ru-RU" sz="3200" b="1" u="sng" dirty="0"/>
              <a:t>методы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66696" y="183634"/>
            <a:ext cx="56380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Ключевое слово </a:t>
            </a:r>
            <a:r>
              <a:rPr lang="en-US" sz="4800" b="1" dirty="0"/>
              <a:t>this</a:t>
            </a:r>
            <a:endParaRPr lang="ru-RU" sz="4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5476" y="2635935"/>
            <a:ext cx="105405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Ключевое слово </a:t>
            </a:r>
            <a:r>
              <a:rPr lang="ru-RU" sz="4400" b="1" u="sng" dirty="0" err="1"/>
              <a:t>this</a:t>
            </a:r>
            <a:r>
              <a:rPr lang="ru-RU" sz="4400" dirty="0"/>
              <a:t> представляет ссылку на текущий экземпляр/объект класса.</a:t>
            </a:r>
          </a:p>
        </p:txBody>
      </p:sp>
    </p:spTree>
    <p:extLst>
      <p:ext uri="{BB962C8B-B14F-4D97-AF65-F5344CB8AC3E}">
        <p14:creationId xmlns:p14="http://schemas.microsoft.com/office/powerpoint/2010/main" val="76334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66696" y="183634"/>
            <a:ext cx="56380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Ключевое слово </a:t>
            </a:r>
            <a:r>
              <a:rPr lang="en-US" sz="4800" b="1" dirty="0"/>
              <a:t>this</a:t>
            </a:r>
            <a:endParaRPr lang="ru-RU" sz="4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8" y="1149065"/>
            <a:ext cx="11670317" cy="5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4732" y="221734"/>
            <a:ext cx="8871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ЦЕПОЧКА ВЫЗОВА КОНСТРУКТОРОВ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0" y="1217350"/>
            <a:ext cx="11333770" cy="49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6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4732" y="221734"/>
            <a:ext cx="8871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ЦЕПОЧКА ВЫЗОВА КОНСТРУКТОРОВ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28" y="1076262"/>
            <a:ext cx="7918297" cy="17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4732" y="221734"/>
            <a:ext cx="8871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ЦЕПОЧКА ВЫЗОВА КОНСТРУКТОРОВ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96" y="868065"/>
            <a:ext cx="8293339" cy="54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6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4892" y="297934"/>
            <a:ext cx="7077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ИНИЦИАЛИЗАТОРЫ ОБЪЕКТОВ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80" y="1779498"/>
            <a:ext cx="8551287" cy="21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6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4892" y="297934"/>
            <a:ext cx="7077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ИНИЦИАЛИЗАТОРЫ ОБЪЕКТОВ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27" y="1226802"/>
            <a:ext cx="873564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5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637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6372" y="453008"/>
            <a:ext cx="5725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 err="1"/>
              <a:t>Деконструкторы</a:t>
            </a:r>
            <a:endParaRPr lang="ru-RU" sz="6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5493" y="2720824"/>
            <a:ext cx="88231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/>
              <a:t>Деконструкторы</a:t>
            </a:r>
            <a:r>
              <a:rPr lang="ru-RU" sz="4000" dirty="0"/>
              <a:t> позволяют выполнить декомпозицию объекта на отдельные части.</a:t>
            </a:r>
          </a:p>
        </p:txBody>
      </p:sp>
    </p:spTree>
    <p:extLst>
      <p:ext uri="{BB962C8B-B14F-4D97-AF65-F5344CB8AC3E}">
        <p14:creationId xmlns:p14="http://schemas.microsoft.com/office/powerpoint/2010/main" val="998622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36149"/>
          <a:stretch/>
        </p:blipFill>
        <p:spPr>
          <a:xfrm>
            <a:off x="0" y="236686"/>
            <a:ext cx="8707065" cy="46836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64234"/>
          <a:stretch/>
        </p:blipFill>
        <p:spPr>
          <a:xfrm>
            <a:off x="3091235" y="3938319"/>
            <a:ext cx="8707065" cy="26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4" y="1973071"/>
            <a:ext cx="10720380" cy="33736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595328" y="274712"/>
            <a:ext cx="70771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ПОЛЯ И МЕТОДЫ КЛАССА</a:t>
            </a:r>
          </a:p>
        </p:txBody>
      </p:sp>
    </p:spTree>
    <p:extLst>
      <p:ext uri="{BB962C8B-B14F-4D97-AF65-F5344CB8AC3E}">
        <p14:creationId xmlns:p14="http://schemas.microsoft.com/office/powerpoint/2010/main" val="302113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6372" y="453008"/>
            <a:ext cx="5725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 err="1"/>
              <a:t>Деконструкторы</a:t>
            </a:r>
            <a:endParaRPr lang="ru-RU" sz="6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4" y="2538304"/>
            <a:ext cx="11220865" cy="20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0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85207" y="361434"/>
            <a:ext cx="6427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МОДИФИКАТОРЫ ДОСТУПА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CCA2F-C5B2-B506-915B-BF98E8CCFF71}"/>
              </a:ext>
            </a:extLst>
          </p:cNvPr>
          <p:cNvSpPr txBox="1"/>
          <p:nvPr/>
        </p:nvSpPr>
        <p:spPr>
          <a:xfrm>
            <a:off x="522514" y="2828835"/>
            <a:ext cx="11329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Модификаторы доступа определяют контекст, в котором можно употреблять данную переменную или метод.</a:t>
            </a:r>
          </a:p>
        </p:txBody>
      </p:sp>
    </p:spTree>
    <p:extLst>
      <p:ext uri="{BB962C8B-B14F-4D97-AF65-F5344CB8AC3E}">
        <p14:creationId xmlns:p14="http://schemas.microsoft.com/office/powerpoint/2010/main" val="143191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85207" y="361434"/>
            <a:ext cx="6427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МОДИФИКАТОРЫ ДОСТУПА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EB475-D4EA-C224-D468-BF1008A7AF95}"/>
              </a:ext>
            </a:extLst>
          </p:cNvPr>
          <p:cNvSpPr txBox="1"/>
          <p:nvPr/>
        </p:nvSpPr>
        <p:spPr>
          <a:xfrm>
            <a:off x="665018" y="1302747"/>
            <a:ext cx="7959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языке C# применяются следующие модификаторы доступа: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C7096-BFFF-6923-D4C6-9FACF622F400}"/>
              </a:ext>
            </a:extLst>
          </p:cNvPr>
          <p:cNvSpPr txBox="1"/>
          <p:nvPr/>
        </p:nvSpPr>
        <p:spPr>
          <a:xfrm>
            <a:off x="1035627" y="1763002"/>
            <a:ext cx="990698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private: </a:t>
            </a:r>
            <a:r>
              <a:rPr lang="ru-RU" sz="2800" dirty="0"/>
              <a:t>закрытый или приватный компонент класса или структуры. Приватный компонент доступен только </a:t>
            </a:r>
            <a:r>
              <a:rPr lang="ru-RU" sz="2800" b="1" dirty="0"/>
              <a:t>в рамках </a:t>
            </a:r>
            <a:r>
              <a:rPr lang="ru-RU" sz="2800" dirty="0"/>
              <a:t>своего класса или структуры.</a:t>
            </a:r>
          </a:p>
          <a:p>
            <a:endParaRPr lang="ru-RU" sz="2800" dirty="0"/>
          </a:p>
          <a:p>
            <a:r>
              <a:rPr lang="ru-RU" sz="2800" b="1" dirty="0"/>
              <a:t>private protected: </a:t>
            </a:r>
            <a:r>
              <a:rPr lang="ru-RU" sz="2800" dirty="0"/>
              <a:t>компонент класса доступен из любого места в своем классе или в производных классах, которые определены в </a:t>
            </a:r>
            <a:r>
              <a:rPr lang="ru-RU" sz="2800" b="1" dirty="0"/>
              <a:t>той же сборке.</a:t>
            </a:r>
          </a:p>
          <a:p>
            <a:endParaRPr lang="ru-RU" sz="2800" dirty="0"/>
          </a:p>
          <a:p>
            <a:r>
              <a:rPr lang="ru-RU" sz="2800" b="1" dirty="0"/>
              <a:t>file:</a:t>
            </a:r>
            <a:r>
              <a:rPr lang="ru-RU" sz="2800" dirty="0"/>
              <a:t> применяется к типам, например, классам и структурам. Класс или структура с таким модификатором доступны только из </a:t>
            </a:r>
            <a:r>
              <a:rPr lang="ru-RU" sz="2800" b="1" dirty="0"/>
              <a:t>текущего файла кода.</a:t>
            </a:r>
          </a:p>
        </p:txBody>
      </p:sp>
    </p:spTree>
    <p:extLst>
      <p:ext uri="{BB962C8B-B14F-4D97-AF65-F5344CB8AC3E}">
        <p14:creationId xmlns:p14="http://schemas.microsoft.com/office/powerpoint/2010/main" val="293815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85207" y="361434"/>
            <a:ext cx="6427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МОДИФИКАТОРЫ ДОСТУПА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C7096-BFFF-6923-D4C6-9FACF622F400}"/>
              </a:ext>
            </a:extLst>
          </p:cNvPr>
          <p:cNvSpPr txBox="1"/>
          <p:nvPr/>
        </p:nvSpPr>
        <p:spPr>
          <a:xfrm>
            <a:off x="869372" y="1233587"/>
            <a:ext cx="99069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protected: </a:t>
            </a:r>
            <a:r>
              <a:rPr lang="ru-RU" sz="2800" dirty="0"/>
              <a:t>такой компонент класса доступен из любого места в своем классе или в производных классах. При этом производные классы могут располагаться в </a:t>
            </a:r>
            <a:r>
              <a:rPr lang="ru-RU" sz="2800" b="1" dirty="0"/>
              <a:t>других сборках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internal</a:t>
            </a:r>
            <a:r>
              <a:rPr lang="ru-RU" sz="2800" b="1" dirty="0"/>
              <a:t>: </a:t>
            </a:r>
            <a:r>
              <a:rPr lang="ru-RU" sz="2800" dirty="0"/>
              <a:t>компоненты класса или структуры доступен из любого места кода </a:t>
            </a:r>
            <a:r>
              <a:rPr lang="ru-RU" sz="2800" b="1" dirty="0"/>
              <a:t>в той же сборке</a:t>
            </a:r>
            <a:r>
              <a:rPr lang="ru-RU" sz="2800" dirty="0"/>
              <a:t>, однако он недоступен </a:t>
            </a:r>
            <a:r>
              <a:rPr lang="ru-RU" sz="2800" b="1" dirty="0"/>
              <a:t>для других программ и сборок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/>
              <a:t>protected </a:t>
            </a:r>
            <a:r>
              <a:rPr lang="ru-RU" sz="2800" b="1" dirty="0" err="1"/>
              <a:t>internal</a:t>
            </a:r>
            <a:r>
              <a:rPr lang="ru-RU" sz="2800" b="1" dirty="0"/>
              <a:t>: </a:t>
            </a:r>
            <a:r>
              <a:rPr lang="ru-RU" sz="2800" dirty="0"/>
              <a:t>совмещает </a:t>
            </a:r>
            <a:r>
              <a:rPr lang="ru-RU" sz="2800" b="1" dirty="0"/>
              <a:t>функционал двух модификаторов </a:t>
            </a:r>
            <a:r>
              <a:rPr lang="ru-RU" sz="2800" dirty="0"/>
              <a:t>protected и </a:t>
            </a:r>
            <a:r>
              <a:rPr lang="ru-RU" sz="2800" dirty="0" err="1"/>
              <a:t>internal</a:t>
            </a:r>
            <a:r>
              <a:rPr lang="ru-RU" sz="2800" dirty="0"/>
              <a:t>. Такой компонент класса доступен из </a:t>
            </a:r>
            <a:r>
              <a:rPr lang="ru-RU" sz="2800" b="1" dirty="0"/>
              <a:t>любого места </a:t>
            </a:r>
            <a:r>
              <a:rPr lang="ru-RU" sz="2800" dirty="0"/>
              <a:t>в </a:t>
            </a:r>
            <a:r>
              <a:rPr lang="ru-RU" sz="2800" b="1" dirty="0"/>
              <a:t>текущей сборке </a:t>
            </a:r>
            <a:r>
              <a:rPr lang="ru-RU" sz="2800" dirty="0"/>
              <a:t>и из производных классов, которые могут располагаться в других сборках.</a:t>
            </a:r>
          </a:p>
        </p:txBody>
      </p:sp>
    </p:spTree>
    <p:extLst>
      <p:ext uri="{BB962C8B-B14F-4D97-AF65-F5344CB8AC3E}">
        <p14:creationId xmlns:p14="http://schemas.microsoft.com/office/powerpoint/2010/main" val="106542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85207" y="361434"/>
            <a:ext cx="6427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МОДИФИКАТОРЫ ДОСТУПА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C7096-BFFF-6923-D4C6-9FACF622F400}"/>
              </a:ext>
            </a:extLst>
          </p:cNvPr>
          <p:cNvSpPr txBox="1"/>
          <p:nvPr/>
        </p:nvSpPr>
        <p:spPr>
          <a:xfrm>
            <a:off x="916874" y="2510871"/>
            <a:ext cx="99069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 err="1"/>
              <a:t>public</a:t>
            </a:r>
            <a:r>
              <a:rPr lang="ru-RU" sz="3600" b="1" dirty="0"/>
              <a:t>: </a:t>
            </a:r>
            <a:r>
              <a:rPr lang="ru-RU" sz="3600" dirty="0"/>
              <a:t>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</a:p>
        </p:txBody>
      </p:sp>
    </p:spTree>
    <p:extLst>
      <p:ext uri="{BB962C8B-B14F-4D97-AF65-F5344CB8AC3E}">
        <p14:creationId xmlns:p14="http://schemas.microsoft.com/office/powerpoint/2010/main" val="1300800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Тема 3 «Объектно-ориентированное программирование. Общие принципы», изображение №9">
            <a:extLst>
              <a:ext uri="{FF2B5EF4-FFF2-40B4-BE49-F238E27FC236}">
                <a16:creationId xmlns:a16="http://schemas.microsoft.com/office/drawing/2014/main" id="{48AA383B-9609-F7CD-8A3D-426ECF71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6" y="1974644"/>
            <a:ext cx="10576207" cy="38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ACCB5A-ACA3-A79F-CE57-EA47389B6050}"/>
              </a:ext>
            </a:extLst>
          </p:cNvPr>
          <p:cNvSpPr/>
          <p:nvPr/>
        </p:nvSpPr>
        <p:spPr>
          <a:xfrm>
            <a:off x="3085207" y="361434"/>
            <a:ext cx="6427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МОДИФИКАТОРЫ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1317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ACCB5A-ACA3-A79F-CE57-EA47389B6050}"/>
              </a:ext>
            </a:extLst>
          </p:cNvPr>
          <p:cNvSpPr/>
          <p:nvPr/>
        </p:nvSpPr>
        <p:spPr>
          <a:xfrm>
            <a:off x="3085207" y="361434"/>
            <a:ext cx="6427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МОДИФИКАТОРЫ ДОСТУПА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0869BE-8671-EFC5-B4B3-58B788EF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" y="2376471"/>
            <a:ext cx="12127538" cy="34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21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ACCB5A-ACA3-A79F-CE57-EA47389B6050}"/>
              </a:ext>
            </a:extLst>
          </p:cNvPr>
          <p:cNvSpPr/>
          <p:nvPr/>
        </p:nvSpPr>
        <p:spPr>
          <a:xfrm>
            <a:off x="3085207" y="361434"/>
            <a:ext cx="6427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МОДИФИКАТОРЫ ДОСТУПА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0AD021-F181-41A8-1C4B-D32D1A51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26" y="2638314"/>
            <a:ext cx="696374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0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7359" y="285234"/>
            <a:ext cx="11178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МОДИФИКАТОРЫ В РАМКАХ ТЕКУЩЕГО ПРОЕКТА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8" y="1082020"/>
            <a:ext cx="866896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7359" y="285234"/>
            <a:ext cx="11178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МОДИФИКАТОРЫ В РАМКАХ ТЕКУЩЕГО ПРОЕКТА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39" y="1268134"/>
            <a:ext cx="9318277" cy="45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4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4" y="1973071"/>
            <a:ext cx="10720380" cy="33736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595328" y="274712"/>
            <a:ext cx="70771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ПОЛЯ И МЕТОДЫ КЛАССА</a:t>
            </a:r>
          </a:p>
        </p:txBody>
      </p:sp>
    </p:spTree>
    <p:extLst>
      <p:ext uri="{BB962C8B-B14F-4D97-AF65-F5344CB8AC3E}">
        <p14:creationId xmlns:p14="http://schemas.microsoft.com/office/powerpoint/2010/main" val="1922069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7359" y="285234"/>
            <a:ext cx="11178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МОДИФИКАТОРЫ В РАМКАХ ТЕКУЩЕГО ПРОЕКТА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92" y="1282338"/>
            <a:ext cx="8926171" cy="51823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02100" y="2755900"/>
            <a:ext cx="2641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37100" y="3222918"/>
            <a:ext cx="2641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95477" y="3664536"/>
            <a:ext cx="2641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885877" y="4106154"/>
            <a:ext cx="2641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18100" y="4610280"/>
            <a:ext cx="2641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676900" y="5051898"/>
            <a:ext cx="2641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18100" y="5537470"/>
            <a:ext cx="2641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2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7359" y="285234"/>
            <a:ext cx="11178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МОДИФИКАТОРЫ В РАМКАХ ТЕКУЩЕГО ПРОЕКТА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92" y="1282338"/>
            <a:ext cx="892617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24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67877" y="399534"/>
            <a:ext cx="8105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 smtClean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ФАЙЛ КАК ОБЛАСТЬ ВИДИМОСТИ</a:t>
            </a:r>
            <a:endParaRPr lang="ru-RU" sz="3600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255757"/>
            <a:ext cx="5613559" cy="28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0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3144" y="221734"/>
            <a:ext cx="3641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СВОЙСТВА</a:t>
            </a:r>
            <a:endParaRPr lang="ru-RU" sz="4800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1991" y="2901434"/>
            <a:ext cx="6400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smtClean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Определение свойств</a:t>
            </a:r>
            <a:endParaRPr lang="ru-RU" sz="4400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1" y="3954341"/>
            <a:ext cx="875469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1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799" y="1746934"/>
            <a:ext cx="980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PT Serif"/>
              </a:rPr>
              <a:t>Полное </a:t>
            </a:r>
            <a:r>
              <a:rPr lang="ru-RU" sz="3600" dirty="0">
                <a:latin typeface="PT Serif"/>
              </a:rPr>
              <a:t>определение свойства содержит два блока: </a:t>
            </a:r>
            <a:r>
              <a:rPr lang="ru-RU" sz="3600" b="1" dirty="0" err="1">
                <a:latin typeface="PT Serif"/>
              </a:rPr>
              <a:t>get</a:t>
            </a:r>
            <a:r>
              <a:rPr lang="ru-RU" sz="3600" b="1" dirty="0">
                <a:latin typeface="PT Serif"/>
              </a:rPr>
              <a:t> </a:t>
            </a:r>
            <a:r>
              <a:rPr lang="ru-RU" sz="3600" dirty="0">
                <a:latin typeface="PT Serif"/>
              </a:rPr>
              <a:t>и </a:t>
            </a:r>
            <a:r>
              <a:rPr lang="ru-RU" sz="3600" b="1" dirty="0" err="1">
                <a:latin typeface="PT Serif"/>
              </a:rPr>
              <a:t>set</a:t>
            </a:r>
            <a:r>
              <a:rPr lang="ru-RU" sz="3600" dirty="0">
                <a:latin typeface="PT Serif"/>
              </a:rPr>
              <a:t>.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95668" y="424934"/>
            <a:ext cx="6400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smtClean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Определение свойств</a:t>
            </a:r>
            <a:endParaRPr lang="ru-RU" sz="4400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7400" y="3499822"/>
            <a:ext cx="1029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Блоки </a:t>
            </a:r>
            <a:r>
              <a:rPr lang="ru-RU" sz="3200" b="1" u="sng" dirty="0" err="1"/>
              <a:t>get</a:t>
            </a:r>
            <a:r>
              <a:rPr lang="ru-RU" sz="3200" dirty="0"/>
              <a:t> и </a:t>
            </a:r>
            <a:r>
              <a:rPr lang="ru-RU" sz="3200" b="1" u="sng" dirty="0" err="1"/>
              <a:t>set</a:t>
            </a:r>
            <a:r>
              <a:rPr lang="ru-RU" sz="3200" dirty="0"/>
              <a:t> еще называются </a:t>
            </a:r>
            <a:r>
              <a:rPr lang="ru-RU" sz="3200" b="1" dirty="0" err="1"/>
              <a:t>акссесорами</a:t>
            </a:r>
            <a:r>
              <a:rPr lang="ru-RU" sz="3200" dirty="0"/>
              <a:t> или методами доступа (к значению свойства), а также </a:t>
            </a:r>
            <a:r>
              <a:rPr lang="ru-RU" sz="3200" b="1" u="sng" dirty="0"/>
              <a:t>геттером</a:t>
            </a:r>
            <a:r>
              <a:rPr lang="ru-RU" sz="3200" dirty="0"/>
              <a:t> и </a:t>
            </a:r>
            <a:r>
              <a:rPr lang="ru-RU" sz="3200" b="1" u="sng" dirty="0"/>
              <a:t>сеттером</a:t>
            </a:r>
          </a:p>
        </p:txBody>
      </p:sp>
    </p:spTree>
    <p:extLst>
      <p:ext uri="{BB962C8B-B14F-4D97-AF65-F5344CB8AC3E}">
        <p14:creationId xmlns:p14="http://schemas.microsoft.com/office/powerpoint/2010/main" val="409620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44868" y="94734"/>
            <a:ext cx="6400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smtClean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Определение свойств</a:t>
            </a:r>
            <a:endParaRPr lang="ru-RU" sz="4400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951" y="864175"/>
            <a:ext cx="7736495" cy="56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41668" y="399534"/>
            <a:ext cx="6400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Определение свойств</a:t>
            </a:r>
            <a:endParaRPr lang="ru-RU" sz="4400" b="1" i="0" dirty="0">
              <a:effectLst/>
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6" y="1669802"/>
            <a:ext cx="11372645" cy="45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95328" y="274712"/>
            <a:ext cx="70771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ПОЛЯ И МЕТОДЫ КЛАССА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6040"/>
            <a:ext cx="12164435" cy="26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95327" y="0"/>
            <a:ext cx="70771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/>
              <a:t>ПОЛЯ И МЕТОДЫ КЛАССА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12164435" cy="263536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7" y="3466356"/>
            <a:ext cx="12071277" cy="32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67698" y="221734"/>
            <a:ext cx="8003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i="0" dirty="0">
                <a:effectLst/>
                <a:latin typeface="var(--article-header-font-family,'Museo',&quot;Noto Sans Armenian&quot;,&quot;Noto Sans Bengali&quot;,&quot;Noto Sans Cherokee&quot;,&quot;Noto Sans Devanagari&quot;,&quot;Noto Sans Ethiopic&quot;,&quot;Noto Sans Georgian&quot;,&quot;Noto Sans Hebrew&quot;,&quot;Noto Sans Kannada&quot;,&quot;Noto Sans Khmer&quot;,&quot;Noto Sans Lao&quot;,&quot;Noto Sans Osm"/>
              </a:rPr>
              <a:t>СОЗДАНИЕ ОБЪЕКТА КЛАССА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63750" y="1821934"/>
            <a:ext cx="9211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 Для создания объекта применяются конструкторы.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8" y="2755857"/>
            <a:ext cx="11364531" cy="8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1968" y="297934"/>
            <a:ext cx="8087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КОНСТРУКТОР ПО УМОЛЧАНИЮ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4" y="1973071"/>
            <a:ext cx="10720380" cy="33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1968" y="297934"/>
            <a:ext cx="8087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КОНСТРУКТОР ПО УМОЛЧАНИЮ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2" y="1426924"/>
            <a:ext cx="10998266" cy="43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05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2001</Words>
  <Application>Microsoft Office PowerPoint</Application>
  <PresentationFormat>Широкоэкранный</PresentationFormat>
  <Paragraphs>233</Paragraphs>
  <Slides>46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PT Serif</vt:lpstr>
      <vt:lpstr>var(--article-header-font-family,'Museo',"Noto Sans Armenian","Noto Sans Bengali","Noto Sans Cherokee","Noto Sans Devanagari","Noto Sans Ethiopic","Noto Sans Georgian","Noto Sans Hebrew","Noto Sans Kannada","Noto Sans Khmer","Noto Sans Lao","Noto Sans Osm</vt:lpstr>
      <vt:lpstr>Тема Office</vt:lpstr>
      <vt:lpstr>Тема 3 «Объектно-ориентированное программирование. »  Общие принципы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 «Объектно-ориентированное программирование. »  Общие принципы</dc:title>
  <dc:creator>Дмитрий Колмаков</dc:creator>
  <cp:lastModifiedBy>Дмитрий Колмаков</cp:lastModifiedBy>
  <cp:revision>76</cp:revision>
  <dcterms:created xsi:type="dcterms:W3CDTF">2023-10-09T04:41:18Z</dcterms:created>
  <dcterms:modified xsi:type="dcterms:W3CDTF">2023-10-11T06:34:36Z</dcterms:modified>
</cp:coreProperties>
</file>