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2674" autoAdjust="0"/>
  </p:normalViewPr>
  <p:slideViewPr>
    <p:cSldViewPr snapToGrid="0">
      <p:cViewPr varScale="1">
        <p:scale>
          <a:sx n="70" d="100"/>
          <a:sy n="70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6E228-286C-4B4B-8F51-9FDA3C3A930E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407CF-B04C-4F3D-8682-6D0F985D7C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90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сегодня существует два основных способа организации программного кода. Это </a:t>
            </a:r>
            <a:r>
              <a:rPr lang="ru-RU" dirty="0" err="1"/>
              <a:t>объектно</a:t>
            </a:r>
            <a:r>
              <a:rPr lang="ru-RU" dirty="0"/>
              <a:t> ориентированное и процедурное (структурное) программирование. </a:t>
            </a:r>
          </a:p>
          <a:p>
            <a:endParaRPr lang="ru-RU" dirty="0"/>
          </a:p>
          <a:p>
            <a:r>
              <a:rPr lang="ru-RU" dirty="0"/>
              <a:t>При процедурном программировании программа реализуется как набор подпрограмм (процедуры и функции), используемых для обработки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628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48ABF6F-7377-A3DE-2D3E-C9B72D5CE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16576250-9382-C325-80C4-C739A4440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02C19EE3-A337-0DC0-A276-4FDF03A5F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сформулировать определение объекта, вспомним что за переменной «скрывается» область в памяти.</a:t>
            </a:r>
          </a:p>
          <a:p>
            <a:endParaRPr lang="ru-RU" dirty="0"/>
          </a:p>
          <a:p>
            <a:r>
              <a:rPr lang="ru-RU" dirty="0"/>
              <a:t>В эту область можно записывать значения и считывать значение оттуда</a:t>
            </a:r>
          </a:p>
          <a:p>
            <a:endParaRPr lang="ru-RU" dirty="0"/>
          </a:p>
          <a:p>
            <a:r>
              <a:rPr lang="ru-RU" dirty="0"/>
              <a:t>И для получения доступа к этой памяти достаточно знать имя переменной.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76C8427-1D33-CB0F-11EA-F75F5B535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991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89320B6-FD3F-9E72-C405-F0528EC3F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EA98442E-3BF0-CA71-C5F2-259F25904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85A1CC9C-DE06-616D-D3EA-226F9ECB0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программной точки зрения объект реализуется как некоторая область памяти, содержащая переменные и методы.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DD2923A-2E29-2A6F-D8E7-44729EABBB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849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1A4EAA6-3075-C305-22D1-ED15BDB36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4065743C-38CC-48F9-70AB-CE9E540325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043EB051-D505-C41D-18C5-BA389E01A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Программная «начинка» объекта состоит из переменных и методов.</a:t>
            </a:r>
          </a:p>
          <a:p>
            <a:endParaRPr lang="ru-RU" dirty="0"/>
          </a:p>
          <a:p>
            <a:r>
              <a:rPr lang="ru-RU" dirty="0"/>
              <a:t>Когда мы описываем класс, мы фактически определяем, какие поля и методы будут у объектов, создаваемых на основе класса.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106E44B-12B0-B325-4A22-E3251B73B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811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2B63A5D-C25C-60D2-50C3-94D2DF527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6701EF06-D651-CB76-5C78-6B1AFB6169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4718C2D1-C949-D127-9DB5-8DE7C7CE8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важно помнить, что и поля, и методы у каждого объекта свои.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495785C-19F4-7422-9667-499EF4F6A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299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12C1CEC-3FEB-F133-0CED-65EA37CC3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B865F1B5-829D-3B1F-85F8-11AEEB2A6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4FDFCC5F-D7A9-34F9-F839-3E2E03F31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важно помнить, что и поля, и методы у каждого объекта свои.</a:t>
            </a:r>
          </a:p>
          <a:p>
            <a:endParaRPr lang="ru-RU" dirty="0"/>
          </a:p>
          <a:p>
            <a:r>
              <a:rPr lang="ru-RU" dirty="0"/>
              <a:t>Описание класса начинается с ключевого слова </a:t>
            </a:r>
            <a:r>
              <a:rPr lang="ru-RU" dirty="0" err="1"/>
              <a:t>class</a:t>
            </a:r>
            <a:r>
              <a:rPr lang="ru-RU" dirty="0"/>
              <a:t>. После ключевого слова </a:t>
            </a:r>
            <a:r>
              <a:rPr lang="ru-RU" dirty="0" err="1"/>
              <a:t>clas</a:t>
            </a:r>
            <a:r>
              <a:rPr lang="ru-RU" dirty="0"/>
              <a:t> s указывается название класса. Описание класса размещается в блоке, выделенном фигурными скобками.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C50275D-3C0C-7952-6241-17114569DE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15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DE6844C-8A08-5B62-5F7E-87E131336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A2761CFE-E9DF-AEBD-92E7-D4B7E5703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D2B92655-60FB-85EA-4B5C-498DF8A3F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важно помнить, что и поля, и методы у каждого объекта свои.</a:t>
            </a:r>
          </a:p>
          <a:p>
            <a:endParaRPr lang="ru-RU" dirty="0"/>
          </a:p>
          <a:p>
            <a:r>
              <a:rPr lang="ru-RU" dirty="0"/>
              <a:t>Описание класса начинается с ключевого слова </a:t>
            </a:r>
            <a:r>
              <a:rPr lang="ru-RU" dirty="0" err="1"/>
              <a:t>class</a:t>
            </a:r>
            <a:r>
              <a:rPr lang="ru-RU" dirty="0"/>
              <a:t>. После ключевого слова </a:t>
            </a:r>
            <a:r>
              <a:rPr lang="ru-RU" dirty="0" err="1"/>
              <a:t>clas</a:t>
            </a:r>
            <a:r>
              <a:rPr lang="ru-RU" dirty="0"/>
              <a:t> s указывается название класса. Описание класса размещается в блоке, выделенном фигурными скобками.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4676104-1273-BB42-81DA-3C0AF0DDD9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096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152E236-5C5C-4CAC-69EC-DAB63254A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039C8368-6493-BC61-2451-7A046778AC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578A0057-71EC-A4A8-DBA9-DE122E995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важно помнить, что и поля, и методы у каждого объекта свои.</a:t>
            </a:r>
          </a:p>
          <a:p>
            <a:endParaRPr lang="ru-RU" dirty="0"/>
          </a:p>
          <a:p>
            <a:r>
              <a:rPr lang="ru-RU" dirty="0"/>
              <a:t>Описание класса начинается с ключевого слова </a:t>
            </a:r>
            <a:r>
              <a:rPr lang="ru-RU" dirty="0" err="1"/>
              <a:t>class</a:t>
            </a:r>
            <a:r>
              <a:rPr lang="ru-RU" dirty="0"/>
              <a:t>. После ключевого слова </a:t>
            </a:r>
            <a:r>
              <a:rPr lang="ru-RU" dirty="0" err="1"/>
              <a:t>clas</a:t>
            </a:r>
            <a:r>
              <a:rPr lang="ru-RU" dirty="0"/>
              <a:t> s указывается название класса. Описание класса размещается в блоке, выделенном фигурными скобками.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2EA6401-A659-9276-E556-07825DF00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944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F493610-AC22-0911-ACDB-5F9758B91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B2322524-45EF-2A01-67E0-960C4076A3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3D03A725-F738-0770-E796-E4D792B9B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47FFE9B-FD88-F74E-1810-FB13F37DB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225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00878D9-3E25-703A-05EF-DBF77030B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73F0BDC9-2E1C-62DE-57B4-AA48A93CE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A644ED76-EC17-3709-3889-8DD84412E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Обычно поля и методы описываются с ключевым словом, определяющим уровень доступа.</a:t>
            </a:r>
          </a:p>
          <a:p>
            <a:endParaRPr lang="ru-RU" dirty="0"/>
          </a:p>
          <a:p>
            <a:r>
              <a:rPr lang="ru-RU" dirty="0"/>
              <a:t>Если использовать ключевое слово </a:t>
            </a:r>
            <a:r>
              <a:rPr lang="ru-RU" dirty="0" err="1"/>
              <a:t>рu</a:t>
            </a:r>
            <a:r>
              <a:rPr lang="en-US" dirty="0"/>
              <a:t>bl</a:t>
            </a:r>
            <a:r>
              <a:rPr lang="ru-RU" dirty="0" err="1"/>
              <a:t>iс</a:t>
            </a:r>
            <a:r>
              <a:rPr lang="ru-RU" dirty="0"/>
              <a:t>, то соответствующее поле или метод будут открытыми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Если ключевое слово </a:t>
            </a:r>
            <a:r>
              <a:rPr lang="ru-RU" dirty="0" err="1"/>
              <a:t>рuЫiс</a:t>
            </a:r>
            <a:r>
              <a:rPr lang="ru-RU" dirty="0"/>
              <a:t> не указать, то поле или метод будут закрытыми. К закрытым полям и методам доступ имеется только внутри класса.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6745F287-8BF9-8867-A983-361647AAB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226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D50B1B7-9DE8-F168-5E8E-AE10CAA45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80B51ABE-86BB-BFB4-9596-BFA2E49AD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42AB1ADA-FB71-3D9C-76F2-154D6A7EC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ключевым словом </a:t>
            </a:r>
            <a:r>
              <a:rPr lang="ru-RU" dirty="0" err="1"/>
              <a:t>private</a:t>
            </a:r>
            <a:r>
              <a:rPr lang="ru-RU" dirty="0"/>
              <a:t> описывают закрытые члены класса</a:t>
            </a:r>
            <a:r>
              <a:rPr lang="en-US" dirty="0"/>
              <a:t>,</a:t>
            </a:r>
            <a:r>
              <a:rPr lang="ru-RU" dirty="0"/>
              <a:t> описываются либо с ключевым словом </a:t>
            </a:r>
            <a:r>
              <a:rPr lang="en-US" dirty="0" err="1"/>
              <a:t>priavte</a:t>
            </a:r>
            <a:r>
              <a:rPr lang="ru-RU" dirty="0"/>
              <a:t> или без ключевого слова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68266EE-9CD1-7966-B76D-53264ACDA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76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выполнения программы выбираются нужные данные и обрабатываются с помощью специальных процедур.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Программа представляет собой «сцену», на которой взаимодействуют «объекты»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737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6005023-DACF-F5E0-AD1C-8D6AF585C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F7A2C4BF-D67F-D808-7128-9C93350195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00A425E0-E6C2-53C4-E802-1B4FAEF36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DB0E157-CA61-6430-A1AF-1EBB87EA8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677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74ECAA0-6B75-0F74-A7CC-9C1182F17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4D8C8AEE-C313-DD4D-A0C2-4BBA185178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B4FCAB2B-64F2-DD22-B463-5EBCF6EE5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Такая переменная называется объектной переменной, и ее значением является ссылка на объект.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F2085F-E439-1A40-5279-D68E22DEEC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660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312E5B8-CD96-7BE5-AB3F-31FF5CFC8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F7ED908F-95DA-172E-A120-1A28E64DB3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0491ABBE-6F2A-6A4C-7A89-7CE06FE43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Такая переменная называется объектной переменной, и ее значением является ссылка на объект.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B68E5BC-D9FB-2818-3B90-08F340F4C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324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A6B205C-CA78-EE9E-F8CD-FF4B740C5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CE53607C-FD9D-8B67-FAEB-A56CB17A3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0ACA1D94-1D32-6878-E403-0624EEF72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Объектная переменная может лишь ссылаться на объект. Сам объект нужно создать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F89E258B-32FF-C916-BDDB-E27DAF620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369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EE6D758-CFD6-92AA-6EEE-6433ACC1D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ED288B52-7B86-8BB4-CFCF-88E53E05E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118B8DCF-BD9B-A73A-0399-E1966B375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Объектная переменная может лишь ссылаться на объект. Сам объект нужно создать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При выполнении этой инструкции создается объект. Инструкция также возвращает результат - ссылку на созданный объект.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80924A32-196D-5FA1-554E-9CC0ABBAF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661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EDF23C7-F3CE-1A4D-193E-00DF4751A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6C51E617-29AB-5393-CD62-24C9393114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930C043D-82B5-9619-2E7C-97D846363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Эти две команды можно объединить в одну, которой объявляется объектная переменная и сразу ей значением присваивается ссылка на вновь созданный объект: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8BD6334C-28AA-462B-6ECF-7022015A0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37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76CCF66-DA88-A4A1-AD36-6B1C120E0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880DCED0-F28B-6288-DDEB-E21A5462C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D0EAA71D-F253-A565-BC93-742612C5C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Эти две команды можно объединить в одну, которой объявляется объектная переменная и сразу ей значением присваивается ссылка на вновь созданный объект: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541A62E-253E-6370-1E11-1C588EF72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896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B34495D-5120-C859-869D-82F1E103F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3D8DB6AE-7D00-D458-15FF-3A3A86A5DD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ADD09CE9-F0FF-D0A4-99BB-346CCAF76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проиллюстрирован принцип реализации объектов в языке С#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Понятно, что тип объектной переменной (класс, указанный при объявлении переменной) должен совпадать с типом объекта (классом, на основе которого создан объект), ссылка на который присваивается переменной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8734E974-4CD4-72AF-807A-B76664088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34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B908382-33E4-6A32-17A4-D9EC496D9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0E187F45-9F2D-117B-FFA8-9ADCC9DE8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5433CC03-8BCC-DF9D-AA32-83B759587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скобки после имени класса могут быть и не пустыми. они предназначены для передачи аргументов конструктору, вызываемому при создании объекта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EE66D3EA-3F50-CA8A-A14F-AA6F995C9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507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56644C7-CBD7-1246-BF89-F5B529EB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6F354FE5-345C-0CEE-E858-A9C6CAD4C5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58A69D6A-A78E-2A30-14E1-527B80FF3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ED12437-115A-34AB-8DCF-FA9B17B3F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67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Каждый «объект» содержит в себе данные и методы, обрабатывающие данные , и все это локализовано в объекте.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833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D79FD31-5CE1-88B5-975E-53EC74D4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F8B260BC-920A-B66A-87F2-DF90CB532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13C52BB6-3BB0-1EFE-5537-ED8497EF4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u="sng" dirty="0"/>
              <a:t>указывается имя объекта, точка и после нее - название поля</a:t>
            </a:r>
            <a:endParaRPr lang="ru-RU" sz="20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D18869A-A5D9-51BC-19E4-81D5AF8C4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2835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1260E28-1C85-3417-8B67-6DE549959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B6287BB7-F356-21E1-64AE-4070666FE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50DBA788-B48F-977C-024D-419B080C5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u="sng" dirty="0"/>
              <a:t>указывается имя объекта, точка и после нее - название поля</a:t>
            </a:r>
            <a:endParaRPr lang="ru-RU" sz="2000" b="1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68F2C4F-5D5F-5007-667B-A83CF8F4C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430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потенциально уменьшает вероятность ошибочного использования данных и облегчает создание программы.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85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34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Любой </a:t>
            </a:r>
            <a:r>
              <a:rPr lang="ru-RU" dirty="0" err="1"/>
              <a:t>объектно</a:t>
            </a:r>
            <a:r>
              <a:rPr lang="ru-RU" dirty="0"/>
              <a:t> ориентированный язык содержит средства для реализации этих принципов. Способы реализации могут отличаться, но принципы неизменны. </a:t>
            </a:r>
          </a:p>
          <a:p>
            <a:endParaRPr lang="ru-RU" dirty="0"/>
          </a:p>
          <a:p>
            <a:r>
              <a:rPr lang="ru-RU" dirty="0"/>
              <a:t>Инкапсуляция означает, что данные объединяются в одно целое с программным кодом, предназначенным для их обработки.</a:t>
            </a:r>
          </a:p>
          <a:p>
            <a:endParaRPr lang="ru-RU" dirty="0"/>
          </a:p>
          <a:p>
            <a:r>
              <a:rPr lang="ru-RU" dirty="0"/>
              <a:t>На программном уровне инкапсуляция реализуется путем использования классов и объектов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53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Полиморфизм подразумевает использование единого интерфейса для решения однотипных задач. нередко в программе один и тот же метод можно вызывать с разными аргументами.</a:t>
            </a:r>
          </a:p>
          <a:p>
            <a:endParaRPr lang="ru-RU" dirty="0"/>
          </a:p>
          <a:p>
            <a:r>
              <a:rPr lang="ru-RU" dirty="0"/>
              <a:t>Проявлением полиморфизма является перегрузка и переопределение методов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080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создавать объекты не на пустом месте, а с использованием ранее разработанных утилит. В языке С# наследование позволяет создавать классы на основе уже существующих классов. Эти классы используются для создания объектов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07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 можно рассматривать как некий тип данных. Но только это специфический тип, поскольку кроме собственно данных в нем «спрятана» еще и некоторая функциональность</a:t>
            </a:r>
          </a:p>
          <a:p>
            <a:endParaRPr lang="ru-RU" dirty="0"/>
          </a:p>
          <a:p>
            <a:r>
              <a:rPr lang="ru-RU" dirty="0"/>
              <a:t>Класс нужен для создания на его основе объектов. На основе одного класса можно создать много объектов. А можно описать класс и не создавать объектов совсем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407CF-B04C-4F3D-8682-6D0F985D7C9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6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FE3A622-DE83-1960-1171-7BCE50FAF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68F111A-DA2C-C4E2-2087-54F4D8FE2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0218A4D-6F8F-D0A2-8E79-B10C8785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BDFC-722E-4014-887F-659682798689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AB05C40-F677-31F1-C237-D994E3B7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1E9F424-E3C9-AC91-2E7F-DAAB5ABB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955E-9032-4730-82D2-1667046607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32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312BCB0-139B-4694-2075-8CF5D7BE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506D961-0029-5197-5269-DE7E2D9D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58E7CCB-463D-187A-148C-A1F577E1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BDFC-722E-4014-887F-659682798689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B210407-31D2-B24E-0E87-2094CFDC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58B73A6-3DD1-DDD7-3DAD-861A9814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955E-9032-4730-82D2-1667046607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91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919D912C-00C0-A277-0BA2-A650E758A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F7D50145-5AB1-6EB1-770D-12982E5D1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CA0A74A-084E-F640-803A-CAB193DE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BDFC-722E-4014-887F-659682798689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2EDD919-FB71-C1AB-C4E8-FBD3980A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8D9DC3D-595D-3C1F-7687-C601F370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955E-9032-4730-82D2-1667046607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8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0CF2FE8-50C3-8986-4501-90C3B343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CD2EC1D-2CBE-BBF9-7DA1-FF056BF0F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090E466-D881-985D-FCF6-04D260B4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BDFC-722E-4014-887F-659682798689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03553F7-421C-D15C-B898-447E2109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C3CA11C-DCB3-4069-2DA9-09E294BF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955E-9032-4730-82D2-1667046607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92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705668E-602A-5990-541D-D8D1F4D5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207221C-134F-BF10-A0C5-E0E412CF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33632A6-3AB6-ADE8-4FF1-774A5550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BDFC-722E-4014-887F-659682798689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F4DAD25-CFD9-00D4-70FF-F950794D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2591C37-4D35-02F2-D87D-7C1F0F54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955E-9032-4730-82D2-1667046607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68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2B6EA8C-54E5-976D-D281-983F398D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6998DE0-E8FC-3BCE-6B19-0A6861159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CE86F14D-44FE-32EE-A32E-40D6EBEB7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3CCCA8D1-9487-A355-6DB8-2489279D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BDFC-722E-4014-887F-659682798689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C7BEEAE-061E-F00C-BE15-7D7FD9D0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0E8D23B-26A4-DCDE-4C04-CD32121F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955E-9032-4730-82D2-1667046607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90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A0ED81E-2B1D-20B7-0150-D65C0BB2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BFF67D-C5F2-232C-F4CF-B388A4A44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A569AF2-F08D-440A-A985-96C73614D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C273A3C-9359-16C7-A4D3-DADA52D00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AC22037D-AE58-0DA2-4BFE-DD3D2E80D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DC0E0105-26D5-605D-2AB0-69A2AA14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BDFC-722E-4014-887F-659682798689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0E4585E-350B-9124-DC3F-EA15CA14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61545A71-61C0-CD04-5D42-AB60E402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955E-9032-4730-82D2-1667046607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5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884D59E-9EF6-E923-A09F-77D44EB6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5158E5BD-F0F1-F1B0-51B4-787CCA33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BDFC-722E-4014-887F-659682798689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1E221CF9-578D-E633-7F66-7EEB9F89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ADE639C5-9273-0C2B-4597-EB37D41D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955E-9032-4730-82D2-1667046607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88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29C4CFA-9865-B0D6-2C90-F39E3A04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BDFC-722E-4014-887F-659682798689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6B526603-7990-BF3F-B091-A2FDEFC6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8010E92A-1F7F-31AB-F34A-0D5B3081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955E-9032-4730-82D2-1667046607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88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1C47EF-9A26-EE58-81A6-73A504D1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0A02BC7-3411-290E-7619-42E74BFD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2F7A53F4-699B-3314-ECDD-13372292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76BB5669-0270-EE7B-1DC9-75D20521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BDFC-722E-4014-887F-659682798689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7D428FA-9EE2-FC81-A607-4E7E9DFD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4D9A3CA-6A7D-E5BE-1680-C9FBAC07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955E-9032-4730-82D2-1667046607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78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16BA51F-70B3-8C36-2CC3-B95B96C4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78CE07C8-B7C8-4D29-BAE9-B84FABCD8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2F6F4F4A-E21D-1CD9-72C5-C7A006822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BC1BF62-49EC-FD6E-A260-D0AFBE09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BDFC-722E-4014-887F-659682798689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8322BCC-1A56-70F0-CCD0-017598E0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6657587-FF98-9B3E-E0B7-C5E99CDB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955E-9032-4730-82D2-1667046607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92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C555E3-F912-AD0D-AC52-12718C09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489F7B4-BDFB-B614-380F-3D9366EFB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76979C2-66C6-5044-BBBE-48EF120C8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3BDFC-722E-4014-887F-659682798689}" type="datetimeFigureOut">
              <a:rPr lang="ru-RU" smtClean="0"/>
              <a:t>10.02.2024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FDB5C58-8E52-E8E3-9D23-436470D89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60B667C-5038-21ED-CFC9-B83050933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E955E-9032-4730-82D2-1667046607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0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5550407-F8A0-72C5-CB1F-9B675AB71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9844"/>
            <a:ext cx="9144000" cy="105831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Объектно-ориентированное </a:t>
            </a:r>
            <a:r>
              <a:rPr lang="ru-RU" b="1" dirty="0" smtClean="0"/>
              <a:t>программирование</a:t>
            </a:r>
            <a:r>
              <a:rPr lang="ru-RU" b="1" smtClean="0"/>
              <a:t>. </a:t>
            </a:r>
            <a:br>
              <a:rPr lang="ru-RU" b="1" smtClean="0"/>
            </a:br>
            <a:r>
              <a:rPr lang="ru-RU" b="1" smtClean="0"/>
              <a:t>Принципы </a:t>
            </a:r>
            <a:r>
              <a:rPr lang="ru-RU" b="1" dirty="0" smtClean="0"/>
              <a:t>ООП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3306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DAFB2BF-BC29-69A2-C7D2-47F05CD62890}"/>
              </a:ext>
            </a:extLst>
          </p:cNvPr>
          <p:cNvSpPr txBox="1"/>
          <p:nvPr/>
        </p:nvSpPr>
        <p:spPr>
          <a:xfrm>
            <a:off x="194511" y="2367171"/>
            <a:ext cx="118029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КЛАССЫ И ОБЪЕКТЫ</a:t>
            </a:r>
          </a:p>
          <a:p>
            <a:pPr algn="ctr"/>
            <a:endParaRPr lang="ru-RU" sz="4800" b="1" dirty="0">
              <a:solidFill>
                <a:srgbClr val="FF0000"/>
              </a:solidFill>
            </a:endParaRPr>
          </a:p>
          <a:p>
            <a:pPr algn="ctr"/>
            <a:r>
              <a:rPr lang="ru-RU" sz="3600" i="1" dirty="0"/>
              <a:t>Чем Класс принципиально отличается от объекта?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6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80E0536-8FA6-8847-695A-A242CE38A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B2245E4-EEE3-0CA3-C7B9-2DFB832F91C5}"/>
              </a:ext>
            </a:extLst>
          </p:cNvPr>
          <p:cNvSpPr txBox="1"/>
          <p:nvPr/>
        </p:nvSpPr>
        <p:spPr>
          <a:xfrm>
            <a:off x="194511" y="2367171"/>
            <a:ext cx="118029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i="1" dirty="0"/>
              <a:t>Что же такое объект?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3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8A81E96-02E9-78C8-4B8B-21BFB0CEE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2A2C6DD-CB63-5898-65B8-9B0EA8FAF59C}"/>
              </a:ext>
            </a:extLst>
          </p:cNvPr>
          <p:cNvSpPr txBox="1"/>
          <p:nvPr/>
        </p:nvSpPr>
        <p:spPr>
          <a:xfrm>
            <a:off x="194511" y="1166842"/>
            <a:ext cx="118029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1" dirty="0"/>
              <a:t>Объект </a:t>
            </a:r>
            <a:r>
              <a:rPr lang="ru-RU" sz="3600" dirty="0"/>
              <a:t>- это группа  переменных, причем в общем случае разного типа. </a:t>
            </a:r>
          </a:p>
          <a:p>
            <a:pPr algn="ctr"/>
            <a:endParaRPr lang="ru-RU" sz="3600" dirty="0"/>
          </a:p>
          <a:p>
            <a:pPr algn="ctr"/>
            <a:r>
              <a:rPr lang="ru-RU" sz="3600" b="1" i="1" dirty="0"/>
              <a:t>Объект</a:t>
            </a:r>
            <a:r>
              <a:rPr lang="ru-RU" sz="3600" dirty="0"/>
              <a:t> - это набор методов. </a:t>
            </a:r>
          </a:p>
          <a:p>
            <a:pPr algn="ctr"/>
            <a:endParaRPr lang="ru-RU" sz="3600" dirty="0"/>
          </a:p>
          <a:p>
            <a:pPr algn="ctr"/>
            <a:r>
              <a:rPr lang="ru-RU" sz="3600" b="1" i="1" dirty="0"/>
              <a:t>Метод</a:t>
            </a:r>
            <a:r>
              <a:rPr lang="ru-RU" sz="3600" dirty="0"/>
              <a:t> - это группа инструкций, которые </a:t>
            </a:r>
          </a:p>
          <a:p>
            <a:pPr algn="ctr"/>
            <a:r>
              <a:rPr lang="ru-RU" sz="3600" dirty="0"/>
              <a:t>можно выполнить (вызвать метод)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4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91D4438-20DE-4BAB-ED49-A05CB5583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EB7A908-F086-58A7-59F3-834CF89C0798}"/>
              </a:ext>
            </a:extLst>
          </p:cNvPr>
          <p:cNvSpPr txBox="1"/>
          <p:nvPr/>
        </p:nvSpPr>
        <p:spPr>
          <a:xfrm>
            <a:off x="194511" y="2613392"/>
            <a:ext cx="118029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1" dirty="0"/>
              <a:t>Переменные называются полями объекта.</a:t>
            </a:r>
          </a:p>
          <a:p>
            <a:pPr algn="ctr"/>
            <a:endParaRPr lang="ru-RU" sz="3600" b="1" i="1" dirty="0">
              <a:solidFill>
                <a:srgbClr val="FF0000"/>
              </a:solidFill>
            </a:endParaRPr>
          </a:p>
          <a:p>
            <a:pPr algn="ctr"/>
            <a:r>
              <a:rPr lang="ru-RU" sz="2800" b="1" i="1" dirty="0">
                <a:solidFill>
                  <a:srgbClr val="FF0000"/>
                </a:solidFill>
              </a:rPr>
              <a:t>Объекты, как мы помним, создаются на основе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309421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5A225B3-19F0-E3BF-CB20-44AA68E06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057804F-AB3C-A2C8-D37F-B60BB9C3291C}"/>
              </a:ext>
            </a:extLst>
          </p:cNvPr>
          <p:cNvSpPr txBox="1"/>
          <p:nvPr/>
        </p:nvSpPr>
        <p:spPr>
          <a:xfrm>
            <a:off x="194511" y="2613392"/>
            <a:ext cx="11802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1" u="sng" dirty="0">
                <a:solidFill>
                  <a:srgbClr val="FF0000"/>
                </a:solidFill>
              </a:rPr>
              <a:t>Метод</a:t>
            </a:r>
            <a:r>
              <a:rPr lang="ru-RU" sz="3600" b="1" i="1" dirty="0"/>
              <a:t>, который вызывается из некоторого </a:t>
            </a:r>
          </a:p>
          <a:p>
            <a:pPr algn="ctr"/>
            <a:r>
              <a:rPr lang="ru-RU" sz="3600" b="1" i="1" dirty="0"/>
              <a:t>объекта, автоматически получает доступ к полям </a:t>
            </a:r>
          </a:p>
          <a:p>
            <a:pPr algn="ctr"/>
            <a:r>
              <a:rPr lang="ru-RU" sz="3600" b="1" i="1" dirty="0"/>
              <a:t>(и другим методам) этого объекта. </a:t>
            </a:r>
            <a:endParaRPr lang="ru-RU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99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DBAE40E-A1E4-6878-9B47-3E4AEEC74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F86C3D5-62EC-F745-4D4D-5921F6F9F455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Описание класса и создание объекта</a:t>
            </a:r>
            <a:endParaRPr lang="ru-RU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9EB6F7F-EFB8-AC1E-7C4D-0C9D4F2161B0}"/>
              </a:ext>
            </a:extLst>
          </p:cNvPr>
          <p:cNvSpPr txBox="1"/>
          <p:nvPr/>
        </p:nvSpPr>
        <p:spPr>
          <a:xfrm>
            <a:off x="1326479" y="2756645"/>
            <a:ext cx="9838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i="1" dirty="0"/>
              <a:t>1. Как описывается класс?</a:t>
            </a:r>
          </a:p>
          <a:p>
            <a:r>
              <a:rPr lang="ru-RU" sz="3600" i="1" dirty="0"/>
              <a:t>2. Как создавать на основе классов объекты?</a:t>
            </a:r>
          </a:p>
        </p:txBody>
      </p:sp>
    </p:spTree>
    <p:extLst>
      <p:ext uri="{BB962C8B-B14F-4D97-AF65-F5344CB8AC3E}">
        <p14:creationId xmlns:p14="http://schemas.microsoft.com/office/powerpoint/2010/main" val="4943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5CBAC3-2C48-6569-153A-FAA72ACD0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1FF005-2FA0-12EA-B0E6-0238BC28B9E1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Описание класса и создание объекта</a:t>
            </a:r>
            <a:endParaRPr lang="ru-RU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CB39687-74E6-D9EA-0CE0-89DCB7759BF5}"/>
              </a:ext>
            </a:extLst>
          </p:cNvPr>
          <p:cNvSpPr txBox="1"/>
          <p:nvPr/>
        </p:nvSpPr>
        <p:spPr>
          <a:xfrm>
            <a:off x="1326479" y="2756645"/>
            <a:ext cx="9838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i="1" dirty="0"/>
              <a:t>В теле класса описываются поля (переменные)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1409986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9F1121D-4028-7578-E326-D612EC243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AE978D8-7404-E28E-8C1B-D08D043878EA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Методы описываются так: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8E6CAB3-B81F-1178-FDC5-EBAB1BFA00E9}"/>
              </a:ext>
            </a:extLst>
          </p:cNvPr>
          <p:cNvSpPr txBox="1"/>
          <p:nvPr/>
        </p:nvSpPr>
        <p:spPr>
          <a:xfrm>
            <a:off x="996113" y="1720840"/>
            <a:ext cx="101997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i="1" dirty="0"/>
              <a:t>• указывается тип результата; </a:t>
            </a:r>
          </a:p>
          <a:p>
            <a:r>
              <a:rPr lang="ru-RU" sz="3600" i="1" dirty="0"/>
              <a:t>• название метода; </a:t>
            </a:r>
          </a:p>
          <a:p>
            <a:r>
              <a:rPr lang="ru-RU" sz="3600" i="1" dirty="0"/>
              <a:t>• перечисляются аргументы (в круглых скобках)</a:t>
            </a:r>
          </a:p>
          <a:p>
            <a:r>
              <a:rPr lang="ru-RU" sz="3600" i="1" dirty="0"/>
              <a:t>• команды, выполняемые при вызове метода, размещаются в блоке, выделенном фигурными скобками (</a:t>
            </a:r>
            <a:r>
              <a:rPr lang="ru-RU" sz="3600" b="1" i="1" u="sng" dirty="0"/>
              <a:t>тело метода</a:t>
            </a:r>
            <a:r>
              <a:rPr lang="ru-RU" sz="3600" i="1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20163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32DC5EB-0EB0-084E-8E51-FD91C775A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41E6E11-5470-5E5E-891F-EDCBFF92F6A3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Методы описываются так: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FBFB67-2338-D2F1-5173-7BC6A26102E9}"/>
              </a:ext>
            </a:extLst>
          </p:cNvPr>
          <p:cNvSpPr txBox="1"/>
          <p:nvPr/>
        </p:nvSpPr>
        <p:spPr>
          <a:xfrm>
            <a:off x="996113" y="2274838"/>
            <a:ext cx="101997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i="1" dirty="0"/>
              <a:t>Метод может возвращать значение </a:t>
            </a:r>
            <a:r>
              <a:rPr lang="ru-RU" sz="3600" i="1" dirty="0"/>
              <a:t>(</a:t>
            </a:r>
            <a:r>
              <a:rPr lang="ru-RU" sz="3600" b="1" i="1" dirty="0"/>
              <a:t>если</a:t>
            </a:r>
            <a:r>
              <a:rPr lang="ru-RU" sz="3600" i="1" dirty="0"/>
              <a:t> метод </a:t>
            </a:r>
            <a:r>
              <a:rPr lang="ru-RU" sz="3600" b="1" i="1" dirty="0"/>
              <a:t>не возвращает </a:t>
            </a:r>
            <a:r>
              <a:rPr lang="ru-RU" sz="3600" i="1" dirty="0"/>
              <a:t>значение, то идентификатором типа результата указывается </a:t>
            </a:r>
            <a:r>
              <a:rPr lang="ru-RU" sz="3600" b="1" i="1" u="sng" dirty="0"/>
              <a:t>ключевое слово </a:t>
            </a:r>
            <a:r>
              <a:rPr lang="ru-RU" sz="3600" b="1" i="1" u="sng" dirty="0" err="1"/>
              <a:t>void</a:t>
            </a:r>
            <a:r>
              <a:rPr lang="ru-RU" sz="3600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89666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C1D11D7-0B52-12E3-3EB3-AD3981AE1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1127887-205F-4402-2CA6-6FB363689E7B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Методы описываются так: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63E3E45-C767-B82C-A9D2-DA9D8174A267}"/>
              </a:ext>
            </a:extLst>
          </p:cNvPr>
          <p:cNvSpPr txBox="1"/>
          <p:nvPr/>
        </p:nvSpPr>
        <p:spPr>
          <a:xfrm>
            <a:off x="4208546" y="2563868"/>
            <a:ext cx="41774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i="1" dirty="0">
                <a:solidFill>
                  <a:srgbClr val="FF0000"/>
                </a:solidFill>
              </a:rPr>
              <a:t>Public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i="1" dirty="0"/>
              <a:t>Private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i="1" dirty="0"/>
              <a:t>Protected</a:t>
            </a:r>
            <a:endParaRPr lang="ru-RU" sz="4000" i="1" dirty="0"/>
          </a:p>
        </p:txBody>
      </p:sp>
    </p:spTree>
    <p:extLst>
      <p:ext uri="{BB962C8B-B14F-4D97-AF65-F5344CB8AC3E}">
        <p14:creationId xmlns:p14="http://schemas.microsoft.com/office/powerpoint/2010/main" val="328576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DAFB2BF-BC29-69A2-C7D2-47F05CD62890}"/>
              </a:ext>
            </a:extLst>
          </p:cNvPr>
          <p:cNvSpPr txBox="1"/>
          <p:nvPr/>
        </p:nvSpPr>
        <p:spPr>
          <a:xfrm>
            <a:off x="1970528" y="2644170"/>
            <a:ext cx="82509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dirty="0"/>
              <a:t> С# - полностью объектно-ориентированный.</a:t>
            </a:r>
          </a:p>
        </p:txBody>
      </p:sp>
    </p:spTree>
    <p:extLst>
      <p:ext uri="{BB962C8B-B14F-4D97-AF65-F5344CB8AC3E}">
        <p14:creationId xmlns:p14="http://schemas.microsoft.com/office/powerpoint/2010/main" val="213471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3E4445E-F496-2D34-1A9B-F593F429B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F1BF319-0A3B-983A-5FA4-C7F29C918F55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Методы описываются так: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2D00184-55E4-E739-AE5B-63E46EFC8938}"/>
              </a:ext>
            </a:extLst>
          </p:cNvPr>
          <p:cNvSpPr txBox="1"/>
          <p:nvPr/>
        </p:nvSpPr>
        <p:spPr>
          <a:xfrm>
            <a:off x="4208546" y="2563868"/>
            <a:ext cx="41774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i="1" dirty="0"/>
              <a:t>Public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i="1" dirty="0">
                <a:solidFill>
                  <a:srgbClr val="FF0000"/>
                </a:solidFill>
              </a:rPr>
              <a:t>Private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i="1" dirty="0"/>
              <a:t>Protected</a:t>
            </a:r>
            <a:endParaRPr lang="ru-RU" sz="4000" i="1" dirty="0"/>
          </a:p>
        </p:txBody>
      </p:sp>
    </p:spTree>
    <p:extLst>
      <p:ext uri="{BB962C8B-B14F-4D97-AF65-F5344CB8AC3E}">
        <p14:creationId xmlns:p14="http://schemas.microsoft.com/office/powerpoint/2010/main" val="123292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EE628A7-8660-00E0-A81C-8522FEB23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CFC5D75-4AF7-1D16-92FA-4EF680A9F1A3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Методы описываются так: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42EB182-A7A6-D0A2-5604-8C09AE1A3B77}"/>
              </a:ext>
            </a:extLst>
          </p:cNvPr>
          <p:cNvSpPr txBox="1"/>
          <p:nvPr/>
        </p:nvSpPr>
        <p:spPr>
          <a:xfrm>
            <a:off x="505327" y="2767280"/>
            <a:ext cx="115984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Ключевое слово </a:t>
            </a:r>
            <a:r>
              <a:rPr lang="ru-RU" sz="4000" b="1" u="sng" dirty="0" err="1"/>
              <a:t>protected</a:t>
            </a:r>
            <a:r>
              <a:rPr lang="ru-RU" sz="4000" dirty="0"/>
              <a:t> используют при описании защищенных членов класса.</a:t>
            </a:r>
            <a:endParaRPr lang="ru-R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7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79F4DC-E906-7E95-26F8-CE11ACA17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BA9AE4C-FFA7-2D63-698A-4679370DC2C6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Методы описываются так: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6DB702-8FA3-1B08-5571-FA956D241BD1}"/>
              </a:ext>
            </a:extLst>
          </p:cNvPr>
          <p:cNvSpPr txBox="1"/>
          <p:nvPr/>
        </p:nvSpPr>
        <p:spPr>
          <a:xfrm>
            <a:off x="296779" y="2721114"/>
            <a:ext cx="1159844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i="1" dirty="0"/>
              <a:t>Как создается объект класса?</a:t>
            </a:r>
          </a:p>
          <a:p>
            <a:endParaRPr lang="ru-RU" sz="4000" b="1" i="1" dirty="0">
              <a:solidFill>
                <a:srgbClr val="FF0000"/>
              </a:solidFill>
            </a:endParaRPr>
          </a:p>
          <a:p>
            <a:r>
              <a:rPr lang="ru-RU" sz="4000" b="1" i="1" dirty="0">
                <a:solidFill>
                  <a:srgbClr val="FF0000"/>
                </a:solidFill>
              </a:rPr>
              <a:t>Понадобится сам объект, а также переменная, через которую мы будем обращаться к объекту</a:t>
            </a:r>
          </a:p>
          <a:p>
            <a:endParaRPr lang="ru-RU" sz="4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7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EDD1853-CC5A-DBDB-19F1-55EA9B15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64D686-180B-B197-9DBF-C3A4981C2730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Методы описываются так: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1B08B5-8E3A-7DC1-CFDB-72F5F19F86E7}"/>
              </a:ext>
            </a:extLst>
          </p:cNvPr>
          <p:cNvSpPr txBox="1"/>
          <p:nvPr/>
        </p:nvSpPr>
        <p:spPr>
          <a:xfrm>
            <a:off x="296779" y="2721114"/>
            <a:ext cx="115984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i="1" dirty="0"/>
              <a:t>Объектная переменная объявляется так же как и переменная базового типа, но только в качестве </a:t>
            </a:r>
            <a:r>
              <a:rPr lang="ru-RU" sz="4000" b="1" i="1" u="sng" dirty="0">
                <a:solidFill>
                  <a:srgbClr val="FF0000"/>
                </a:solidFill>
              </a:rPr>
              <a:t>идентификатора</a:t>
            </a:r>
            <a:r>
              <a:rPr lang="ru-RU" sz="4000" b="1" i="1" dirty="0"/>
              <a:t> типа указывается </a:t>
            </a:r>
            <a:r>
              <a:rPr lang="ru-RU" sz="4000" b="1" i="1" u="sng" dirty="0">
                <a:solidFill>
                  <a:srgbClr val="FF0000"/>
                </a:solidFill>
              </a:rPr>
              <a:t>имя класса</a:t>
            </a:r>
            <a:r>
              <a:rPr lang="ru-RU" sz="4000" b="1" i="1" dirty="0"/>
              <a:t>.</a:t>
            </a:r>
            <a:endParaRPr lang="ru-RU" sz="4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685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F905BB6-2E47-8212-7EF2-968623DE3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DA14D8-BFA9-0689-EB31-221131321FAE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Методы описываются так: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D8AE56-B81D-8AE0-5A88-F26F0F1547E5}"/>
              </a:ext>
            </a:extLst>
          </p:cNvPr>
          <p:cNvSpPr txBox="1"/>
          <p:nvPr/>
        </p:nvSpPr>
        <p:spPr>
          <a:xfrm>
            <a:off x="194511" y="1842809"/>
            <a:ext cx="1159844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i="1" dirty="0"/>
              <a:t>Для объявления объектной переменной с именем </a:t>
            </a:r>
            <a:r>
              <a:rPr lang="ru-RU" sz="4000" b="1" i="1" u="sng" dirty="0" err="1">
                <a:solidFill>
                  <a:srgbClr val="FF0000"/>
                </a:solidFill>
              </a:rPr>
              <a:t>obj</a:t>
            </a:r>
            <a:r>
              <a:rPr lang="ru-RU" sz="4000" b="1" i="1" dirty="0"/>
              <a:t> , </a:t>
            </a:r>
          </a:p>
          <a:p>
            <a:r>
              <a:rPr lang="ru-RU" sz="4000" b="1" i="1" dirty="0"/>
              <a:t>которая могла бы ссылаться на объект класса </a:t>
            </a:r>
            <a:r>
              <a:rPr lang="ru-RU" sz="4000" b="1" i="1" u="sng" dirty="0" err="1">
                <a:solidFill>
                  <a:srgbClr val="FF0000"/>
                </a:solidFill>
              </a:rPr>
              <a:t>MyClass</a:t>
            </a:r>
            <a:r>
              <a:rPr lang="ru-RU" sz="4000" b="1" i="1" dirty="0"/>
              <a:t>, используем инструкцию </a:t>
            </a:r>
          </a:p>
          <a:p>
            <a:endParaRPr lang="ru-RU" sz="4000" b="1" i="1" u="sng" dirty="0">
              <a:solidFill>
                <a:srgbClr val="FF0000"/>
              </a:solidFill>
            </a:endParaRPr>
          </a:p>
          <a:p>
            <a:pPr algn="ctr"/>
            <a:r>
              <a:rPr lang="ru-RU" sz="6000" b="1" i="1" u="sng" dirty="0" err="1">
                <a:solidFill>
                  <a:srgbClr val="FF0000"/>
                </a:solidFill>
              </a:rPr>
              <a:t>MyClass</a:t>
            </a:r>
            <a:r>
              <a:rPr lang="ru-RU" sz="6000" b="1" i="1" u="sng" dirty="0">
                <a:solidFill>
                  <a:srgbClr val="FF0000"/>
                </a:solidFill>
              </a:rPr>
              <a:t> </a:t>
            </a:r>
            <a:r>
              <a:rPr lang="ru-RU" sz="6000" b="1" i="1" u="sng" dirty="0" err="1">
                <a:solidFill>
                  <a:srgbClr val="FF0000"/>
                </a:solidFill>
              </a:rPr>
              <a:t>obj</a:t>
            </a:r>
            <a:endParaRPr lang="ru-RU" sz="6000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78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2CAE890-67EB-76A8-4813-7DC08DDC3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E686F7-C22F-7ABE-94A0-38ADA0C075B2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Методы описываются так: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FB835CB-6BA0-4969-2479-E8DB4C14B046}"/>
              </a:ext>
            </a:extLst>
          </p:cNvPr>
          <p:cNvSpPr txBox="1"/>
          <p:nvPr/>
        </p:nvSpPr>
        <p:spPr>
          <a:xfrm>
            <a:off x="194511" y="1842809"/>
            <a:ext cx="1159844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i="1" dirty="0"/>
              <a:t>Создается объект с помощью оператора </a:t>
            </a:r>
            <a:r>
              <a:rPr lang="ru-RU" sz="4000" b="1" i="1" u="sng" dirty="0" err="1">
                <a:solidFill>
                  <a:srgbClr val="FF0000"/>
                </a:solidFill>
              </a:rPr>
              <a:t>new</a:t>
            </a:r>
            <a:endParaRPr lang="ru-RU" sz="4000" b="1" i="1" u="sng" dirty="0">
              <a:solidFill>
                <a:srgbClr val="FF0000"/>
              </a:solidFill>
            </a:endParaRPr>
          </a:p>
          <a:p>
            <a:endParaRPr lang="ru-RU" sz="4000" b="1" i="1" u="sng" dirty="0">
              <a:solidFill>
                <a:srgbClr val="FF0000"/>
              </a:solidFill>
            </a:endParaRPr>
          </a:p>
          <a:p>
            <a:endParaRPr lang="ru-RU" sz="4000" b="1" i="1" u="sng" dirty="0">
              <a:solidFill>
                <a:srgbClr val="FF0000"/>
              </a:solidFill>
            </a:endParaRPr>
          </a:p>
          <a:p>
            <a:r>
              <a:rPr lang="ru-RU" sz="3200" i="1" dirty="0"/>
              <a:t>Так, для создания объекта класса </a:t>
            </a:r>
            <a:r>
              <a:rPr lang="ru-RU" sz="3200" i="1" dirty="0" err="1"/>
              <a:t>МуС</a:t>
            </a:r>
            <a:r>
              <a:rPr lang="en-US" sz="3200" i="1" dirty="0"/>
              <a:t>l</a:t>
            </a:r>
            <a:r>
              <a:rPr lang="ru-RU" sz="3200" i="1" dirty="0" err="1"/>
              <a:t>аss</a:t>
            </a:r>
            <a:r>
              <a:rPr lang="ru-RU" sz="3200" i="1" dirty="0"/>
              <a:t> используем инструкцию </a:t>
            </a:r>
            <a:endParaRPr lang="en-US" sz="3200" i="1" dirty="0"/>
          </a:p>
          <a:p>
            <a:pPr algn="ctr"/>
            <a:r>
              <a:rPr lang="ru-RU" sz="6000" b="1" i="1" u="sng" dirty="0" err="1">
                <a:solidFill>
                  <a:srgbClr val="FF0000"/>
                </a:solidFill>
              </a:rPr>
              <a:t>new</a:t>
            </a:r>
            <a:r>
              <a:rPr lang="ru-RU" sz="6000" b="1" i="1" u="sng" dirty="0">
                <a:solidFill>
                  <a:srgbClr val="FF0000"/>
                </a:solidFill>
              </a:rPr>
              <a:t> </a:t>
            </a:r>
            <a:r>
              <a:rPr lang="ru-RU" sz="6000" b="1" i="1" u="sng" dirty="0" err="1">
                <a:solidFill>
                  <a:srgbClr val="FF0000"/>
                </a:solidFill>
              </a:rPr>
              <a:t>MyClass</a:t>
            </a:r>
            <a:r>
              <a:rPr lang="ru-RU" sz="6000" b="1" i="1" u="sng" dirty="0">
                <a:solidFill>
                  <a:srgbClr val="FF0000"/>
                </a:solidFill>
              </a:rPr>
              <a:t> ( ) .</a:t>
            </a:r>
          </a:p>
        </p:txBody>
      </p:sp>
    </p:spTree>
    <p:extLst>
      <p:ext uri="{BB962C8B-B14F-4D97-AF65-F5344CB8AC3E}">
        <p14:creationId xmlns:p14="http://schemas.microsoft.com/office/powerpoint/2010/main" val="3393935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85D116B-3FAA-676D-5023-91B299CD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A7E139E-113E-933E-49D8-5E29B9A27469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Методы описываются так: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6A940E19-C07E-84E8-FC3E-412BAE21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787" y="2520675"/>
            <a:ext cx="7802426" cy="301791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620871" y="2305523"/>
            <a:ext cx="1748117" cy="15313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56330" y="2305523"/>
            <a:ext cx="3021105" cy="15313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72236" y="4331546"/>
            <a:ext cx="1748117" cy="15313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942904" y="4331546"/>
            <a:ext cx="1604681" cy="15313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770136" y="4353957"/>
            <a:ext cx="4227077" cy="15313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752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E6F9513-EBA1-4C81-12E0-87F4B045E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1CFAC13-CCB1-A5E3-ED64-4E73DB44A31F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Методы описываются так: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BFD3B9EB-A3F4-4D1B-C322-1BBA0761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11" y="2960712"/>
            <a:ext cx="11078777" cy="150279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04447" y="3076487"/>
            <a:ext cx="1317812" cy="15313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95083" y="3076487"/>
            <a:ext cx="2976282" cy="15313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27060" y="3076487"/>
            <a:ext cx="1353669" cy="15313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306236" y="3076487"/>
            <a:ext cx="4150658" cy="15313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75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EA74045-F091-DE3E-2580-A46BF7F27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14784B6-4B28-ACB8-697F-A4F3C003A19B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Методы описываются так: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7893CA35-2CEB-5E10-86A3-618311D77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67" y="1320107"/>
            <a:ext cx="10908066" cy="42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08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646588D-96C8-8D3E-463C-EC07EC71C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AEEC415-BDA7-4BD5-C53A-EFA271F67FA8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Методы описываются так: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DCFFF61-6706-2CA9-3A8D-74D113902CE2}"/>
              </a:ext>
            </a:extLst>
          </p:cNvPr>
          <p:cNvSpPr txBox="1"/>
          <p:nvPr/>
        </p:nvSpPr>
        <p:spPr>
          <a:xfrm>
            <a:off x="723900" y="2151727"/>
            <a:ext cx="107442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При создании объекта класса после инструкции </a:t>
            </a:r>
            <a:r>
              <a:rPr lang="ru-RU" sz="4000" b="1" u="sng" dirty="0" err="1"/>
              <a:t>new</a:t>
            </a:r>
            <a:r>
              <a:rPr lang="ru-RU" sz="4000" dirty="0"/>
              <a:t> указывается не просто имя класса с круглыми скобками - это вызывается </a:t>
            </a:r>
            <a:r>
              <a:rPr lang="ru-RU" sz="4000" b="1" u="sng" dirty="0"/>
              <a:t>конструктор класса</a:t>
            </a:r>
            <a:r>
              <a:rPr lang="ru-RU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656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DAFB2BF-BC29-69A2-C7D2-47F05CD62890}"/>
              </a:ext>
            </a:extLst>
          </p:cNvPr>
          <p:cNvSpPr txBox="1"/>
          <p:nvPr/>
        </p:nvSpPr>
        <p:spPr>
          <a:xfrm>
            <a:off x="1970528" y="2274838"/>
            <a:ext cx="82509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dirty="0"/>
              <a:t>ДАННЫЕ И ПРОГРАММНЫЙ КОД СУЩЕСТВУЮТ ОТДЕЛЬНО ДРУГ ОТ ДРУГА.</a:t>
            </a:r>
          </a:p>
        </p:txBody>
      </p:sp>
    </p:spTree>
    <p:extLst>
      <p:ext uri="{BB962C8B-B14F-4D97-AF65-F5344CB8AC3E}">
        <p14:creationId xmlns:p14="http://schemas.microsoft.com/office/powerpoint/2010/main" val="3430711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0F45193-9B3F-D3CB-2354-839C52BE8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2D4D91-C827-4DFF-8FA7-A246B5448FED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Методы описываются так: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4D69CA7-8742-F017-7C65-F941068A5EA5}"/>
              </a:ext>
            </a:extLst>
          </p:cNvPr>
          <p:cNvSpPr txBox="1"/>
          <p:nvPr/>
        </p:nvSpPr>
        <p:spPr>
          <a:xfrm>
            <a:off x="723900" y="1754685"/>
            <a:ext cx="107442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u="sng" dirty="0"/>
              <a:t>Поля</a:t>
            </a:r>
            <a:r>
              <a:rPr lang="ru-RU" sz="4000" dirty="0"/>
              <a:t>, как и методы, </a:t>
            </a:r>
            <a:r>
              <a:rPr lang="ru-RU" sz="4000" b="1" u="sng" dirty="0"/>
              <a:t>бывают статические и обычные</a:t>
            </a:r>
            <a:r>
              <a:rPr lang="ru-RU" sz="4000" dirty="0"/>
              <a:t>. Статическое поле существует безотносительно к наличию или </a:t>
            </a:r>
          </a:p>
          <a:p>
            <a:r>
              <a:rPr lang="ru-RU" sz="4000" dirty="0"/>
              <a:t>отсутствию объектов класса. </a:t>
            </a:r>
            <a:endParaRPr lang="en-US" sz="4000" dirty="0"/>
          </a:p>
          <a:p>
            <a:endParaRPr lang="en-US" sz="4000" dirty="0"/>
          </a:p>
          <a:p>
            <a:pPr algn="ctr"/>
            <a:r>
              <a:rPr lang="ru-RU" sz="6000" b="1" dirty="0"/>
              <a:t>НЕТ ОБЪЕКТА - НЕТ ПОЛЯ.</a:t>
            </a:r>
          </a:p>
        </p:txBody>
      </p:sp>
    </p:spTree>
    <p:extLst>
      <p:ext uri="{BB962C8B-B14F-4D97-AF65-F5344CB8AC3E}">
        <p14:creationId xmlns:p14="http://schemas.microsoft.com/office/powerpoint/2010/main" val="3565300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65B5A04-1DA5-EE5C-166C-42A0F5B07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CDFE82-93DF-0CEC-A117-19F1845CDEA1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Методы описываются так: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1179C47-0ECB-CFA0-E008-AD77C422E6CA}"/>
              </a:ext>
            </a:extLst>
          </p:cNvPr>
          <p:cNvSpPr txBox="1"/>
          <p:nvPr/>
        </p:nvSpPr>
        <p:spPr>
          <a:xfrm>
            <a:off x="723900" y="2767280"/>
            <a:ext cx="10744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/>
              <a:t>При обращении к полю объекта используется точечный </a:t>
            </a:r>
            <a:r>
              <a:rPr lang="ru-RU" sz="4000" b="1" u="sng" dirty="0" smtClean="0"/>
              <a:t>синтаксис</a:t>
            </a:r>
            <a:endParaRPr lang="ru-RU" sz="4000" b="1" u="sng" dirty="0"/>
          </a:p>
        </p:txBody>
      </p:sp>
    </p:spTree>
    <p:extLst>
      <p:ext uri="{BB962C8B-B14F-4D97-AF65-F5344CB8AC3E}">
        <p14:creationId xmlns:p14="http://schemas.microsoft.com/office/powerpoint/2010/main" val="2459665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5437920-C15B-8DE0-9F6B-74BA4EF85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9EE27C3-0236-4AF7-3FBC-54CECD33D9D4}"/>
              </a:ext>
            </a:extLst>
          </p:cNvPr>
          <p:cNvSpPr txBox="1"/>
          <p:nvPr/>
        </p:nvSpPr>
        <p:spPr>
          <a:xfrm>
            <a:off x="194511" y="183013"/>
            <a:ext cx="11802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Методы описываются так: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CF31B7-F618-0A28-6C8F-7A5769951015}"/>
              </a:ext>
            </a:extLst>
          </p:cNvPr>
          <p:cNvSpPr txBox="1"/>
          <p:nvPr/>
        </p:nvSpPr>
        <p:spPr>
          <a:xfrm>
            <a:off x="723900" y="1843950"/>
            <a:ext cx="107442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u="sng" dirty="0"/>
              <a:t>Методы</a:t>
            </a:r>
            <a:r>
              <a:rPr lang="ru-RU" sz="4000" dirty="0"/>
              <a:t> (не статические) вызываются также </a:t>
            </a:r>
            <a:r>
              <a:rPr lang="ru-RU" sz="4000" b="1" u="sng" dirty="0"/>
              <a:t>с использованием точечного </a:t>
            </a:r>
          </a:p>
          <a:p>
            <a:pPr algn="ctr"/>
            <a:r>
              <a:rPr lang="ru-RU" sz="4000" b="1" u="sng" dirty="0"/>
              <a:t>синтаксиса</a:t>
            </a:r>
            <a:r>
              <a:rPr lang="ru-RU" sz="4000" dirty="0"/>
              <a:t>. Для вызова метода из объекта необходимо указать имя объекта и через точку название метода</a:t>
            </a:r>
            <a:r>
              <a:rPr lang="en-US" sz="4000" dirty="0"/>
              <a:t>.</a:t>
            </a:r>
          </a:p>
          <a:p>
            <a:pPr algn="ctr"/>
            <a:endParaRPr lang="en-US" sz="4000" dirty="0"/>
          </a:p>
          <a:p>
            <a:pPr algn="ctr"/>
            <a:r>
              <a:rPr lang="en-US" sz="6000" b="1" dirty="0" err="1"/>
              <a:t>obj.show</a:t>
            </a:r>
            <a:r>
              <a:rPr lang="en-US" sz="6000" b="1" dirty="0"/>
              <a:t> ()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13625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DAFB2BF-BC29-69A2-C7D2-47F05CD62890}"/>
              </a:ext>
            </a:extLst>
          </p:cNvPr>
          <p:cNvSpPr txBox="1"/>
          <p:nvPr/>
        </p:nvSpPr>
        <p:spPr>
          <a:xfrm>
            <a:off x="1970528" y="2274838"/>
            <a:ext cx="82509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dirty="0"/>
              <a:t>«Объектами» являются блоки.</a:t>
            </a:r>
          </a:p>
        </p:txBody>
      </p:sp>
    </p:spTree>
    <p:extLst>
      <p:ext uri="{BB962C8B-B14F-4D97-AF65-F5344CB8AC3E}">
        <p14:creationId xmlns:p14="http://schemas.microsoft.com/office/powerpoint/2010/main" val="54145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DAFB2BF-BC29-69A2-C7D2-47F05CD62890}"/>
              </a:ext>
            </a:extLst>
          </p:cNvPr>
          <p:cNvSpPr txBox="1"/>
          <p:nvPr/>
        </p:nvSpPr>
        <p:spPr>
          <a:xfrm>
            <a:off x="194511" y="1905506"/>
            <a:ext cx="118029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dirty="0"/>
              <a:t>Главное удобство, в том что</a:t>
            </a:r>
          </a:p>
          <a:p>
            <a:pPr algn="ctr"/>
            <a:r>
              <a:rPr lang="ru-RU" sz="4800" dirty="0"/>
              <a:t>мы распределяем и группируем данные и программный код, предназначенный для обработки этих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401822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DAFB2BF-BC29-69A2-C7D2-47F05CD62890}"/>
              </a:ext>
            </a:extLst>
          </p:cNvPr>
          <p:cNvSpPr txBox="1"/>
          <p:nvPr/>
        </p:nvSpPr>
        <p:spPr>
          <a:xfrm>
            <a:off x="194511" y="1989728"/>
            <a:ext cx="118029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/>
              <a:t>ООП</a:t>
            </a:r>
            <a:r>
              <a:rPr lang="ru-RU" sz="4800" dirty="0"/>
              <a:t> - это способ организации программы через взаимодействие отдельных объектов, содержащих данные и методы для работы с этими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41443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DAFB2BF-BC29-69A2-C7D2-47F05CD62890}"/>
              </a:ext>
            </a:extLst>
          </p:cNvPr>
          <p:cNvSpPr txBox="1"/>
          <p:nvPr/>
        </p:nvSpPr>
        <p:spPr>
          <a:xfrm>
            <a:off x="194511" y="1536174"/>
            <a:ext cx="118029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dirty="0"/>
              <a:t>Обычно в ООП выделяют три базовых принципа: </a:t>
            </a:r>
          </a:p>
          <a:p>
            <a:pPr algn="ctr"/>
            <a:r>
              <a:rPr lang="ru-RU" sz="4800" b="1" dirty="0"/>
              <a:t>• </a:t>
            </a:r>
            <a:r>
              <a:rPr lang="ru-RU" sz="4800" b="1" dirty="0">
                <a:solidFill>
                  <a:srgbClr val="FF0000"/>
                </a:solidFill>
              </a:rPr>
              <a:t>инкапсуляция; </a:t>
            </a:r>
          </a:p>
          <a:p>
            <a:pPr algn="ctr"/>
            <a:r>
              <a:rPr lang="ru-RU" sz="4800" b="1" dirty="0"/>
              <a:t>• полиморфизм; </a:t>
            </a:r>
          </a:p>
          <a:p>
            <a:pPr algn="ctr"/>
            <a:r>
              <a:rPr lang="ru-RU" sz="4800" b="1" dirty="0"/>
              <a:t>• наследование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68011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DAFB2BF-BC29-69A2-C7D2-47F05CD62890}"/>
              </a:ext>
            </a:extLst>
          </p:cNvPr>
          <p:cNvSpPr txBox="1"/>
          <p:nvPr/>
        </p:nvSpPr>
        <p:spPr>
          <a:xfrm>
            <a:off x="194511" y="1536174"/>
            <a:ext cx="118029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dirty="0"/>
              <a:t>Обычно в ООП выделяют три базовых принципа: </a:t>
            </a:r>
          </a:p>
          <a:p>
            <a:pPr algn="ctr"/>
            <a:r>
              <a:rPr lang="ru-RU" sz="4800" b="1" dirty="0"/>
              <a:t>• инкапсуляция; </a:t>
            </a:r>
          </a:p>
          <a:p>
            <a:pPr algn="ctr"/>
            <a:r>
              <a:rPr lang="ru-RU" sz="4800" b="1" dirty="0">
                <a:solidFill>
                  <a:srgbClr val="FF0000"/>
                </a:solidFill>
              </a:rPr>
              <a:t>• полиморфизм; </a:t>
            </a:r>
          </a:p>
          <a:p>
            <a:pPr algn="ctr"/>
            <a:r>
              <a:rPr lang="ru-RU" sz="4800" b="1" dirty="0"/>
              <a:t>• наследование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4094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DAFB2BF-BC29-69A2-C7D2-47F05CD62890}"/>
              </a:ext>
            </a:extLst>
          </p:cNvPr>
          <p:cNvSpPr txBox="1"/>
          <p:nvPr/>
        </p:nvSpPr>
        <p:spPr>
          <a:xfrm>
            <a:off x="194511" y="1536174"/>
            <a:ext cx="118029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dirty="0"/>
              <a:t>Обычно в ООП выделяют три базовых принципа: </a:t>
            </a:r>
          </a:p>
          <a:p>
            <a:pPr algn="ctr"/>
            <a:r>
              <a:rPr lang="ru-RU" sz="4800" b="1" dirty="0"/>
              <a:t>• инкапсуляция; </a:t>
            </a:r>
          </a:p>
          <a:p>
            <a:pPr algn="ctr"/>
            <a:r>
              <a:rPr lang="ru-RU" sz="4800" b="1" dirty="0"/>
              <a:t>• полиморфизм; </a:t>
            </a:r>
          </a:p>
          <a:p>
            <a:pPr algn="ctr"/>
            <a:r>
              <a:rPr lang="ru-RU" sz="4800" b="1" dirty="0"/>
              <a:t>• </a:t>
            </a:r>
            <a:r>
              <a:rPr lang="ru-RU" sz="4800" b="1" dirty="0">
                <a:solidFill>
                  <a:srgbClr val="FF0000"/>
                </a:solidFill>
              </a:rPr>
              <a:t>наследование</a:t>
            </a:r>
            <a:endParaRPr lang="ru-RU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71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1335</Words>
  <Application>Microsoft Office PowerPoint</Application>
  <PresentationFormat>Широкоэкранный</PresentationFormat>
  <Paragraphs>184</Paragraphs>
  <Slides>32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Объектно-ориентированное программирование.  Принципы ООП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ООП</dc:title>
  <dc:creator>Дмитрий Колмаков</dc:creator>
  <cp:lastModifiedBy>0_306_1</cp:lastModifiedBy>
  <cp:revision>49</cp:revision>
  <dcterms:created xsi:type="dcterms:W3CDTF">2024-02-01T15:06:30Z</dcterms:created>
  <dcterms:modified xsi:type="dcterms:W3CDTF">2024-02-10T04:43:04Z</dcterms:modified>
</cp:coreProperties>
</file>