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061" autoAdjust="0"/>
  </p:normalViewPr>
  <p:slideViewPr>
    <p:cSldViewPr snapToGrid="0">
      <p:cViewPr varScale="1">
        <p:scale>
          <a:sx n="66" d="100"/>
          <a:sy n="66" d="100"/>
        </p:scale>
        <p:origin x="13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0D834-097E-4FC5-9088-CC7589A06A4E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BA51A-7B91-4C6D-9C75-853D90299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37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Зачем они нужны?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 обычно представляют некий план определенного рода объектов или сущностей. Например, мы можем определить класс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преставления машин или класс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представления людей, вложив в эти классы соответствующие свойства, поля, методы, которые будут описывать данные объекты.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A51A-7B91-4C6D-9C75-853D9029987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655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обобщенных классов можно также создавать обобщенные методы, которые точно также будут использовать универсальные параметры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A51A-7B91-4C6D-9C75-853D9029987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316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Транспортное средство представляет некоторую абстракцию, которая не имеет конкретного воплощения. То есть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легковые и грузовые машины, самолеты, морские судна, кто-то на космическом корабле любит покататься, но как такового транспортного средства нет. Тем не менее все транспортные средства имеют нечто общее - они могут перемещаться. И для этого в классе определен метод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эмулирует перемещение.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A51A-7B91-4C6D-9C75-853D9029987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563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A51A-7B91-4C6D-9C75-853D9029987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463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Абстрактные классы полезны для описания некоторого общего функционала, который могут наследовать и использовать производные классы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A51A-7B91-4C6D-9C75-853D9029987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014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обычных свойств и методов абстрактный класс может иметь абстрактные члены классов, которые определяются с помощью ключевого слова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не имеют никакого функционала.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A51A-7B91-4C6D-9C75-853D9029987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32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обычных свойств и методов абстрактный класс может иметь абстрактные члены классов, которые определяются с помощью ключевого слова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не имеют никакого функционала.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A51A-7B91-4C6D-9C75-853D9029987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248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определяет два свойства: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уникальный идентификатор пользователя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имя пользователя.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идентификатор пользователя задан как числовое значение, то есть это будут значения 1, 2, 3, 4 и так далее.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также нередко для идентификатора используются и строковые значения. И у числовых, и у строковых значений есть свои плюсы и минусы. И на момент написания класса мы можем точно не знать, что лучше выбрать для хранения идентификатора - строки или числа.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A51A-7B91-4C6D-9C75-853D9029987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68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Угловые скобки в описании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&lt;T&gt; указывают, что класс является обобщенным, а тип T, заключенный в угловые скобки, будет использоваться этим классом. Необязательно использовать именно букву T, это может быть и любая другая буква или набор символов. Причем сейчас на этапе написания кода нам неизвестно, что это будет за тип, это может быть любой тип. Поэтому параметр T в угловых скобках еще называется универсальным параметром, так как вместо него можно подставить любой тип.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A51A-7B91-4C6D-9C75-853D9029987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1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Обобщения могут использовать несколько универсальных параметров одновременно, которые могут представлять одинаковые или различные типы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класс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использует два универсальных параметра: один параметр для идентификатора, другой параметр - для свойства-пароля.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A51A-7B91-4C6D-9C75-853D9029987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30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1250-90A9-4AA0-8419-4A731124171D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0175-685A-4A25-9581-F047F8C3A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65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1250-90A9-4AA0-8419-4A731124171D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0175-685A-4A25-9581-F047F8C3A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79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1250-90A9-4AA0-8419-4A731124171D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0175-685A-4A25-9581-F047F8C3A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18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1250-90A9-4AA0-8419-4A731124171D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0175-685A-4A25-9581-F047F8C3A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21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1250-90A9-4AA0-8419-4A731124171D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0175-685A-4A25-9581-F047F8C3A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28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1250-90A9-4AA0-8419-4A731124171D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0175-685A-4A25-9581-F047F8C3A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74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1250-90A9-4AA0-8419-4A731124171D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0175-685A-4A25-9581-F047F8C3A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32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1250-90A9-4AA0-8419-4A731124171D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0175-685A-4A25-9581-F047F8C3A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00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1250-90A9-4AA0-8419-4A731124171D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0175-685A-4A25-9581-F047F8C3A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52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1250-90A9-4AA0-8419-4A731124171D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0175-685A-4A25-9581-F047F8C3A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78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1250-90A9-4AA0-8419-4A731124171D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0175-685A-4A25-9581-F047F8C3A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64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B1250-90A9-4AA0-8419-4A731124171D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90175-685A-4A25-9581-F047F8C3A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02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84511"/>
            <a:ext cx="12192000" cy="2387600"/>
          </a:xfrm>
        </p:spPr>
        <p:txBody>
          <a:bodyPr>
            <a:normAutofit/>
          </a:bodyPr>
          <a:lstStyle/>
          <a:p>
            <a:r>
              <a:rPr lang="ru-RU" b="1" dirty="0" smtClean="0"/>
              <a:t>Тема 4 </a:t>
            </a:r>
            <a:r>
              <a:rPr lang="ru-RU" dirty="0" smtClean="0"/>
              <a:t>«Объектно-ориентированное программирование. Продолжение»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77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4357"/>
            <a:ext cx="11946033" cy="314621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229038" y="466410"/>
            <a:ext cx="31277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/>
              <a:t>ОБОБЩЕНИЯ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54017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29038" y="466410"/>
            <a:ext cx="31277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/>
              <a:t>ОБОБЩЕНИЯ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29038" y="989630"/>
            <a:ext cx="6745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  </a:rPr>
              <a:t>Использование нескольких универсальных параметров</a:t>
            </a:r>
            <a:endParaRPr lang="ru-RU" b="1" i="0" dirty="0">
              <a:effectLst/>
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40" y="2013576"/>
            <a:ext cx="9685178" cy="356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29038" y="466410"/>
            <a:ext cx="31277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/>
              <a:t>ОБОБЩЕНИЯ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29038" y="989630"/>
            <a:ext cx="6745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  </a:rPr>
              <a:t>Обобщенные методы</a:t>
            </a:r>
            <a:endParaRPr lang="ru-RU" b="1" i="0" dirty="0">
              <a:effectLst/>
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157" y="1697516"/>
            <a:ext cx="6097994" cy="453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6179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АБСТРАКТНЫЕ КЛАССЫ И ЧЛЕНЫ КЛАССОВ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07699" y="814643"/>
            <a:ext cx="3806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АБСТРАКТНЫЕ КЛАССЫ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62000" y="1790708"/>
            <a:ext cx="1066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Кроме обычных классов в C# есть абстрактные классы.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2000" y="3314972"/>
            <a:ext cx="104770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При </a:t>
            </a:r>
            <a:r>
              <a:rPr lang="ru-RU" sz="3200" dirty="0"/>
              <a:t>определении абстрактных классов используется ключевое слово </a:t>
            </a:r>
            <a:r>
              <a:rPr lang="ru-RU" sz="3200" b="1" u="sng" dirty="0" err="1"/>
              <a:t>abstract</a:t>
            </a:r>
            <a:endParaRPr lang="ru-RU" sz="3200" b="1" u="sng" dirty="0"/>
          </a:p>
        </p:txBody>
      </p:sp>
    </p:spTree>
    <p:extLst>
      <p:ext uri="{BB962C8B-B14F-4D97-AF65-F5344CB8AC3E}">
        <p14:creationId xmlns:p14="http://schemas.microsoft.com/office/powerpoint/2010/main" val="19370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6179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АБСТРАКТНЫЕ КЛАССЫ И ЧЛЕНЫ КЛАССОВ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07699" y="814643"/>
            <a:ext cx="3806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АБСТРАКТНЫЕ КЛАССЫ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62000" y="1790708"/>
            <a:ext cx="1066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Кроме обычных классов в C# есть абстрактные классы.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07699" y="2313928"/>
            <a:ext cx="104770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При </a:t>
            </a:r>
            <a:r>
              <a:rPr lang="ru-RU" sz="3200" dirty="0"/>
              <a:t>определении абстрактных классов используется ключевое слово </a:t>
            </a:r>
            <a:r>
              <a:rPr lang="ru-RU" sz="3200" b="1" u="sng" dirty="0" err="1"/>
              <a:t>abstract</a:t>
            </a:r>
            <a:endParaRPr lang="ru-RU" sz="3200" b="1" u="sng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12" y="3520754"/>
            <a:ext cx="10767662" cy="263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1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6179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АБСТРАКТНЫЕ КЛАССЫ И ЧЛЕНЫ КЛАССОВ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07699" y="814643"/>
            <a:ext cx="3806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АБСТРАКТНЫЕ КЛАССЫ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6232" y="1790708"/>
            <a:ext cx="1047701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Главное </a:t>
            </a:r>
            <a:r>
              <a:rPr lang="ru-RU" sz="3200" dirty="0"/>
              <a:t>отличие абстрактных классов от обычных состоит в том, что мы </a:t>
            </a:r>
            <a:r>
              <a:rPr lang="ru-RU" sz="3200" b="1" u="sng" dirty="0"/>
              <a:t>НЕ можем </a:t>
            </a:r>
            <a:r>
              <a:rPr lang="ru-RU" sz="3200" dirty="0"/>
              <a:t>использовать </a:t>
            </a:r>
            <a:r>
              <a:rPr lang="ru-RU" sz="3200" b="1" u="sng" dirty="0"/>
              <a:t>конструктор</a:t>
            </a:r>
            <a:r>
              <a:rPr lang="ru-RU" sz="3200" dirty="0"/>
              <a:t> абстрактного класса для создания экземпляра класса. Например, следующим образом:</a:t>
            </a:r>
            <a:endParaRPr lang="ru-RU" sz="3200" b="1" u="sng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32" y="3952484"/>
            <a:ext cx="10757955" cy="9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4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07699" y="1790708"/>
            <a:ext cx="93039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6179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АБСТРАКТНЫЕ КЛАССЫ И ЧЛЕНЫ КЛАССОВ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07699" y="814643"/>
            <a:ext cx="3806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АБСТРАКТНЫЕ КЛАССЫ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41" y="1689904"/>
            <a:ext cx="10627662" cy="467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2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94729" y="315940"/>
            <a:ext cx="80004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/>
              <a:t>АБСТРАКТНЫЕ ЧЛЕНЫ КЛАССОВ</a:t>
            </a:r>
            <a:endParaRPr lang="ru-RU" sz="4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15028" y="2169475"/>
            <a:ext cx="101355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/>
            <a:r>
              <a:rPr lang="ru-RU" sz="3200" b="1" dirty="0" smtClean="0">
                <a:latin typeface="PT Serif"/>
              </a:rPr>
              <a:t>В частности, абстрактными могут быть</a:t>
            </a:r>
            <a:r>
              <a:rPr lang="ru-RU" sz="3200" dirty="0" smtClean="0">
                <a:latin typeface="PT Serif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PT Serif"/>
              </a:rPr>
              <a:t>Методы</a:t>
            </a:r>
            <a:endParaRPr lang="ru-RU" sz="3200" dirty="0">
              <a:latin typeface="PT Serif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latin typeface="PT Serif"/>
              </a:rPr>
              <a:t>Свойства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latin typeface="PT Serif"/>
              </a:rPr>
              <a:t>Индексаторы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latin typeface="PT Serif"/>
              </a:rPr>
              <a:t>События</a:t>
            </a:r>
            <a:endParaRPr lang="ru-RU" sz="3200" b="0" i="0" dirty="0">
              <a:effectLst/>
              <a:latin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422033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94729" y="315940"/>
            <a:ext cx="80004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/>
              <a:t>АБСТРАКТНЫЕ ЧЛЕНЫ КЛАССОВ</a:t>
            </a:r>
            <a:endParaRPr lang="ru-RU" sz="4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15028" y="2169475"/>
            <a:ext cx="101355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/>
            <a:r>
              <a:rPr lang="ru-RU" sz="3200" dirty="0">
                <a:latin typeface="PT Serif"/>
              </a:rPr>
              <a:t>Абстрактные члены классов не должны иметь модификатор </a:t>
            </a:r>
            <a:r>
              <a:rPr lang="ru-RU" sz="3200" b="1" dirty="0" err="1">
                <a:latin typeface="PT Serif"/>
              </a:rPr>
              <a:t>private</a:t>
            </a:r>
            <a:endParaRPr lang="ru-RU" sz="3200" b="0" i="0" dirty="0">
              <a:effectLst/>
              <a:latin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42202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6912" y="281215"/>
            <a:ext cx="31277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/>
              <a:t>ОБОБЩЕНИЯ</a:t>
            </a:r>
            <a:endParaRPr lang="ru-RU" sz="4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14086" y="1948763"/>
            <a:ext cx="110731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Кроме обычных типов </a:t>
            </a:r>
            <a:r>
              <a:rPr lang="ru-RU" sz="2400" dirty="0" err="1"/>
              <a:t>фреймворк</a:t>
            </a:r>
            <a:r>
              <a:rPr lang="ru-RU" sz="2400" dirty="0"/>
              <a:t> .NET также поддерживает обобщенные типы (</a:t>
            </a:r>
            <a:r>
              <a:rPr lang="ru-RU" sz="2400" b="1" dirty="0" err="1"/>
              <a:t>generics</a:t>
            </a:r>
            <a:r>
              <a:rPr lang="ru-RU" sz="2400" dirty="0"/>
              <a:t>), а также создание обобщенных методов.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865" y="2779760"/>
            <a:ext cx="6536950" cy="369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5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6912" y="281215"/>
            <a:ext cx="31277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/>
              <a:t>ОБОБЩЕНИЯ</a:t>
            </a:r>
            <a:endParaRPr lang="ru-RU" sz="4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05742" y="1099600"/>
            <a:ext cx="110731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решения этих проблем в язык C# была добавлена </a:t>
            </a:r>
            <a:r>
              <a:rPr lang="ru-RU" sz="2400" b="1" u="sng" dirty="0"/>
              <a:t>поддержка обобщенных типов</a:t>
            </a:r>
            <a:r>
              <a:rPr lang="ru-RU" sz="2400" dirty="0"/>
              <a:t> </a:t>
            </a:r>
            <a:r>
              <a:rPr lang="ru-RU" sz="2400" dirty="0" smtClean="0"/>
              <a:t>(универсальными </a:t>
            </a:r>
            <a:r>
              <a:rPr lang="ru-RU" sz="2400" dirty="0"/>
              <a:t>типами). Обобщенные типы позволяют указать конкретный тип, который будет использоваться. Поэтому определим класс </a:t>
            </a:r>
            <a:r>
              <a:rPr lang="ru-RU" sz="2400" dirty="0" err="1"/>
              <a:t>Person</a:t>
            </a:r>
            <a:r>
              <a:rPr lang="ru-RU" sz="2400" dirty="0"/>
              <a:t> как </a:t>
            </a:r>
            <a:r>
              <a:rPr lang="ru-RU" sz="2400" dirty="0" err="1"/>
              <a:t>обощенный</a:t>
            </a:r>
            <a:r>
              <a:rPr lang="ru-RU" sz="2400" dirty="0"/>
              <a:t>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398" y="2779759"/>
            <a:ext cx="5656806" cy="383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606</Words>
  <Application>Microsoft Office PowerPoint</Application>
  <PresentationFormat>Широкоэкранный</PresentationFormat>
  <Paragraphs>58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PT Serif</vt:lpstr>
      <vt:lpstr>var(--article-header-font-family,'Museo',"Noto Sans Armenian","Noto Sans Bengali","Noto Sans Cherokee","Noto Sans Devanagari","Noto Sans Ethiopic","Noto Sans Georgian","Noto Sans Hebrew","Noto Sans Kannada","Noto Sans Khmer","Noto Sans Lao","Noto Sans Osm</vt:lpstr>
      <vt:lpstr>Тема Office</vt:lpstr>
      <vt:lpstr>Тема 4 «Объектно-ориентированное программирование. Продолжение»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4 «Объектно-ориентированное программирование. Продолжение»</dc:title>
  <dc:creator>Дмитрий Колмаков</dc:creator>
  <cp:lastModifiedBy>Дмитрий Колмаков</cp:lastModifiedBy>
  <cp:revision>12</cp:revision>
  <dcterms:created xsi:type="dcterms:W3CDTF">2023-10-12T10:17:33Z</dcterms:created>
  <dcterms:modified xsi:type="dcterms:W3CDTF">2023-10-13T05:35:50Z</dcterms:modified>
</cp:coreProperties>
</file>