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5936" autoAdjust="0"/>
  </p:normalViewPr>
  <p:slideViewPr>
    <p:cSldViewPr snapToGrid="0">
      <p:cViewPr>
        <p:scale>
          <a:sx n="125" d="100"/>
          <a:sy n="125" d="100"/>
        </p:scale>
        <p:origin x="166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EA7AF-0D8C-4D32-8A12-667C14F3BDE4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F65B-CA74-4436-ADE6-10C22701F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72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to=http%3A%2F%2FMessageBox.Show&amp;cc_key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to=http%3A%2F%2Fthis.Load&amp;cc_key=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Внешний вид приложения является нам преимущественно через формы. </a:t>
            </a: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Формы являются основными строительными блоками. </a:t>
            </a: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Они предоставляют контейнер для различных элементов управления. </a:t>
            </a: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А механизм событий позволяет элементам формы отзываться на ввод пользователя, и, таким образом, взаимодействовать с пользователем.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4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Найдем среди элементов кнопку и, захватив ее указателем мыши, перенесем на форму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7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Мы видим, что в класс Form1 была добавлена переменная button1 типа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Button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и для этой переменной, как и для объекта формы, задан ряд свойств. И если в окне свойств мы поменяем значения этих свойств, то в этом файле также изменяться их значения. Как в случае с текстом формы: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40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Кнопка обладает событием Click, которое генерируется при нажатии. В данном случае в конструкторе формы мы подвязываем к кнопке button1 в качестве обработчика события нажатия метод button1_Click, в котором с помощью метода </a:t>
            </a:r>
            <a:r>
              <a:rPr lang="ru-RU" b="0" i="0" u="sng" dirty="0" err="1">
                <a:effectLst/>
                <a:latin typeface="PT Serif" panose="020A0603040505020204" pitchFamily="18" charset="-52"/>
                <a:hlinkClick r:id="rId3"/>
              </a:rPr>
              <a:t>MessageBox.Show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 выводит сообщение. Текст сообщения передается в метод в качестве параметра.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6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4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С помощью специального окна Properties (Свойства) справа Visual Studio предоставляет нам удобный интерфейс для управления свойствами элемента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Большинство этих свойств оказывает влияние на визуальное отображение формы.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6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 помощью значений свойств в окне Свойства мы можем изменить по своему усмотрению внешний вид формы, но все то же самое мы можем сделать динамически в коде. </a:t>
            </a: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Перейдем к коду, для этого нажмем правой кнопкой мыши на форме и выберем в появившемся контекстном меню View Code (Просмотр кода). </a:t>
            </a: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Перед нами открывается файл кода Form1.cs.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58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Для установки размеров формы можно использовать такие свойства как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Width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/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Height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или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Size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Width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/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Height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принимают числовые значения, как в вышеприведенном примере. При установке размеров через свойство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Size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нам надо присвоить свойству объект типа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Size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9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Начальное расположение формы устанавливается с помощью свойства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StartPosition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которое может принимать одно из следующих значений: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6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При открытии проекта в Visual Studio в графическом редакторе мы можем увидеть визуальную часть формы - ту часть, которую мы видим после запуска приложения и куда мы переносим элементы с панели управления.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Если мы запустим приложение, то нам отобразится одна пустая форма. Однако даже такой простой проект с пустой формой имеет несколько компонентов: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4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81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Чтобы добавить еще одну форму в проект, нажмем на имя проекта в окне Solution Explorer (Обозреватель решений) правой кнопкой мыши и выберем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Add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(Добавить)-&gt;Windows Form…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52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23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Итак, у нас в проект была добавлена вторая форма. Теперь попробуем осуществить взаимодействие между двумя формами. Допустим, первая форма по нажатию на кнопку будет вызывать вторую форму. Во-первых, добавим на первую форму Form1 кнопку и двойным щелчком по кнопке перейдем в файл кода. Итак, мы попадем в обработчик события нажатия кнопки, который создается по умолчанию после двойного щелчка по кнопке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19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Теперь сделаем наоборот - чтобы вторая форма воздействовала на первую. </a:t>
            </a: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Пока вторая форма не знает о существовании первой. Чтобы это исправить, надо второй форме как-то передать сведения о первой форме. Для этого воспользуемся передачей ссылки на форму в конструкторе.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78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Фактически мы только добавили здесь новый конструктор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public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Form2(Form1 f), в котором мы получаем первую форму и устанавливаем ее фон в желтый цвет. Теперь перейдем к коду первой формы, где мы вызывали вторую форму и изменим его на следующий: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Поскольку в данном случае ключевое слово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this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представляет ссылку на текущий объект - объект Form1, то при создании второй формы она будет получать ее (ссылку) и через нее управлять первой формой.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Теперь после нажатия на кнопку у нас будет создана вторая форма, которая сразу изменит цвет первой формы.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8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При работе с несколькими формами надо учитывать, что одна из них является главной - которая запускается первой в файле </a:t>
            </a:r>
            <a:r>
              <a:rPr lang="ru-RU" b="0" i="0" u="sng" dirty="0" err="1">
                <a:effectLst/>
                <a:latin typeface="PT Serif" panose="020A0603040505020204" pitchFamily="18" charset="-52"/>
              </a:rPr>
              <a:t>Program.cs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Если у нас одновременно открыта куча форм, то при закрытии главной закрывается все приложение и вместе с ним все остальные формы.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93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Для взаимодействия с пользователем в Windows </a:t>
            </a:r>
            <a:r>
              <a:rPr lang="ru-RU" b="1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Forms</a:t>
            </a:r>
            <a:r>
              <a:rPr lang="ru-RU" b="1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используется механизм событий. 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События в Windows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Forms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представляют стандартные события на C#.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Но создание обработчиков событий в Windows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Forms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все же имеет некоторые особенности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845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Прежде всего в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WinForms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есть некоторый стандартный набор событий, который по большей части имеется у всех визуальных компонентов. Отдельные элементы добавляют свои события, но принципы работы с ними будут похожие. Чтобы посмотреть все события элемента, нам надо выбрать этот элемент в поле графического дизайнера и перейти к вкладке событий на панели форм.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91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Чтобы добавить обработчик, можно просто два раза нажать по пустому полю рядом с названием события, и после этого Visual Studio автоматически сгенерирует обработчик события.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9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Несмотря на то, что мы видим только форму, но стартовой точкой входа в графическое приложение является класс Program, расположенный в файле </a:t>
            </a:r>
            <a:r>
              <a:rPr lang="ru-RU" b="0" i="0" u="sng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Program.cs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: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Сначала программой запускается данный класс, затем с помощью выражения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Application.Run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new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Form1()) он запускает форму Form1. 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Если вдруг мы захотим изменить стартовую форму в приложении на какую-нибудь другую, то нам надо изменить в этом выражении Form1 на соответствующий класс формы.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84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И в этом поле отобразится название метода обработчика события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Load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. По умолчанию он называется Form1_Load.</a:t>
            </a:r>
          </a:p>
          <a:p>
            <a:pPr algn="l"/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Если мы перейдем в файл кода формы Form1.cs, то увидим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автосгенерированный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метод Form1_Load: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1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Но это только обработчик. Добавление же обработчика, созданного таким образом, производится в файле Form1.Designer.cs: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19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Но это только обработчик. Добавление же обработчика, созданного таким образом, производится в файле Form1.Designer.cs: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Поэтому если мы захотим удалить созданный подобным образом обработчик, то нам надо не только удалить метод из кода формы в Form1.cs, но и удалить добавление обработчика в этом файле.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54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PT Serif" panose="020A0603040505020204" pitchFamily="18" charset="-52"/>
              </a:rPr>
              <a:t>Однако мы можем добавлять обработчики событий и </a:t>
            </a:r>
            <a:r>
              <a:rPr lang="ru-RU" b="1" i="0" dirty="0" err="1">
                <a:effectLst/>
                <a:latin typeface="PT Serif" panose="020A0603040505020204" pitchFamily="18" charset="-52"/>
              </a:rPr>
              <a:t>программно</a:t>
            </a:r>
            <a:r>
              <a:rPr lang="ru-RU" b="1" i="0" dirty="0">
                <a:effectLst/>
                <a:latin typeface="PT Serif" panose="020A0603040505020204" pitchFamily="18" charset="-52"/>
              </a:rPr>
              <a:t>, например, в конструкторе формы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Кроме ранее созданного обработчика Form1_Load здесь также добавлен другой обработчик загрузки формы: </a:t>
            </a:r>
            <a:r>
              <a:rPr lang="ru-RU" b="0" i="0" u="sng" dirty="0" err="1">
                <a:effectLst/>
                <a:latin typeface="PT Serif" panose="020A0603040505020204" pitchFamily="18" charset="-52"/>
                <a:hlinkClick r:id="rId3"/>
              </a:rPr>
              <a:t>this.Load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 +=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LoadEvent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;, который устанавливает в качестве фона желтый цвет.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2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И еще один аспект, который надо учитывать, заключается в перемещении, закрытии, максимизации и минимизации форм. То есть в данном случае , как в обычной форме, мы не сможем нажать на крестик, чтобы закрыть форму, не сможем ее переместить на новое место. Поэтому нам надо дополнительно определять для этого программную логику.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26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И еще один аспект, который надо учитывать, заключается в перемещении, закрытии, максимизации и минимизации форм. То есть в данном случае , как в обычной форме, мы не сможем нажать на крестик, чтобы закрыть форму, не сможем ее переместить на новое место. Поэтому нам надо дополнительно определять для этого программную логику.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Создание области формы происходит в обработчике события Form1_Load. Для создания области используется графический путь - объект класса System.Drawing.Drawing2D.GraphicsPath, в который добавляется эллипс.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Графический путь позволяет создать фигуру любой формы, поэтому, если мы захотим форму в виде морской звезды, то нам просто надо должным образом настроить используемый графический путь.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Для закрытия формы в обработчике события нажатия кнопки button1_Click форма закрывается программным образом: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this.Close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</a:t>
            </a:r>
          </a:p>
          <a:p>
            <a:pPr algn="l"/>
            <a:endParaRPr lang="ru-RU" b="0" i="0" dirty="0">
              <a:effectLst/>
              <a:latin typeface="PT Serif" panose="020A0603040505020204" pitchFamily="18" charset="-52"/>
            </a:endParaRPr>
          </a:p>
          <a:p>
            <a:pPr algn="l"/>
            <a:r>
              <a:rPr lang="ru-RU" b="0" i="0" dirty="0">
                <a:effectLst/>
                <a:latin typeface="PT Serif" panose="020A0603040505020204" pitchFamily="18" charset="-52"/>
              </a:rPr>
              <a:t>Для перемещения формы обрабатываются два события формы - событие нажатия кнопки мыши и событие перемещения указателя мыши.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2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7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Сама форма сложна по содержанию. Она делится на ряд компонентов. Так, в структуре проекта есть файл Form1.Designer.cs, который выглядит примерно так: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Здесь объявляется частичный класс формы Form1, которая имеет два метода: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Dispose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(), который выполняет роль деструктора объекта, и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InitializeComponent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(), который устанавливает начальные значения свойств формы.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При добавлении элементов управления, например, кнопок, их описание также добавляется в этот файл.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Но на практике мы редко будем сталкиваться с этим классом, так как они выполняет в основном дизайнерские функции - установка свойств объектов, установка переменных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3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Еще один файл - Form1.resx - хранит ресурсы формы. Как правило, ресурсы используются для создания однообразных форм сразу для нескольких языковых культур.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И более важный файл - Form1.cs, который в структуре проекта называется просто Form1, содержит код или программную логику формы: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6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По умолчанию здесь есть только конструктор формы, в котором просто вызывается метод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InitializeComponent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(), объявленный в файле дизайнера </a:t>
            </a:r>
            <a:r>
              <a:rPr lang="ru-RU" b="0" i="0" u="sng" dirty="0">
                <a:effectLst/>
                <a:latin typeface="PT Serif" panose="020A0603040505020204" pitchFamily="18" charset="-52"/>
              </a:rPr>
              <a:t>Form1.Designer.cs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Именно с этим файлом мы и будем больше работать.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Одним из преимуществ разработки в Visual Studio приложений Windows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Forms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является наличие графического редактора, который позволяет в графическом виде представить создаваемую форму и в принципе упрощает работу с графическими компонентами.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Для открытия формы в режиме графического дизайнера нажмем на в структуре проекта на файл Form1.cs либо левой кнопкой мыши двойным кликом, либо правой кнопкой мыши и в появившемся контекстном меню выберем View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Designer</a:t>
            </a:r>
            <a:endParaRPr lang="ru-RU" b="0" i="0" dirty="0">
              <a:effectLst/>
              <a:latin typeface="PT Serif" panose="020A0603040505020204" pitchFamily="18" charset="-52"/>
            </a:endParaRP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В то же время следует отметить, что на более слабых компьютерах окно дизайнера можно открываться довольно долго, а на некоторых - довольно слабых компьютерах может и вообще не открыться.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7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PT Serif" panose="020A0603040505020204" pitchFamily="18" charset="-52"/>
              </a:rPr>
              <a:t>При выборе формы в окне дизайнера внизу справа под структурой проекта мы сможем найти окно Properties(Свойства). Так как у меня в данный момент выбрана форма как элемент управления, то в этом поле отображаются свойства, связанные с формой.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PT Serif" panose="020A0603040505020204" pitchFamily="18" charset="-5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Таким образом мы поменяли заголовок формы. И подобным образом мы можем поменять другие свойства формы, которые доступны в окне свойств.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Visual Studio имеет еще одну связанную функциональность. Она обладает панелью графических инструментов. И мы можем, вместо создания элементов управления в коде C#, просто переносить их на форму с панели инструментов с помощь мыши.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CF65B-CA74-4436-ADE6-10C22701F18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5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5CDA1-D2BC-3EB3-D538-1E51C5920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52F40-93CB-2127-22ED-7B8FF046A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CEFB3-3DF0-0F14-2BC3-59A9F317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2480D-D841-0DCB-6433-AA4A9AB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61574-DDF3-78D7-37AF-3171E6D1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4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BB922-4252-D915-76CD-98AA3B59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BD4A9B-4D55-6138-24FA-4ED5C842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68327-86E0-2654-DC78-2540AE27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04B84-0342-2607-2A23-05EA69F4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D4F92-AEF0-8505-8D68-63AE9D0B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6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1F6192-1776-14E8-672E-9611E55CE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75AC2-40CE-9299-E89C-D3594C99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34C19-4F8F-6547-78D0-300C9753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23B9B-F799-2941-5429-BF72177E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7884F-25B7-88AE-9354-F9501429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33090-BB63-6A69-BD61-52A7151B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B4616-918E-F008-94C8-7BF315E4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BB183-2360-91CC-5699-59C632AE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E3718-90F7-50A3-17B0-047A91EF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C6352-688B-231D-8F81-D350D02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8EA6A-B99E-B5EB-5027-8F2BA17B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33AB1-E0F7-A52E-43C1-50361932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8B26D-F661-5E43-8D29-A0DB8B0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498AD-6D2E-D853-93C0-7192DDCD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22873-D61F-18AA-2FB9-73C8BE96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676A9-B29C-7246-D8B5-F42337D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80824-2186-D9C5-BFA8-E77EB9C3B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B50E6-EB83-55B7-5EDE-005D09AB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E8D2DD-C9AE-38A7-CC67-A53F082C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79A352-5FC2-A57A-DAE7-DA1F74F1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65334C-BFC5-11B8-F4D1-02A7978A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CBAF-C3D8-EF61-DEF5-64092A3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32C6BD-A3CC-BA4D-9799-54625DDC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5CF850-00D3-0923-42DD-D23F970D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803688-8C52-7166-9669-878912B4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AE5FBF-CF90-FD91-ABB3-DD1584980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FB6DE2-D9AA-0A77-04B9-B54142E9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5F79F-23AD-E1EB-725C-39618041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7F382E-4718-A951-F560-B905B53D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7D2FA-C399-9C12-9DB2-81C1D742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D6B79C-3683-B9AA-CF83-0C934047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307870-6CE2-AF19-B8DC-23B39581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B41E9F-F18B-1F8F-C5F3-1705778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1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5B058E-950E-44D4-64DB-1906ABCE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AB1FA7-29CE-22D3-AFEA-7A0A34C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92CCE-D6AF-2CA6-05E6-DEFA7729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8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8CDFB-37E8-AE4D-D755-96C4FE91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6630D-1A1C-4B17-C293-CCC1452E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E1C19F-4964-BDAD-0F7A-F1FED7E6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14A0A-553D-44E1-F93C-6EA525F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8BD464-4E7D-6C8B-DF40-DA867AC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7F2990-C252-B9CC-D0A5-45AA2654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4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BE4A2-6095-DB8E-007C-620B073F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F3217F-2504-3522-FF1A-A23EFD05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F8E478-5A31-99E1-3756-715E3E56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5CF28A-6A24-60DD-19E8-A5AE814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28160D-C744-112F-A9C4-88ED327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D7B1F-7B7D-48E9-329A-D8898C08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418A6-59A8-51A3-C585-72885790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1D067-12DF-9759-A77D-452EE9DB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A5857-7956-A8FE-F51F-1A5E5EECE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EECC-1280-4DA2-B404-62B49FF191EF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DA0F8-69C1-CDF1-2653-FE1A14E84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E55EE-8E62-4B0F-59AD-09BBDC285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3FF8-1687-45A1-8402-90A3C2D0C8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7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57F92-D1D3-6D24-DCA9-975A5084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415"/>
            <a:ext cx="9144000" cy="1945859"/>
          </a:xfrm>
        </p:spPr>
        <p:txBody>
          <a:bodyPr>
            <a:normAutofit/>
          </a:bodyPr>
          <a:lstStyle/>
          <a:p>
            <a:r>
              <a:rPr lang="ru-RU" b="1" dirty="0"/>
              <a:t>Тема 1: «Создание графического приложения»</a:t>
            </a:r>
          </a:p>
        </p:txBody>
      </p:sp>
    </p:spTree>
    <p:extLst>
      <p:ext uri="{BB962C8B-B14F-4D97-AF65-F5344CB8AC3E}">
        <p14:creationId xmlns:p14="http://schemas.microsoft.com/office/powerpoint/2010/main" val="29690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Тема 1: «Создание графического приложения», изображение №6">
            <a:extLst>
              <a:ext uri="{FF2B5EF4-FFF2-40B4-BE49-F238E27FC236}">
                <a16:creationId xmlns:a16="http://schemas.microsoft.com/office/drawing/2014/main" id="{2B8C69A2-0D8E-EB9F-40B8-A82DC385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71" y="517910"/>
            <a:ext cx="8765857" cy="58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0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417D7-E392-309E-B48B-606B61AF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02" y="1403391"/>
            <a:ext cx="6300619" cy="40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6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5101AF-8FFE-7DA8-F4F1-66C71DB0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0" y="598963"/>
            <a:ext cx="6982799" cy="2276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66F5C1-9D0D-06C8-F55A-5C982ACF2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13" y="2299089"/>
            <a:ext cx="696374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BAB05F-4CAC-5151-E271-441C07EB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85" y="963629"/>
            <a:ext cx="67255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2A37A-0043-C9B2-6E2A-6D7360868181}"/>
              </a:ext>
            </a:extLst>
          </p:cNvPr>
          <p:cNvSpPr txBox="1"/>
          <p:nvPr/>
        </p:nvSpPr>
        <p:spPr>
          <a:xfrm>
            <a:off x="3048000" y="2844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ОСНОВНЫЕ СВОЙСТВА ФОРМ</a:t>
            </a:r>
          </a:p>
        </p:txBody>
      </p:sp>
    </p:spTree>
    <p:extLst>
      <p:ext uri="{BB962C8B-B14F-4D97-AF65-F5344CB8AC3E}">
        <p14:creationId xmlns:p14="http://schemas.microsoft.com/office/powerpoint/2010/main" val="237917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Тема 1: «Создание графического приложения», изображение №8">
            <a:extLst>
              <a:ext uri="{FF2B5EF4-FFF2-40B4-BE49-F238E27FC236}">
                <a16:creationId xmlns:a16="http://schemas.microsoft.com/office/drawing/2014/main" id="{7E49BDB3-2B0F-99BC-CE3C-C2001799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60" y="339090"/>
            <a:ext cx="3040864" cy="61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4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0CAA3-D8AA-0438-DE8F-588BB7149D71}"/>
              </a:ext>
            </a:extLst>
          </p:cNvPr>
          <p:cNvSpPr txBox="1"/>
          <p:nvPr/>
        </p:nvSpPr>
        <p:spPr>
          <a:xfrm>
            <a:off x="1051560" y="1659285"/>
            <a:ext cx="102641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Name</a:t>
            </a:r>
            <a:r>
              <a:rPr lang="ru-RU" sz="2800" b="0" i="0" dirty="0">
                <a:effectLst/>
              </a:rPr>
              <a:t>: устанавливает имя формы - точнее имя класса, который наследуется от класса Form</a:t>
            </a:r>
          </a:p>
          <a:p>
            <a:pPr algn="l"/>
            <a:endParaRPr lang="ru-RU" sz="2800" b="0" i="0" dirty="0">
              <a:effectLst/>
            </a:endParaRPr>
          </a:p>
          <a:p>
            <a:pPr algn="l"/>
            <a:r>
              <a:rPr lang="ru-RU" sz="2800" b="1" i="0" dirty="0" err="1">
                <a:effectLst/>
              </a:rPr>
              <a:t>BackColor</a:t>
            </a:r>
            <a:r>
              <a:rPr lang="ru-RU" sz="2800" b="0" i="0" dirty="0">
                <a:effectLst/>
              </a:rPr>
              <a:t>: указывает на фоновый цвет формы. Щелкнув на это свойство, мы сможем выбрать тот цвет, который нам подходит из списка предложенных цветов или цветовой палитры</a:t>
            </a:r>
          </a:p>
          <a:p>
            <a:pPr algn="l"/>
            <a:endParaRPr lang="ru-RU" sz="2800" b="0" i="0" dirty="0">
              <a:effectLst/>
            </a:endParaRPr>
          </a:p>
          <a:p>
            <a:pPr algn="l"/>
            <a:r>
              <a:rPr lang="ru-RU" sz="2800" b="1" i="0" dirty="0" err="1">
                <a:effectLst/>
              </a:rPr>
              <a:t>BackgroundImage</a:t>
            </a:r>
            <a:r>
              <a:rPr lang="ru-RU" sz="2800" b="0" i="0" dirty="0">
                <a:effectLst/>
              </a:rPr>
              <a:t>: указывает на фоновое изображение формы</a:t>
            </a:r>
          </a:p>
        </p:txBody>
      </p:sp>
    </p:spTree>
    <p:extLst>
      <p:ext uri="{BB962C8B-B14F-4D97-AF65-F5344CB8AC3E}">
        <p14:creationId xmlns:p14="http://schemas.microsoft.com/office/powerpoint/2010/main" val="14433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4B386-8822-DFE8-7DCB-19EF5AD3AD56}"/>
              </a:ext>
            </a:extLst>
          </p:cNvPr>
          <p:cNvSpPr txBox="1"/>
          <p:nvPr/>
        </p:nvSpPr>
        <p:spPr>
          <a:xfrm>
            <a:off x="1150620" y="2136338"/>
            <a:ext cx="101803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effectLst/>
              </a:rPr>
              <a:t>BackgroundImageLayout</a:t>
            </a:r>
            <a:r>
              <a:rPr lang="ru-RU" b="0" i="0" dirty="0">
                <a:effectLst/>
              </a:rPr>
              <a:t>: определяет, как изображение, заданное в свойстве </a:t>
            </a:r>
            <a:r>
              <a:rPr lang="ru-RU" b="0" i="0" dirty="0" err="1">
                <a:effectLst/>
              </a:rPr>
              <a:t>BackgroundImage</a:t>
            </a:r>
            <a:r>
              <a:rPr lang="ru-RU" b="0" i="0" dirty="0">
                <a:effectLst/>
              </a:rPr>
              <a:t>, будет располагаться на форме.</a:t>
            </a:r>
          </a:p>
          <a:p>
            <a:pPr algn="l"/>
            <a:endParaRPr lang="ru-RU" b="0" i="0" dirty="0">
              <a:effectLst/>
            </a:endParaRPr>
          </a:p>
          <a:p>
            <a:pPr algn="l"/>
            <a:r>
              <a:rPr lang="ru-RU" b="1" i="0" dirty="0" err="1">
                <a:effectLst/>
              </a:rPr>
              <a:t>ControlBox</a:t>
            </a:r>
            <a:r>
              <a:rPr lang="ru-RU" b="0" i="0" dirty="0">
                <a:effectLst/>
              </a:rPr>
              <a:t>: указывает, отображается ли меню формы. В данном случае под меню понимается меню самого верхнего уровня, где находятся иконка приложения, заголовок формы, а также кнопки минимизации формы и крестик. Если данное свойство имеет значение </a:t>
            </a:r>
            <a:r>
              <a:rPr lang="ru-RU" b="0" i="0" dirty="0" err="1">
                <a:effectLst/>
              </a:rPr>
              <a:t>false</a:t>
            </a:r>
            <a:r>
              <a:rPr lang="ru-RU" b="0" i="0" dirty="0">
                <a:effectLst/>
              </a:rPr>
              <a:t>, то мы не увидим ни иконку, ни крестика, с помощью которого обычно закрывается форма</a:t>
            </a:r>
          </a:p>
          <a:p>
            <a:pPr algn="l"/>
            <a:endParaRPr lang="ru-RU" b="0" i="0" dirty="0">
              <a:effectLst/>
            </a:endParaRPr>
          </a:p>
          <a:p>
            <a:pPr algn="l"/>
            <a:r>
              <a:rPr lang="ru-RU" b="1" i="0" dirty="0" err="1">
                <a:effectLst/>
              </a:rPr>
              <a:t>Cursor</a:t>
            </a:r>
            <a:r>
              <a:rPr lang="ru-RU" b="0" i="0" dirty="0">
                <a:effectLst/>
              </a:rPr>
              <a:t>: определяет тип курсора, который используется на форме</a:t>
            </a:r>
          </a:p>
        </p:txBody>
      </p:sp>
    </p:spTree>
    <p:extLst>
      <p:ext uri="{BB962C8B-B14F-4D97-AF65-F5344CB8AC3E}">
        <p14:creationId xmlns:p14="http://schemas.microsoft.com/office/powerpoint/2010/main" val="323658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28D0D-BBA5-817E-AB0D-9739ACF5040B}"/>
              </a:ext>
            </a:extLst>
          </p:cNvPr>
          <p:cNvSpPr txBox="1"/>
          <p:nvPr/>
        </p:nvSpPr>
        <p:spPr>
          <a:xfrm>
            <a:off x="1318260" y="1862019"/>
            <a:ext cx="97764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 err="1">
                <a:effectLst/>
              </a:rPr>
              <a:t>Enabled</a:t>
            </a:r>
            <a:r>
              <a:rPr lang="ru-RU" sz="2400" b="0" i="0" dirty="0">
                <a:effectLst/>
              </a:rPr>
              <a:t>: если данное свойство имеет значение </a:t>
            </a:r>
            <a:r>
              <a:rPr lang="ru-RU" sz="2400" b="0" i="0" dirty="0" err="1">
                <a:effectLst/>
              </a:rPr>
              <a:t>false</a:t>
            </a:r>
            <a:r>
              <a:rPr lang="ru-RU" sz="2400" b="0" i="0" dirty="0">
                <a:effectLst/>
              </a:rPr>
              <a:t>, то она не сможет получать ввод от пользователя, то есть мы не сможем нажать на кнопки, ввести текст в текстовые поля и т.д.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Font</a:t>
            </a:r>
            <a:r>
              <a:rPr lang="ru-RU" sz="2400" b="0" i="0" dirty="0">
                <a:effectLst/>
              </a:rPr>
              <a:t>: задает шрифт для всей формы и всех помещенных на нее элементов управления. Однако, задав у элементов формы свой шрифт, мы можем тем самым переопределить его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ForeColor</a:t>
            </a:r>
            <a:r>
              <a:rPr lang="ru-RU" sz="2400" b="0" i="0" dirty="0">
                <a:effectLst/>
              </a:rPr>
              <a:t>: цвет шрифта на форме</a:t>
            </a:r>
          </a:p>
        </p:txBody>
      </p:sp>
    </p:spTree>
    <p:extLst>
      <p:ext uri="{BB962C8B-B14F-4D97-AF65-F5344CB8AC3E}">
        <p14:creationId xmlns:p14="http://schemas.microsoft.com/office/powerpoint/2010/main" val="38726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DCACA-26C0-2923-4F0D-548CADC90CDA}"/>
              </a:ext>
            </a:extLst>
          </p:cNvPr>
          <p:cNvSpPr txBox="1"/>
          <p:nvPr/>
        </p:nvSpPr>
        <p:spPr>
          <a:xfrm>
            <a:off x="956310" y="931039"/>
            <a:ext cx="102793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 err="1">
                <a:effectLst/>
              </a:rPr>
              <a:t>FormBorderStyle</a:t>
            </a:r>
            <a:r>
              <a:rPr lang="ru-RU" sz="2400" b="0" i="0" dirty="0">
                <a:effectLst/>
              </a:rPr>
              <a:t>: указывает, как будет отображаться граница формы и строка заголовка. Устанавливая данное свойство в </a:t>
            </a:r>
            <a:r>
              <a:rPr lang="ru-RU" sz="2400" b="0" i="0" dirty="0" err="1">
                <a:effectLst/>
              </a:rPr>
              <a:t>None</a:t>
            </a:r>
            <a:r>
              <a:rPr lang="ru-RU" sz="2400" b="0" i="0" dirty="0">
                <a:effectLst/>
              </a:rPr>
              <a:t> можно создавать внешний вид приложения произвольной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HelpButton</a:t>
            </a:r>
            <a:r>
              <a:rPr lang="ru-RU" sz="2400" b="0" i="0" dirty="0">
                <a:effectLst/>
              </a:rPr>
              <a:t>: указывает, отображается ли кнопка справки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Icon</a:t>
            </a:r>
            <a:r>
              <a:rPr lang="ru-RU" sz="2400" b="0" i="0" dirty="0">
                <a:effectLst/>
              </a:rPr>
              <a:t>: задает иконку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Location</a:t>
            </a:r>
            <a:r>
              <a:rPr lang="ru-RU" sz="2400" b="0" i="0" dirty="0">
                <a:effectLst/>
              </a:rPr>
              <a:t>: определяет положение по отношению к верхнему левому углу экрана, если для свойства </a:t>
            </a:r>
            <a:r>
              <a:rPr lang="ru-RU" sz="2400" b="0" i="0" dirty="0" err="1">
                <a:effectLst/>
              </a:rPr>
              <a:t>StartPosition</a:t>
            </a:r>
            <a:r>
              <a:rPr lang="ru-RU" sz="2400" b="0" i="0" dirty="0">
                <a:effectLst/>
              </a:rPr>
              <a:t> установлено значение </a:t>
            </a:r>
            <a:r>
              <a:rPr lang="ru-RU" sz="2400" b="0" i="0" dirty="0" err="1">
                <a:effectLst/>
              </a:rPr>
              <a:t>Manual</a:t>
            </a:r>
            <a:endParaRPr lang="ru-RU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702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ема 1: «Создание графического приложения», изображение №2">
            <a:extLst>
              <a:ext uri="{FF2B5EF4-FFF2-40B4-BE49-F238E27FC236}">
                <a16:creationId xmlns:a16="http://schemas.microsoft.com/office/drawing/2014/main" id="{40C2943F-B2C4-9351-7F49-51697352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989837"/>
            <a:ext cx="7991856" cy="4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9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C4340F-2815-D640-AD9B-6D53FB378FFC}"/>
              </a:ext>
            </a:extLst>
          </p:cNvPr>
          <p:cNvSpPr txBox="1"/>
          <p:nvPr/>
        </p:nvSpPr>
        <p:spPr>
          <a:xfrm>
            <a:off x="491490" y="682258"/>
            <a:ext cx="11209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 err="1">
                <a:effectLst/>
              </a:rPr>
              <a:t>MaximizeBox</a:t>
            </a:r>
            <a:r>
              <a:rPr lang="ru-RU" sz="2400" b="0" i="0" dirty="0">
                <a:effectLst/>
              </a:rPr>
              <a:t>: указывает, будет ли доступна кнопка максимизации окна в заголовке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MinimizeBox</a:t>
            </a:r>
            <a:r>
              <a:rPr lang="ru-RU" sz="2400" b="0" i="0" dirty="0">
                <a:effectLst/>
              </a:rPr>
              <a:t>: указывает, будет ли доступна кнопка минимизации окна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MaximumSize</a:t>
            </a:r>
            <a:r>
              <a:rPr lang="ru-RU" sz="2400" b="0" i="0" dirty="0">
                <a:effectLst/>
              </a:rPr>
              <a:t>: задает максимальный размер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MinimumSize</a:t>
            </a:r>
            <a:r>
              <a:rPr lang="ru-RU" sz="2400" b="0" i="0" dirty="0">
                <a:effectLst/>
              </a:rPr>
              <a:t>: задает минимальный размер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Opacity</a:t>
            </a:r>
            <a:r>
              <a:rPr lang="ru-RU" sz="2400" b="0" i="0" dirty="0">
                <a:effectLst/>
              </a:rPr>
              <a:t>: задает прозрачность формы</a:t>
            </a:r>
          </a:p>
          <a:p>
            <a:pPr algn="l"/>
            <a:endParaRPr lang="ru-RU" sz="2400" b="0" i="0" dirty="0">
              <a:effectLst/>
            </a:endParaRPr>
          </a:p>
          <a:p>
            <a:pPr algn="l"/>
            <a:r>
              <a:rPr lang="ru-RU" sz="2400" b="1" i="0" dirty="0" err="1">
                <a:effectLst/>
              </a:rPr>
              <a:t>Size</a:t>
            </a:r>
            <a:r>
              <a:rPr lang="ru-RU" sz="2400" b="0" i="0" dirty="0">
                <a:effectLst/>
              </a:rPr>
              <a:t>: определяет начальный размер формы</a:t>
            </a:r>
          </a:p>
        </p:txBody>
      </p:sp>
    </p:spTree>
    <p:extLst>
      <p:ext uri="{BB962C8B-B14F-4D97-AF65-F5344CB8AC3E}">
        <p14:creationId xmlns:p14="http://schemas.microsoft.com/office/powerpoint/2010/main" val="225937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66853-CFC3-AF99-9677-641E1EEA7B1D}"/>
              </a:ext>
            </a:extLst>
          </p:cNvPr>
          <p:cNvSpPr txBox="1"/>
          <p:nvPr/>
        </p:nvSpPr>
        <p:spPr>
          <a:xfrm>
            <a:off x="712470" y="1150680"/>
            <a:ext cx="107670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 err="1">
                <a:effectLst/>
              </a:rPr>
              <a:t>StartPosition</a:t>
            </a:r>
            <a:r>
              <a:rPr lang="ru-RU" sz="2000" b="0" i="0" dirty="0">
                <a:effectLst/>
              </a:rPr>
              <a:t>: указывает на начальную позицию, с которой форма появляется на экране</a:t>
            </a:r>
          </a:p>
          <a:p>
            <a:pPr algn="l"/>
            <a:endParaRPr lang="ru-RU" sz="2000" b="0" i="0" dirty="0">
              <a:effectLst/>
            </a:endParaRPr>
          </a:p>
          <a:p>
            <a:pPr algn="l"/>
            <a:r>
              <a:rPr lang="ru-RU" sz="2000" b="1" i="0" dirty="0">
                <a:effectLst/>
              </a:rPr>
              <a:t>Text</a:t>
            </a:r>
            <a:r>
              <a:rPr lang="ru-RU" sz="2000" b="0" i="0" dirty="0">
                <a:effectLst/>
              </a:rPr>
              <a:t>: определяет заголовок формы</a:t>
            </a:r>
          </a:p>
          <a:p>
            <a:pPr algn="l"/>
            <a:endParaRPr lang="ru-RU" sz="2000" b="0" i="0" dirty="0">
              <a:effectLst/>
            </a:endParaRPr>
          </a:p>
          <a:p>
            <a:pPr algn="l"/>
            <a:r>
              <a:rPr lang="ru-RU" sz="2000" b="1" i="0" dirty="0" err="1">
                <a:effectLst/>
              </a:rPr>
              <a:t>TopMost</a:t>
            </a:r>
            <a:r>
              <a:rPr lang="ru-RU" sz="2000" b="0" i="0" dirty="0">
                <a:effectLst/>
              </a:rPr>
              <a:t>: если данное свойство имеет значение </a:t>
            </a:r>
            <a:r>
              <a:rPr lang="ru-RU" sz="2000" b="0" i="0" dirty="0" err="1">
                <a:effectLst/>
              </a:rPr>
              <a:t>true</a:t>
            </a:r>
            <a:r>
              <a:rPr lang="ru-RU" sz="2000" b="0" i="0" dirty="0">
                <a:effectLst/>
              </a:rPr>
              <a:t>, то форма всегда будет находиться поверх других окон</a:t>
            </a:r>
          </a:p>
          <a:p>
            <a:pPr algn="l"/>
            <a:endParaRPr lang="ru-RU" sz="2000" b="0" i="0" dirty="0">
              <a:effectLst/>
            </a:endParaRPr>
          </a:p>
          <a:p>
            <a:pPr algn="l"/>
            <a:r>
              <a:rPr lang="ru-RU" sz="2000" b="1" i="0" dirty="0" err="1">
                <a:effectLst/>
              </a:rPr>
              <a:t>Visible</a:t>
            </a:r>
            <a:r>
              <a:rPr lang="ru-RU" sz="2000" b="0" i="0" dirty="0">
                <a:effectLst/>
              </a:rPr>
              <a:t>: видима ли форма, если мы хотим скрыть форму от пользователя, то можем задать данному свойству значение </a:t>
            </a:r>
            <a:r>
              <a:rPr lang="ru-RU" sz="2000" b="0" i="0" dirty="0" err="1">
                <a:effectLst/>
              </a:rPr>
              <a:t>false</a:t>
            </a:r>
            <a:endParaRPr lang="ru-RU" sz="2000" b="0" i="0" dirty="0">
              <a:effectLst/>
            </a:endParaRPr>
          </a:p>
          <a:p>
            <a:pPr algn="l"/>
            <a:endParaRPr lang="ru-RU" sz="2000" b="0" i="0" dirty="0">
              <a:effectLst/>
            </a:endParaRPr>
          </a:p>
          <a:p>
            <a:pPr algn="l"/>
            <a:r>
              <a:rPr lang="ru-RU" sz="2000" b="1" i="0" dirty="0" err="1">
                <a:effectLst/>
              </a:rPr>
              <a:t>WindowState</a:t>
            </a:r>
            <a:r>
              <a:rPr lang="ru-RU" sz="2000" b="0" i="0" dirty="0">
                <a:effectLst/>
              </a:rPr>
              <a:t>: указывает, в каком состоянии форма будет находиться при запуске: в нормальном, максимизированном или минимизированном</a:t>
            </a:r>
          </a:p>
        </p:txBody>
      </p:sp>
    </p:spTree>
    <p:extLst>
      <p:ext uri="{BB962C8B-B14F-4D97-AF65-F5344CB8AC3E}">
        <p14:creationId xmlns:p14="http://schemas.microsoft.com/office/powerpoint/2010/main" val="417303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5B764-35B1-BD2C-2BF5-B05CF740612F}"/>
              </a:ext>
            </a:extLst>
          </p:cNvPr>
          <p:cNvSpPr txBox="1"/>
          <p:nvPr/>
        </p:nvSpPr>
        <p:spPr>
          <a:xfrm>
            <a:off x="2137410" y="2105561"/>
            <a:ext cx="7917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</a:rPr>
              <a:t>ПРОГРАММНАЯ НАСТРОЙКА СВОЙСТВ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77946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E50770-608C-DCEA-16AE-C3BCDFA4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5" y="400673"/>
            <a:ext cx="6878010" cy="4715533"/>
          </a:xfrm>
          <a:prstGeom prst="rect">
            <a:avLst/>
          </a:prstGeom>
        </p:spPr>
      </p:pic>
      <p:pic>
        <p:nvPicPr>
          <p:cNvPr id="9218" name="Picture 2" descr="Тема 1: «Создание графического приложения», изображение №9">
            <a:extLst>
              <a:ext uri="{FF2B5EF4-FFF2-40B4-BE49-F238E27FC236}">
                <a16:creationId xmlns:a16="http://schemas.microsoft.com/office/drawing/2014/main" id="{68991389-3D59-A6B1-3F51-55FA6B1A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895" y="156781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5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1817C0-BFC7-81AB-E246-D14F7282D60F}"/>
              </a:ext>
            </a:extLst>
          </p:cNvPr>
          <p:cNvSpPr txBox="1"/>
          <p:nvPr/>
        </p:nvSpPr>
        <p:spPr>
          <a:xfrm>
            <a:off x="2487930" y="455414"/>
            <a:ext cx="7216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УСТАНОВКА РАЗМЕРОВ ФОРМЫ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41C37-25EB-476F-4F63-A8024F51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9" y="2579819"/>
            <a:ext cx="10854385" cy="9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CB624-0731-D0B1-808F-ECD59A119017}"/>
              </a:ext>
            </a:extLst>
          </p:cNvPr>
          <p:cNvSpPr txBox="1"/>
          <p:nvPr/>
        </p:nvSpPr>
        <p:spPr>
          <a:xfrm>
            <a:off x="1769745" y="333494"/>
            <a:ext cx="8652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НАЧАЛЬНОЕ РАСПОЛОЖЕНИЕ ФОРМЫ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B86856-0CA7-A031-23C9-CA24D7B1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57" y="1364706"/>
            <a:ext cx="8247806" cy="38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2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FD4329-A314-1112-1AF4-6117329D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6" y="1876325"/>
            <a:ext cx="10479267" cy="21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0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0CD8F-9B96-9802-F2D4-EE3A06558139}"/>
              </a:ext>
            </a:extLst>
          </p:cNvPr>
          <p:cNvSpPr txBox="1"/>
          <p:nvPr/>
        </p:nvSpPr>
        <p:spPr>
          <a:xfrm>
            <a:off x="1769745" y="333494"/>
            <a:ext cx="8652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ФОН И ЦВЕТА ФОРМЫ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30E2F8-A79A-D821-D5A9-67E87B02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09" y="1248500"/>
            <a:ext cx="8638978" cy="39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106F0-EBB7-ADCC-3195-6C1E3663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0"/>
            <a:ext cx="710664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252B9-305C-15E5-ABE4-DAF65240D4D6}"/>
              </a:ext>
            </a:extLst>
          </p:cNvPr>
          <p:cNvSpPr txBox="1"/>
          <p:nvPr/>
        </p:nvSpPr>
        <p:spPr>
          <a:xfrm>
            <a:off x="131445" y="-28665"/>
            <a:ext cx="8652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ДОБАВЛЕНИЕ ФОРМ. ВЗАИМОДЕЙСТВИЕ МЕЖДУ ФОРМАМИ</a:t>
            </a:r>
          </a:p>
        </p:txBody>
      </p:sp>
      <p:pic>
        <p:nvPicPr>
          <p:cNvPr id="10242" name="Picture 2" descr="Тема 1: «Создание графического приложения», изображение №10">
            <a:extLst>
              <a:ext uri="{FF2B5EF4-FFF2-40B4-BE49-F238E27FC236}">
                <a16:creationId xmlns:a16="http://schemas.microsoft.com/office/drawing/2014/main" id="{7E7835BF-D056-418C-D332-4802271B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90" y="571499"/>
            <a:ext cx="52959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7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B51D1F-6C22-985C-83D8-20C835D8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68" y="1179005"/>
            <a:ext cx="7629644" cy="43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81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Тема 1: «Создание графического приложения», изображение №11">
            <a:extLst>
              <a:ext uri="{FF2B5EF4-FFF2-40B4-BE49-F238E27FC236}">
                <a16:creationId xmlns:a16="http://schemas.microsoft.com/office/drawing/2014/main" id="{6A05C80E-3A6B-0589-BC71-6C5D9627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771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0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113C98-A1D2-933B-B320-6055B9CF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87" y="466646"/>
            <a:ext cx="7020905" cy="11241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6A81E-A6DD-B5D8-B30A-EB7230EE2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119" y="3429000"/>
            <a:ext cx="6973273" cy="1362265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FEAA4982-53DB-83C5-FE64-1BC6B1DF427D}"/>
              </a:ext>
            </a:extLst>
          </p:cNvPr>
          <p:cNvSpPr/>
          <p:nvPr/>
        </p:nvSpPr>
        <p:spPr>
          <a:xfrm>
            <a:off x="5665469" y="1798320"/>
            <a:ext cx="1424940" cy="1508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40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C61272-FCFE-CBAC-E42F-D81FB18D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6" y="142671"/>
            <a:ext cx="4858428" cy="29150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226E9D-B28E-1BB3-DE02-F16F33E0C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27" y="2561068"/>
            <a:ext cx="639216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2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A507F2-A5FC-40C5-D870-D3DB74F2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34418"/>
            <a:ext cx="12115800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1EF551-E5C9-0F3A-0677-47E2113A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09" y="1363814"/>
            <a:ext cx="9672181" cy="3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DF055-D07A-A972-1FC3-87BBC61CE123}"/>
              </a:ext>
            </a:extLst>
          </p:cNvPr>
          <p:cNvSpPr txBox="1"/>
          <p:nvPr/>
        </p:nvSpPr>
        <p:spPr>
          <a:xfrm>
            <a:off x="1455420" y="203954"/>
            <a:ext cx="9745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СОБЫТИЯ В WINDOWS FORMS. СОБЫТИЯ ФОРМЫ</a:t>
            </a:r>
          </a:p>
        </p:txBody>
      </p:sp>
    </p:spTree>
    <p:extLst>
      <p:ext uri="{BB962C8B-B14F-4D97-AF65-F5344CB8AC3E}">
        <p14:creationId xmlns:p14="http://schemas.microsoft.com/office/powerpoint/2010/main" val="299432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Тема 1: «Создание графического приложения», изображение №12">
            <a:extLst>
              <a:ext uri="{FF2B5EF4-FFF2-40B4-BE49-F238E27FC236}">
                <a16:creationId xmlns:a16="http://schemas.microsoft.com/office/drawing/2014/main" id="{F828238C-B500-31AA-56B4-E0CCE94E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68" y="94298"/>
            <a:ext cx="3498532" cy="59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4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Тема 1: «Создание графического приложения», изображение №13">
            <a:extLst>
              <a:ext uri="{FF2B5EF4-FFF2-40B4-BE49-F238E27FC236}">
                <a16:creationId xmlns:a16="http://schemas.microsoft.com/office/drawing/2014/main" id="{B737CA2A-72A8-B251-C723-723E03E5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30" y="1424939"/>
            <a:ext cx="4217670" cy="299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51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41FE53-949F-6CF0-40D3-1A2B5FB0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823734"/>
            <a:ext cx="10290048" cy="3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9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3DABD-AFEE-1BBA-B388-36C48135AD50}"/>
              </a:ext>
            </a:extLst>
          </p:cNvPr>
          <p:cNvSpPr txBox="1"/>
          <p:nvPr/>
        </p:nvSpPr>
        <p:spPr>
          <a:xfrm>
            <a:off x="681990" y="1863358"/>
            <a:ext cx="10610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0" dirty="0">
                <a:effectLst/>
              </a:rPr>
              <a:t>Как правило, большинство обработчиков различных визуальных компонентов имеют два параметра: </a:t>
            </a:r>
            <a:r>
              <a:rPr lang="ru-RU" sz="2800" b="1" i="0" u="sng" dirty="0" err="1">
                <a:effectLst/>
              </a:rPr>
              <a:t>sender</a:t>
            </a:r>
            <a:r>
              <a:rPr lang="ru-RU" sz="2800" b="0" i="0" dirty="0">
                <a:effectLst/>
              </a:rPr>
              <a:t> - объект, инициировавший событие, и аргумент, хранящий информацию о событии (в данном случае </a:t>
            </a:r>
            <a:r>
              <a:rPr lang="ru-RU" sz="2800" b="0" i="0" dirty="0" err="1">
                <a:effectLst/>
              </a:rPr>
              <a:t>EventArgs</a:t>
            </a:r>
            <a:r>
              <a:rPr lang="ru-RU" sz="2800" b="0" i="0" dirty="0">
                <a:effectLst/>
              </a:rPr>
              <a:t> e).</a:t>
            </a:r>
          </a:p>
        </p:txBody>
      </p:sp>
    </p:spTree>
    <p:extLst>
      <p:ext uri="{BB962C8B-B14F-4D97-AF65-F5344CB8AC3E}">
        <p14:creationId xmlns:p14="http://schemas.microsoft.com/office/powerpoint/2010/main" val="67753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0BD159-1A70-ABED-BA7D-19944E66C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31" y="0"/>
            <a:ext cx="5259738" cy="68580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33BE077-C2F9-A669-1D77-C0B4D53E41CA}"/>
              </a:ext>
            </a:extLst>
          </p:cNvPr>
          <p:cNvCxnSpPr/>
          <p:nvPr/>
        </p:nvCxnSpPr>
        <p:spPr>
          <a:xfrm>
            <a:off x="3623310" y="203454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7BB1E2E-77AF-1110-6EAB-5423F475F9AC}"/>
              </a:ext>
            </a:extLst>
          </p:cNvPr>
          <p:cNvCxnSpPr/>
          <p:nvPr/>
        </p:nvCxnSpPr>
        <p:spPr>
          <a:xfrm>
            <a:off x="3623310" y="67056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1A06C5B-6383-8CEC-221D-73E3EA2B090A}"/>
              </a:ext>
            </a:extLst>
          </p:cNvPr>
          <p:cNvCxnSpPr>
            <a:cxnSpLocks/>
          </p:cNvCxnSpPr>
          <p:nvPr/>
        </p:nvCxnSpPr>
        <p:spPr>
          <a:xfrm>
            <a:off x="5273040" y="2194560"/>
            <a:ext cx="381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6078260-95FD-8B85-6301-8D2399B0E5DD}"/>
              </a:ext>
            </a:extLst>
          </p:cNvPr>
          <p:cNvCxnSpPr/>
          <p:nvPr/>
        </p:nvCxnSpPr>
        <p:spPr>
          <a:xfrm>
            <a:off x="3554730" y="355854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A78934C-FD4E-6866-2D37-CDAE38D7677D}"/>
              </a:ext>
            </a:extLst>
          </p:cNvPr>
          <p:cNvCxnSpPr/>
          <p:nvPr/>
        </p:nvCxnSpPr>
        <p:spPr>
          <a:xfrm>
            <a:off x="3554730" y="414528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633EC31-0FF0-3D74-1C85-E58D43F09660}"/>
              </a:ext>
            </a:extLst>
          </p:cNvPr>
          <p:cNvCxnSpPr>
            <a:cxnSpLocks/>
          </p:cNvCxnSpPr>
          <p:nvPr/>
        </p:nvCxnSpPr>
        <p:spPr>
          <a:xfrm>
            <a:off x="4663440" y="4274820"/>
            <a:ext cx="10896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00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93B059-CD7E-ABC2-C02A-C7AF50D03F15}"/>
              </a:ext>
            </a:extLst>
          </p:cNvPr>
          <p:cNvSpPr/>
          <p:nvPr/>
        </p:nvSpPr>
        <p:spPr>
          <a:xfrm>
            <a:off x="3482340" y="4381500"/>
            <a:ext cx="4137660" cy="617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14BADB-0B98-3FE6-5E83-D84EE677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90" y="232030"/>
            <a:ext cx="6954220" cy="544906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E92F95-581C-8527-102A-F9F5EB57E463}"/>
              </a:ext>
            </a:extLst>
          </p:cNvPr>
          <p:cNvSpPr/>
          <p:nvPr/>
        </p:nvSpPr>
        <p:spPr>
          <a:xfrm>
            <a:off x="3482340" y="4381500"/>
            <a:ext cx="4236720" cy="617220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3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003021-B6AB-648E-A864-F893C5B7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37" y="1026538"/>
            <a:ext cx="608732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7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6C3E0-8BED-9B10-0160-C442C070BEBE}"/>
              </a:ext>
            </a:extLst>
          </p:cNvPr>
          <p:cNvSpPr txBox="1"/>
          <p:nvPr/>
        </p:nvSpPr>
        <p:spPr>
          <a:xfrm>
            <a:off x="1028700" y="257294"/>
            <a:ext cx="1042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СОЗДАНИЕ НЕПРЯМОУГОЛЬНЫХ ФОРМ. ЗАКРЫТИЕ ФОРМЫ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9BCE90-B7AF-F904-EB53-DA0C0140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1" y="1887774"/>
            <a:ext cx="11330940" cy="18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38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6C3E0-8BED-9B10-0160-C442C070BEBE}"/>
              </a:ext>
            </a:extLst>
          </p:cNvPr>
          <p:cNvSpPr txBox="1"/>
          <p:nvPr/>
        </p:nvSpPr>
        <p:spPr>
          <a:xfrm>
            <a:off x="1028700" y="257294"/>
            <a:ext cx="1042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СОЗДАНИЕ НЕПРЯМОУГОЛЬНЫХ ФОРМ. ЗАКРЫТИЕ ФОРМЫ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8737E4-3445-9825-675F-C4B5C950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" y="2019236"/>
            <a:ext cx="12149470" cy="15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8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78092-9D34-9B6C-BDF5-6984B3FF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"/>
            <a:ext cx="5963482" cy="58015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27AED7-E3E1-8B5F-C84B-2D8DA6EC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20" y="114300"/>
            <a:ext cx="5573859" cy="580153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108ABEA-13F5-16BE-2D7B-B31BA5462F15}"/>
              </a:ext>
            </a:extLst>
          </p:cNvPr>
          <p:cNvSpPr/>
          <p:nvPr/>
        </p:nvSpPr>
        <p:spPr>
          <a:xfrm>
            <a:off x="617220" y="3543299"/>
            <a:ext cx="4236720" cy="11582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6F0B884-8FEF-818C-30CB-4DF042675C12}"/>
              </a:ext>
            </a:extLst>
          </p:cNvPr>
          <p:cNvSpPr/>
          <p:nvPr/>
        </p:nvSpPr>
        <p:spPr>
          <a:xfrm>
            <a:off x="617220" y="4729567"/>
            <a:ext cx="4236720" cy="11582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44C20F-A2C8-ABB4-B189-86CBB04330F6}"/>
              </a:ext>
            </a:extLst>
          </p:cNvPr>
          <p:cNvSpPr/>
          <p:nvPr/>
        </p:nvSpPr>
        <p:spPr>
          <a:xfrm>
            <a:off x="6228520" y="167640"/>
            <a:ext cx="5346260" cy="19278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38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Тема 1: «Создание графического приложения», изображение №14">
            <a:extLst>
              <a:ext uri="{FF2B5EF4-FFF2-40B4-BE49-F238E27FC236}">
                <a16:creationId xmlns:a16="http://schemas.microsoft.com/office/drawing/2014/main" id="{EF7FDC0B-BB24-8574-AA19-71BC9409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677228"/>
            <a:ext cx="4652010" cy="42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8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Тема 1: «Создание графического приложения», изображение №2">
            <a:extLst>
              <a:ext uri="{FF2B5EF4-FFF2-40B4-BE49-F238E27FC236}">
                <a16:creationId xmlns:a16="http://schemas.microsoft.com/office/drawing/2014/main" id="{2B381F02-DCBD-8834-5C60-C8FBB592F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791717"/>
            <a:ext cx="7991856" cy="4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8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277025-C8B3-3D0F-4267-54AA5E86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92" y="464820"/>
            <a:ext cx="525973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0BC6CD-824E-8779-0777-F68B1C6F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" y="270231"/>
            <a:ext cx="6954220" cy="4001058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F7AA131-C9AC-415F-FA01-4D728864063B}"/>
              </a:ext>
            </a:extLst>
          </p:cNvPr>
          <p:cNvCxnSpPr/>
          <p:nvPr/>
        </p:nvCxnSpPr>
        <p:spPr>
          <a:xfrm>
            <a:off x="1203960" y="3581400"/>
            <a:ext cx="14706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1D141D-A2AB-5CDB-70C4-0E4D1CE0A144}"/>
              </a:ext>
            </a:extLst>
          </p:cNvPr>
          <p:cNvCxnSpPr/>
          <p:nvPr/>
        </p:nvCxnSpPr>
        <p:spPr>
          <a:xfrm>
            <a:off x="6549390" y="249174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A025F78-85B1-E6A8-08F3-6ADAC8775E3B}"/>
              </a:ext>
            </a:extLst>
          </p:cNvPr>
          <p:cNvCxnSpPr/>
          <p:nvPr/>
        </p:nvCxnSpPr>
        <p:spPr>
          <a:xfrm>
            <a:off x="6549390" y="112776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9D1E971-A249-871F-C590-BDBE1F5B0EEA}"/>
              </a:ext>
            </a:extLst>
          </p:cNvPr>
          <p:cNvCxnSpPr>
            <a:cxnSpLocks/>
          </p:cNvCxnSpPr>
          <p:nvPr/>
        </p:nvCxnSpPr>
        <p:spPr>
          <a:xfrm>
            <a:off x="8199120" y="2651760"/>
            <a:ext cx="381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6D1C699-F9F8-94D1-C133-214DAF094237}"/>
              </a:ext>
            </a:extLst>
          </p:cNvPr>
          <p:cNvCxnSpPr/>
          <p:nvPr/>
        </p:nvCxnSpPr>
        <p:spPr>
          <a:xfrm>
            <a:off x="6480810" y="401574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561346-DABA-4C7F-9A7D-9F75D6BC2B2C}"/>
              </a:ext>
            </a:extLst>
          </p:cNvPr>
          <p:cNvCxnSpPr/>
          <p:nvPr/>
        </p:nvCxnSpPr>
        <p:spPr>
          <a:xfrm>
            <a:off x="6480810" y="4602480"/>
            <a:ext cx="49453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2948C0-F020-83A9-7513-119F6D1AF051}"/>
              </a:ext>
            </a:extLst>
          </p:cNvPr>
          <p:cNvCxnSpPr>
            <a:cxnSpLocks/>
          </p:cNvCxnSpPr>
          <p:nvPr/>
        </p:nvCxnSpPr>
        <p:spPr>
          <a:xfrm>
            <a:off x="7589520" y="4732020"/>
            <a:ext cx="10896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0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1C5C6B5-6923-F71B-5F18-DFCAD398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52400"/>
            <a:ext cx="9509760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91CC1B4-D5CD-C2E9-1E2C-06688E0E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331264"/>
            <a:ext cx="9626283" cy="63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Тема 1: «Создание графического приложения», изображение №5">
            <a:extLst>
              <a:ext uri="{FF2B5EF4-FFF2-40B4-BE49-F238E27FC236}">
                <a16:creationId xmlns:a16="http://schemas.microsoft.com/office/drawing/2014/main" id="{B207473C-06E9-4D36-E48C-CDE3185A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0"/>
            <a:ext cx="3930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70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2136</Words>
  <Application>Microsoft Office PowerPoint</Application>
  <PresentationFormat>Широкоэкранный</PresentationFormat>
  <Paragraphs>166</Paragraphs>
  <Slides>45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PT Serif</vt:lpstr>
      <vt:lpstr>var(--article-header-font-family,'Museo',"Noto Sans Armenian","Noto Sans Bengali","Noto Sans Cherokee","Noto Sans Devanagari","Noto Sans Ethiopic","Noto Sans Georgian","Noto Sans Hebrew","Noto Sans Kannada","Noto Sans Khmer","Noto Sans Lao","Noto Sans Osm</vt:lpstr>
      <vt:lpstr>Тема Office</vt:lpstr>
      <vt:lpstr>Тема 1: «Создание графического приложения»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1: «Создание графического приложения»</dc:title>
  <dc:creator>Дмитрий Колмаков</dc:creator>
  <cp:lastModifiedBy>Дмитрий Колмаков</cp:lastModifiedBy>
  <cp:revision>28</cp:revision>
  <dcterms:created xsi:type="dcterms:W3CDTF">2023-09-24T05:34:48Z</dcterms:created>
  <dcterms:modified xsi:type="dcterms:W3CDTF">2023-09-24T06:32:24Z</dcterms:modified>
</cp:coreProperties>
</file>