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61" r:id="rId4"/>
    <p:sldId id="265" r:id="rId5"/>
    <p:sldId id="258" r:id="rId6"/>
    <p:sldId id="259" r:id="rId7"/>
    <p:sldId id="260" r:id="rId8"/>
    <p:sldId id="262" r:id="rId9"/>
    <p:sldId id="263" r:id="rId10"/>
    <p:sldId id="264"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5" r:id="rId47"/>
    <p:sldId id="301" r:id="rId48"/>
    <p:sldId id="302" r:id="rId49"/>
    <p:sldId id="303"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8" autoAdjust="0"/>
  </p:normalViewPr>
  <p:slideViewPr>
    <p:cSldViewPr snapToGrid="0">
      <p:cViewPr varScale="1">
        <p:scale>
          <a:sx n="68" d="100"/>
          <a:sy n="68" d="100"/>
        </p:scale>
        <p:origin x="123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91DBC-4D79-407A-84DD-354E26816072}" type="datetimeFigureOut">
              <a:rPr lang="ru-RU" smtClean="0"/>
              <a:t>25.10.2023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7DDF2-D4E5-4D1C-A323-F4A09AD888BD}" type="slidenum">
              <a:rPr lang="ru-RU" smtClean="0"/>
              <a:t>‹#›</a:t>
            </a:fld>
            <a:endParaRPr lang="ru-RU"/>
          </a:p>
        </p:txBody>
      </p:sp>
    </p:spTree>
    <p:extLst>
      <p:ext uri="{BB962C8B-B14F-4D97-AF65-F5344CB8AC3E}">
        <p14:creationId xmlns:p14="http://schemas.microsoft.com/office/powerpoint/2010/main" val="354380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При использовании переменных типов значений в методе, все значения этих переменных попадают в стек. После завершения работы метода стек очищается.</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a:t>
            </a:fld>
            <a:endParaRPr lang="ru-RU"/>
          </a:p>
        </p:txBody>
      </p:sp>
    </p:spTree>
    <p:extLst>
      <p:ext uri="{BB962C8B-B14F-4D97-AF65-F5344CB8AC3E}">
        <p14:creationId xmlns:p14="http://schemas.microsoft.com/office/powerpoint/2010/main" val="1780266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Когда сборщик мусора приступает к работе, он сначала анализирует объекты из поколения 0. Те объекты, которые остаются актуальными после очистки, повышаются до поколения 1.</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11</a:t>
            </a:fld>
            <a:endParaRPr lang="ru-RU"/>
          </a:p>
        </p:txBody>
      </p:sp>
    </p:spTree>
    <p:extLst>
      <p:ext uri="{BB962C8B-B14F-4D97-AF65-F5344CB8AC3E}">
        <p14:creationId xmlns:p14="http://schemas.microsoft.com/office/powerpoint/2010/main" val="150824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Если после обработки объектов поколения 0 все еще необходима дополнительная память, то сборщик мусора приступает к объектам из поколения 1. Те объекты, на которые уже нет ссылок, уничтожаются, а те, которые по-прежнему актуальны, повышаются до поколения 2.</a:t>
            </a:r>
          </a:p>
          <a:p>
            <a:endParaRPr lang="ru-RU" b="0" i="0" dirty="0">
              <a:effectLst/>
              <a:latin typeface="PT Serif" panose="020A0603040505020204" pitchFamily="18" charset="-52"/>
            </a:endParaRPr>
          </a:p>
          <a:p>
            <a:r>
              <a:rPr lang="ru-RU" b="0" i="0" dirty="0">
                <a:effectLst/>
                <a:latin typeface="PT Serif" panose="020A0603040505020204" pitchFamily="18" charset="-52"/>
              </a:rPr>
              <a:t>Поскольку объекты из поколения 0 являются более молодыми и нередко находятся в адресном пространстве памяти рядом друг с другом, то их удаление проходит с наименьшими издержками.</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12</a:t>
            </a:fld>
            <a:endParaRPr lang="ru-RU"/>
          </a:p>
        </p:txBody>
      </p:sp>
    </p:spTree>
    <p:extLst>
      <p:ext uri="{BB962C8B-B14F-4D97-AF65-F5344CB8AC3E}">
        <p14:creationId xmlns:p14="http://schemas.microsoft.com/office/powerpoint/2010/main" val="80395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Через статические методы данный класс позволяет обращаться к сборщику мусора. Как правило, надобность в применении этого класса отсутствует. </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13</a:t>
            </a:fld>
            <a:endParaRPr lang="ru-RU"/>
          </a:p>
        </p:txBody>
      </p:sp>
    </p:spTree>
    <p:extLst>
      <p:ext uri="{BB962C8B-B14F-4D97-AF65-F5344CB8AC3E}">
        <p14:creationId xmlns:p14="http://schemas.microsoft.com/office/powerpoint/2010/main" val="354936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14</a:t>
            </a:fld>
            <a:endParaRPr lang="ru-RU"/>
          </a:p>
        </p:txBody>
      </p:sp>
    </p:spTree>
    <p:extLst>
      <p:ext uri="{BB962C8B-B14F-4D97-AF65-F5344CB8AC3E}">
        <p14:creationId xmlns:p14="http://schemas.microsoft.com/office/powerpoint/2010/main" val="136475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15</a:t>
            </a:fld>
            <a:endParaRPr lang="ru-RU"/>
          </a:p>
        </p:txBody>
      </p:sp>
    </p:spTree>
    <p:extLst>
      <p:ext uri="{BB962C8B-B14F-4D97-AF65-F5344CB8AC3E}">
        <p14:creationId xmlns:p14="http://schemas.microsoft.com/office/powerpoint/2010/main" val="3160558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16</a:t>
            </a:fld>
            <a:endParaRPr lang="ru-RU"/>
          </a:p>
        </p:txBody>
      </p:sp>
    </p:spTree>
    <p:extLst>
      <p:ext uri="{BB962C8B-B14F-4D97-AF65-F5344CB8AC3E}">
        <p14:creationId xmlns:p14="http://schemas.microsoft.com/office/powerpoint/2010/main" val="134027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17</a:t>
            </a:fld>
            <a:endParaRPr lang="ru-RU"/>
          </a:p>
        </p:txBody>
      </p:sp>
    </p:spTree>
    <p:extLst>
      <p:ext uri="{BB962C8B-B14F-4D97-AF65-F5344CB8AC3E}">
        <p14:creationId xmlns:p14="http://schemas.microsoft.com/office/powerpoint/2010/main" val="372194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18</a:t>
            </a:fld>
            <a:endParaRPr lang="ru-RU"/>
          </a:p>
        </p:txBody>
      </p:sp>
    </p:spTree>
    <p:extLst>
      <p:ext uri="{BB962C8B-B14F-4D97-AF65-F5344CB8AC3E}">
        <p14:creationId xmlns:p14="http://schemas.microsoft.com/office/powerpoint/2010/main" val="3769077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С помощью перегруженных версий метода </a:t>
            </a:r>
            <a:r>
              <a:rPr lang="ru-RU" b="1" i="0" dirty="0" err="1">
                <a:effectLst/>
                <a:latin typeface="PT Serif" panose="020A0603040505020204" pitchFamily="18" charset="-52"/>
              </a:rPr>
              <a:t>GC.Collec</a:t>
            </a:r>
            <a:r>
              <a:rPr lang="ru-RU" b="0" i="0" dirty="0" err="1">
                <a:effectLst/>
                <a:latin typeface="PT Serif" panose="020A0603040505020204" pitchFamily="18" charset="-52"/>
              </a:rPr>
              <a:t>t</a:t>
            </a:r>
            <a:r>
              <a:rPr lang="ru-RU" b="0" i="0" dirty="0">
                <a:effectLst/>
                <a:latin typeface="PT Serif" panose="020A0603040505020204" pitchFamily="18" charset="-52"/>
              </a:rPr>
              <a:t> можно выполнить более точную настройку сборки мусора. Так, его перегруженная версия принимает в качестве параметра число - номер поколения, вплоть до которого надо выполнить очистку. Например, </a:t>
            </a:r>
            <a:r>
              <a:rPr lang="ru-RU" b="1" i="0" dirty="0" err="1">
                <a:effectLst/>
                <a:latin typeface="PT Serif" panose="020A0603040505020204" pitchFamily="18" charset="-52"/>
              </a:rPr>
              <a:t>GC.Collect</a:t>
            </a:r>
            <a:r>
              <a:rPr lang="ru-RU" b="1" i="0" dirty="0">
                <a:effectLst/>
                <a:latin typeface="PT Serif" panose="020A0603040505020204" pitchFamily="18" charset="-52"/>
              </a:rPr>
              <a:t>(0) </a:t>
            </a:r>
            <a:r>
              <a:rPr lang="ru-RU" b="0" i="0" dirty="0">
                <a:effectLst/>
                <a:latin typeface="PT Serif" panose="020A0603040505020204" pitchFamily="18" charset="-52"/>
              </a:rPr>
              <a:t>- удаляются только объекты поколения 0.</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19</a:t>
            </a:fld>
            <a:endParaRPr lang="ru-RU"/>
          </a:p>
        </p:txBody>
      </p:sp>
    </p:spTree>
    <p:extLst>
      <p:ext uri="{BB962C8B-B14F-4D97-AF65-F5344CB8AC3E}">
        <p14:creationId xmlns:p14="http://schemas.microsoft.com/office/powerpoint/2010/main" val="249096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20</a:t>
            </a:fld>
            <a:endParaRPr lang="ru-RU"/>
          </a:p>
        </p:txBody>
      </p:sp>
    </p:spTree>
    <p:extLst>
      <p:ext uri="{BB962C8B-B14F-4D97-AF65-F5344CB8AC3E}">
        <p14:creationId xmlns:p14="http://schemas.microsoft.com/office/powerpoint/2010/main" val="281780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В языке C# понятий «стек» и «куча» нет вовсе. Вместо них есть область жизни объектов. Объекты значимых типов живут от точки объявления до конца охватывающего блока (если это локальные переменные) или от начала до конца жизни содержащего объекта (если это поля). Объекты ссылочных типов живут от момента вызова </a:t>
            </a:r>
            <a:r>
              <a:rPr lang="ru-RU" b="0" i="0" dirty="0" err="1">
                <a:effectLst/>
                <a:latin typeface="YS Text"/>
              </a:rPr>
              <a:t>new</a:t>
            </a:r>
            <a:r>
              <a:rPr lang="ru-RU" b="0" i="0" dirty="0">
                <a:effectLst/>
                <a:latin typeface="YS Text"/>
              </a:rPr>
              <a:t> до момента, когда их съест сборщик мусора (а это случится гарантированно не раньше того, как у вас пропадёт последняя ссылка на объект).То, что локальные переменные значимых типов часто попадают в системный стек — не более чем деталь реализации текущей </a:t>
            </a:r>
            <a:r>
              <a:rPr lang="ru-RU" b="0" i="0" dirty="0" err="1">
                <a:effectLst/>
                <a:latin typeface="YS Text"/>
              </a:rPr>
              <a:t>Майкрософтовской</a:t>
            </a:r>
            <a:r>
              <a:rPr lang="ru-RU" b="0" i="0" dirty="0">
                <a:effectLst/>
                <a:latin typeface="YS Text"/>
              </a:rPr>
              <a:t> CLR. Знать об этом интересно, но не обязательно.</a:t>
            </a:r>
            <a:endParaRPr lang="en-US" b="0" i="0" dirty="0">
              <a:effectLst/>
              <a:latin typeface="YS Text"/>
            </a:endParaRPr>
          </a:p>
          <a:p>
            <a:pPr algn="l"/>
            <a:endParaRPr lang="en-US" b="0" i="0" dirty="0">
              <a:effectLst/>
              <a:latin typeface="YS Text"/>
            </a:endParaRPr>
          </a:p>
          <a:p>
            <a:pPr algn="l"/>
            <a:r>
              <a:rPr lang="en-US" b="1" i="0" dirty="0">
                <a:effectLst/>
                <a:latin typeface="var(--depot-font-text)"/>
              </a:rPr>
              <a:t>Common Language Runtime</a:t>
            </a:r>
          </a:p>
          <a:p>
            <a:pPr algn="l"/>
            <a:r>
              <a:rPr lang="en-US" b="0" i="0" dirty="0">
                <a:effectLst/>
                <a:latin typeface="YS Text"/>
              </a:rPr>
              <a:t>Common Language Runtime (CLR) — </a:t>
            </a:r>
            <a:r>
              <a:rPr lang="ru-RU" b="0" i="0" dirty="0">
                <a:effectLst/>
                <a:latin typeface="YS Text"/>
              </a:rPr>
              <a:t>это исполняющая среда для байт-кода </a:t>
            </a:r>
            <a:r>
              <a:rPr lang="en-US" b="0" i="0" dirty="0">
                <a:effectLst/>
                <a:latin typeface="YS Text"/>
              </a:rPr>
              <a:t>CIL (MSIL), </a:t>
            </a:r>
            <a:r>
              <a:rPr lang="ru-RU" b="0" i="0" dirty="0">
                <a:effectLst/>
                <a:latin typeface="YS Text"/>
              </a:rPr>
              <a:t>в который компилируются программы, написанные на .</a:t>
            </a:r>
            <a:r>
              <a:rPr lang="en-US" b="0" i="0" dirty="0">
                <a:effectLst/>
                <a:latin typeface="YS Text"/>
              </a:rPr>
              <a:t>NET-</a:t>
            </a:r>
            <a:r>
              <a:rPr lang="ru-RU" b="0" i="0" dirty="0">
                <a:effectLst/>
                <a:latin typeface="YS Text"/>
              </a:rPr>
              <a:t>совместимых языках программирования (</a:t>
            </a:r>
            <a:r>
              <a:rPr lang="en-US" b="0" i="0" dirty="0">
                <a:effectLst/>
                <a:latin typeface="YS Text"/>
              </a:rPr>
              <a:t>C#, Managed C++, Visual Basic .NET, F# </a:t>
            </a:r>
            <a:r>
              <a:rPr lang="ru-RU" b="0" i="0" dirty="0">
                <a:effectLst/>
                <a:latin typeface="YS Text"/>
              </a:rPr>
              <a:t>и прочие). </a:t>
            </a:r>
            <a:r>
              <a:rPr lang="en-US" b="0" i="0" dirty="0">
                <a:effectLst/>
                <a:latin typeface="YS Text"/>
              </a:rPr>
              <a:t>CLR </a:t>
            </a:r>
            <a:r>
              <a:rPr lang="ru-RU" b="0" i="0" dirty="0">
                <a:effectLst/>
                <a:latin typeface="YS Text"/>
              </a:rPr>
              <a:t>является одним из основных компонентов пакета </a:t>
            </a:r>
            <a:r>
              <a:rPr lang="en-US" b="0" i="0" dirty="0">
                <a:effectLst/>
                <a:latin typeface="YS Text"/>
              </a:rPr>
              <a:t>Microsoft .NET Framework.  </a:t>
            </a:r>
          </a:p>
          <a:p>
            <a:pPr algn="l"/>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a:t>
            </a:fld>
            <a:endParaRPr lang="ru-RU"/>
          </a:p>
        </p:txBody>
      </p:sp>
    </p:spTree>
    <p:extLst>
      <p:ext uri="{BB962C8B-B14F-4D97-AF65-F5344CB8AC3E}">
        <p14:creationId xmlns:p14="http://schemas.microsoft.com/office/powerpoint/2010/main" val="153017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Сборщик мусора может справиться с управляемыми объектами, однако он не знает, как удалять неуправляемые объекты.  В этом случае разработчик должен сам реализовывать механизмы очистки на уровне программного кода.</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21</a:t>
            </a:fld>
            <a:endParaRPr lang="ru-RU"/>
          </a:p>
        </p:txBody>
      </p:sp>
    </p:spTree>
    <p:extLst>
      <p:ext uri="{BB962C8B-B14F-4D97-AF65-F5344CB8AC3E}">
        <p14:creationId xmlns:p14="http://schemas.microsoft.com/office/powerpoint/2010/main" val="1605462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Сборщик мусора может справиться с управляемыми объектами, однако он не знает, как удалять неуправляемые объекты.  В этом случае разработчик должен сам реализовывать механизмы очистки на уровне программного кода.</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22</a:t>
            </a:fld>
            <a:endParaRPr lang="ru-RU"/>
          </a:p>
        </p:txBody>
      </p:sp>
    </p:spTree>
    <p:extLst>
      <p:ext uri="{BB962C8B-B14F-4D97-AF65-F5344CB8AC3E}">
        <p14:creationId xmlns:p14="http://schemas.microsoft.com/office/powerpoint/2010/main" val="1551751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Сборщик мусора может справиться с управляемыми объектами, однако он не знает, как удалять неуправляемые объекты.  В этом случае разработчик должен сам реализовывать механизмы очистки на уровне программного кода.</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23</a:t>
            </a:fld>
            <a:endParaRPr lang="ru-RU"/>
          </a:p>
        </p:txBody>
      </p:sp>
    </p:spTree>
    <p:extLst>
      <p:ext uri="{BB962C8B-B14F-4D97-AF65-F5344CB8AC3E}">
        <p14:creationId xmlns:p14="http://schemas.microsoft.com/office/powerpoint/2010/main" val="721749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В данном случае в деструкторе в целях демонстрации просто выводится строка на консоль, которая уведомляет, что объект удален. Но в реальных программах в деструктор вкладывается логика освобождения неуправляемых ресурсов.</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24</a:t>
            </a:fld>
            <a:endParaRPr lang="ru-RU"/>
          </a:p>
        </p:txBody>
      </p:sp>
    </p:spTree>
    <p:extLst>
      <p:ext uri="{BB962C8B-B14F-4D97-AF65-F5344CB8AC3E}">
        <p14:creationId xmlns:p14="http://schemas.microsoft.com/office/powerpoint/2010/main" val="874981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В данном случае в деструкторе в целях демонстрации просто выводится строка на консоль, которая уведомляет, что объект удален. Но в реальных программах в деструктор вкладывается логика освобождения неуправляемых ресурсов.</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25</a:t>
            </a:fld>
            <a:endParaRPr lang="ru-RU"/>
          </a:p>
        </p:txBody>
      </p:sp>
    </p:spTree>
    <p:extLst>
      <p:ext uri="{BB962C8B-B14F-4D97-AF65-F5344CB8AC3E}">
        <p14:creationId xmlns:p14="http://schemas.microsoft.com/office/powerpoint/2010/main" val="143474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26</a:t>
            </a:fld>
            <a:endParaRPr lang="ru-RU"/>
          </a:p>
        </p:txBody>
      </p:sp>
    </p:spTree>
    <p:extLst>
      <p:ext uri="{BB962C8B-B14F-4D97-AF65-F5344CB8AC3E}">
        <p14:creationId xmlns:p14="http://schemas.microsoft.com/office/powerpoint/2010/main" val="1057737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27</a:t>
            </a:fld>
            <a:endParaRPr lang="ru-RU"/>
          </a:p>
        </p:txBody>
      </p:sp>
    </p:spTree>
    <p:extLst>
      <p:ext uri="{BB962C8B-B14F-4D97-AF65-F5344CB8AC3E}">
        <p14:creationId xmlns:p14="http://schemas.microsoft.com/office/powerpoint/2010/main" val="812789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28</a:t>
            </a:fld>
            <a:endParaRPr lang="ru-RU"/>
          </a:p>
        </p:txBody>
      </p:sp>
    </p:spTree>
    <p:extLst>
      <p:ext uri="{BB962C8B-B14F-4D97-AF65-F5344CB8AC3E}">
        <p14:creationId xmlns:p14="http://schemas.microsoft.com/office/powerpoint/2010/main" val="831497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29</a:t>
            </a:fld>
            <a:endParaRPr lang="ru-RU"/>
          </a:p>
        </p:txBody>
      </p:sp>
    </p:spTree>
    <p:extLst>
      <p:ext uri="{BB962C8B-B14F-4D97-AF65-F5344CB8AC3E}">
        <p14:creationId xmlns:p14="http://schemas.microsoft.com/office/powerpoint/2010/main" val="424706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Конструкция </a:t>
            </a:r>
            <a:r>
              <a:rPr lang="ru-RU" sz="1200" b="0" i="0" kern="1200" dirty="0" err="1" smtClean="0">
                <a:solidFill>
                  <a:schemeClr val="tx1"/>
                </a:solidFill>
                <a:effectLst/>
                <a:latin typeface="+mn-lt"/>
                <a:ea typeface="+mn-ea"/>
                <a:cs typeface="+mn-cs"/>
              </a:rPr>
              <a:t>using</a:t>
            </a:r>
            <a:r>
              <a:rPr lang="ru-RU" sz="1200" b="0" i="0" kern="1200" dirty="0" smtClean="0">
                <a:solidFill>
                  <a:schemeClr val="tx1"/>
                </a:solidFill>
                <a:effectLst/>
                <a:latin typeface="+mn-lt"/>
                <a:ea typeface="+mn-ea"/>
                <a:cs typeface="+mn-cs"/>
              </a:rPr>
              <a:t> оформляет блок кода и создает объект некоторого типа, который реализует интерфейс </a:t>
            </a:r>
            <a:r>
              <a:rPr lang="ru-RU" sz="1200" b="0" i="0" kern="1200" dirty="0" err="1" smtClean="0">
                <a:solidFill>
                  <a:schemeClr val="tx1"/>
                </a:solidFill>
                <a:effectLst/>
                <a:latin typeface="+mn-lt"/>
                <a:ea typeface="+mn-ea"/>
                <a:cs typeface="+mn-cs"/>
              </a:rPr>
              <a:t>IDisposable</a:t>
            </a:r>
            <a:r>
              <a:rPr lang="ru-RU" sz="1200" b="0" i="0" kern="1200" dirty="0" smtClean="0">
                <a:solidFill>
                  <a:schemeClr val="tx1"/>
                </a:solidFill>
                <a:effectLst/>
                <a:latin typeface="+mn-lt"/>
                <a:ea typeface="+mn-ea"/>
                <a:cs typeface="+mn-cs"/>
              </a:rPr>
              <a:t>, в частности, его метод </a:t>
            </a:r>
            <a:r>
              <a:rPr lang="ru-RU" sz="1200" b="0" i="0" kern="1200" dirty="0" err="1" smtClean="0">
                <a:solidFill>
                  <a:schemeClr val="tx1"/>
                </a:solidFill>
                <a:effectLst/>
                <a:latin typeface="+mn-lt"/>
                <a:ea typeface="+mn-ea"/>
                <a:cs typeface="+mn-cs"/>
              </a:rPr>
              <a:t>Dispose</a:t>
            </a:r>
            <a:r>
              <a:rPr lang="ru-RU" sz="1200" b="0" i="0" kern="1200" dirty="0" smtClean="0">
                <a:solidFill>
                  <a:schemeClr val="tx1"/>
                </a:solidFill>
                <a:effectLst/>
                <a:latin typeface="+mn-lt"/>
                <a:ea typeface="+mn-ea"/>
                <a:cs typeface="+mn-cs"/>
              </a:rPr>
              <a:t>. При завершении блока кода у объекта вызывается метод </a:t>
            </a:r>
            <a:r>
              <a:rPr lang="ru-RU" sz="1200" b="0" i="0" kern="1200" dirty="0" err="1" smtClean="0">
                <a:solidFill>
                  <a:schemeClr val="tx1"/>
                </a:solidFill>
                <a:effectLst/>
                <a:latin typeface="+mn-lt"/>
                <a:ea typeface="+mn-ea"/>
                <a:cs typeface="+mn-cs"/>
              </a:rPr>
              <a:t>Dispose</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30</a:t>
            </a:fld>
            <a:endParaRPr lang="ru-RU"/>
          </a:p>
        </p:txBody>
      </p:sp>
    </p:spTree>
    <p:extLst>
      <p:ext uri="{BB962C8B-B14F-4D97-AF65-F5344CB8AC3E}">
        <p14:creationId xmlns:p14="http://schemas.microsoft.com/office/powerpoint/2010/main" val="419985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В языке C# понятий «стек» и «куча» нет вовсе. Вместо них есть область жизни объектов. Объекты значимых типов живут от точки объявления до конца охватывающего блока (если это локальные переменные) или от начала до конца жизни содержащего объекта (если это поля). Объекты ссылочных типов живут от момента вызова </a:t>
            </a:r>
            <a:r>
              <a:rPr lang="ru-RU" b="0" i="0" dirty="0" err="1">
                <a:effectLst/>
                <a:latin typeface="YS Text"/>
              </a:rPr>
              <a:t>new</a:t>
            </a:r>
            <a:r>
              <a:rPr lang="ru-RU" b="0" i="0" dirty="0">
                <a:effectLst/>
                <a:latin typeface="YS Text"/>
              </a:rPr>
              <a:t> до момента, когда их съест сборщик мусора (а это случится гарантированно не раньше того, как у вас пропадёт последняя ссылка на объект).То, что локальные переменные значимых типов часто попадают в системный стек — не более чем деталь реализации текущей </a:t>
            </a:r>
            <a:r>
              <a:rPr lang="ru-RU" b="0" i="0" dirty="0" err="1">
                <a:effectLst/>
                <a:latin typeface="YS Text"/>
              </a:rPr>
              <a:t>Майкрософтовской</a:t>
            </a:r>
            <a:r>
              <a:rPr lang="ru-RU" b="0" i="0" dirty="0">
                <a:effectLst/>
                <a:latin typeface="YS Text"/>
              </a:rPr>
              <a:t> CLR. Знать об этом интересно, но не обязательно.</a:t>
            </a:r>
            <a:endParaRPr lang="en-US" b="0" i="0" dirty="0">
              <a:effectLst/>
              <a:latin typeface="YS Text"/>
            </a:endParaRPr>
          </a:p>
          <a:p>
            <a:pPr algn="l"/>
            <a:endParaRPr lang="en-US" b="0" i="0" dirty="0">
              <a:effectLst/>
              <a:latin typeface="YS Text"/>
            </a:endParaRPr>
          </a:p>
          <a:p>
            <a:pPr algn="l"/>
            <a:r>
              <a:rPr lang="en-US" b="1" i="0" dirty="0">
                <a:effectLst/>
                <a:latin typeface="var(--depot-font-text)"/>
              </a:rPr>
              <a:t>Common Language Runtime</a:t>
            </a:r>
          </a:p>
          <a:p>
            <a:pPr algn="l"/>
            <a:r>
              <a:rPr lang="en-US" b="0" i="0" dirty="0">
                <a:effectLst/>
                <a:latin typeface="YS Text"/>
              </a:rPr>
              <a:t>Common Language Runtime (CLR) — </a:t>
            </a:r>
            <a:r>
              <a:rPr lang="ru-RU" b="0" i="0" dirty="0">
                <a:effectLst/>
                <a:latin typeface="YS Text"/>
              </a:rPr>
              <a:t>это исполняющая среда для байт-кода </a:t>
            </a:r>
            <a:r>
              <a:rPr lang="en-US" b="0" i="0" dirty="0">
                <a:effectLst/>
                <a:latin typeface="YS Text"/>
              </a:rPr>
              <a:t>CIL (MSIL), </a:t>
            </a:r>
            <a:r>
              <a:rPr lang="ru-RU" b="0" i="0" dirty="0">
                <a:effectLst/>
                <a:latin typeface="YS Text"/>
              </a:rPr>
              <a:t>в который компилируются программы, написанные на .</a:t>
            </a:r>
            <a:r>
              <a:rPr lang="en-US" b="0" i="0" dirty="0">
                <a:effectLst/>
                <a:latin typeface="YS Text"/>
              </a:rPr>
              <a:t>NET-</a:t>
            </a:r>
            <a:r>
              <a:rPr lang="ru-RU" b="0" i="0" dirty="0">
                <a:effectLst/>
                <a:latin typeface="YS Text"/>
              </a:rPr>
              <a:t>совместимых языках программирования (</a:t>
            </a:r>
            <a:r>
              <a:rPr lang="en-US" b="0" i="0" dirty="0">
                <a:effectLst/>
                <a:latin typeface="YS Text"/>
              </a:rPr>
              <a:t>C#, Managed C++, Visual Basic .NET, F# </a:t>
            </a:r>
            <a:r>
              <a:rPr lang="ru-RU" b="0" i="0" dirty="0">
                <a:effectLst/>
                <a:latin typeface="YS Text"/>
              </a:rPr>
              <a:t>и прочие). </a:t>
            </a:r>
            <a:r>
              <a:rPr lang="en-US" b="0" i="0" dirty="0">
                <a:effectLst/>
                <a:latin typeface="YS Text"/>
              </a:rPr>
              <a:t>CLR </a:t>
            </a:r>
            <a:r>
              <a:rPr lang="ru-RU" b="0" i="0" dirty="0">
                <a:effectLst/>
                <a:latin typeface="YS Text"/>
              </a:rPr>
              <a:t>является одним из основных компонентов пакета </a:t>
            </a:r>
            <a:r>
              <a:rPr lang="en-US" b="0" i="0" dirty="0">
                <a:effectLst/>
                <a:latin typeface="YS Text"/>
              </a:rPr>
              <a:t>Microsoft .NET Framework.  </a:t>
            </a:r>
          </a:p>
          <a:p>
            <a:pPr algn="l"/>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4</a:t>
            </a:fld>
            <a:endParaRPr lang="ru-RU"/>
          </a:p>
        </p:txBody>
      </p:sp>
    </p:spTree>
    <p:extLst>
      <p:ext uri="{BB962C8B-B14F-4D97-AF65-F5344CB8AC3E}">
        <p14:creationId xmlns:p14="http://schemas.microsoft.com/office/powerpoint/2010/main" val="3363496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Однако это не значит, что он представляет какую-то опасность. Просто при работе с ним все действия по использованию памяти, в том числе по ее очистке, ложится целиком на нас, а не на среду CLR</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 с точки зрения CLR такой код не безопасен, так как среда не может проверить данный код, поэтому повышается вероятность различного рода ошибок.</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31</a:t>
            </a:fld>
            <a:endParaRPr lang="ru-RU"/>
          </a:p>
        </p:txBody>
      </p:sp>
    </p:spTree>
    <p:extLst>
      <p:ext uri="{BB962C8B-B14F-4D97-AF65-F5344CB8AC3E}">
        <p14:creationId xmlns:p14="http://schemas.microsoft.com/office/powerpoint/2010/main" val="4165658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использовать небезопасный код в C#, надо первым делом указать проекту, что он будет работать с небезопасным кодом. Для этого надо установить в настройках проекта соответствующий флаг - в меню </a:t>
            </a:r>
            <a:r>
              <a:rPr lang="ru-RU" sz="1200" b="0" i="0" kern="1200" dirty="0" err="1" smtClean="0">
                <a:solidFill>
                  <a:schemeClr val="tx1"/>
                </a:solidFill>
                <a:effectLst/>
                <a:latin typeface="+mn-lt"/>
                <a:ea typeface="+mn-ea"/>
                <a:cs typeface="+mn-cs"/>
              </a:rPr>
              <a:t>Project</a:t>
            </a:r>
            <a:r>
              <a:rPr lang="ru-RU" sz="1200" b="0" i="0" kern="1200" dirty="0" smtClean="0">
                <a:solidFill>
                  <a:schemeClr val="tx1"/>
                </a:solidFill>
                <a:effectLst/>
                <a:latin typeface="+mn-lt"/>
                <a:ea typeface="+mn-ea"/>
                <a:cs typeface="+mn-cs"/>
              </a:rPr>
              <a:t> (Проект) найти Свойства проекта. Затем в меню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 установить флажок </a:t>
            </a:r>
            <a:r>
              <a:rPr lang="ru-RU" sz="1200" b="0" i="0" kern="1200" dirty="0" err="1" smtClean="0">
                <a:solidFill>
                  <a:schemeClr val="tx1"/>
                </a:solidFill>
                <a:effectLst/>
                <a:latin typeface="+mn-lt"/>
                <a:ea typeface="+mn-ea"/>
                <a:cs typeface="+mn-cs"/>
              </a:rPr>
              <a:t>Unsafe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code</a:t>
            </a:r>
            <a:r>
              <a:rPr lang="ru-RU" sz="1200" b="0" i="0" kern="1200" dirty="0" smtClean="0">
                <a:solidFill>
                  <a:schemeClr val="tx1"/>
                </a:solidFill>
                <a:effectLst/>
                <a:latin typeface="+mn-lt"/>
                <a:ea typeface="+mn-ea"/>
                <a:cs typeface="+mn-cs"/>
              </a:rPr>
              <a:t> (Небезопасный код):</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32</a:t>
            </a:fld>
            <a:endParaRPr lang="ru-RU"/>
          </a:p>
        </p:txBody>
      </p:sp>
    </p:spTree>
    <p:extLst>
      <p:ext uri="{BB962C8B-B14F-4D97-AF65-F5344CB8AC3E}">
        <p14:creationId xmlns:p14="http://schemas.microsoft.com/office/powerpoint/2010/main" val="260894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с помощью </a:t>
            </a:r>
            <a:r>
              <a:rPr lang="ru-RU" sz="1200" b="0" i="0" kern="1200" dirty="0" err="1" smtClean="0">
                <a:solidFill>
                  <a:schemeClr val="tx1"/>
                </a:solidFill>
                <a:effectLst/>
                <a:latin typeface="+mn-lt"/>
                <a:ea typeface="+mn-ea"/>
                <a:cs typeface="+mn-cs"/>
              </a:rPr>
              <a:t>unsafe</a:t>
            </a:r>
            <a:r>
              <a:rPr lang="ru-RU" sz="1200" b="0" i="0" kern="1200" dirty="0" smtClean="0">
                <a:solidFill>
                  <a:schemeClr val="tx1"/>
                </a:solidFill>
                <a:effectLst/>
                <a:latin typeface="+mn-lt"/>
                <a:ea typeface="+mn-ea"/>
                <a:cs typeface="+mn-cs"/>
              </a:rPr>
              <a:t> можно объявлять структуры и классы</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33</a:t>
            </a:fld>
            <a:endParaRPr lang="ru-RU"/>
          </a:p>
        </p:txBody>
      </p:sp>
    </p:spTree>
    <p:extLst>
      <p:ext uri="{BB962C8B-B14F-4D97-AF65-F5344CB8AC3E}">
        <p14:creationId xmlns:p14="http://schemas.microsoft.com/office/powerpoint/2010/main" val="3831989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с помощью </a:t>
            </a:r>
            <a:r>
              <a:rPr lang="ru-RU" sz="1200" b="0" i="0" kern="1200" dirty="0" err="1" smtClean="0">
                <a:solidFill>
                  <a:schemeClr val="tx1"/>
                </a:solidFill>
                <a:effectLst/>
                <a:latin typeface="+mn-lt"/>
                <a:ea typeface="+mn-ea"/>
                <a:cs typeface="+mn-cs"/>
              </a:rPr>
              <a:t>unsafe</a:t>
            </a:r>
            <a:r>
              <a:rPr lang="ru-RU" sz="1200" b="0" i="0" kern="1200" dirty="0" smtClean="0">
                <a:solidFill>
                  <a:schemeClr val="tx1"/>
                </a:solidFill>
                <a:effectLst/>
                <a:latin typeface="+mn-lt"/>
                <a:ea typeface="+mn-ea"/>
                <a:cs typeface="+mn-cs"/>
              </a:rPr>
              <a:t> можно объявлять структуры и классы</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34</a:t>
            </a:fld>
            <a:endParaRPr lang="ru-RU"/>
          </a:p>
        </p:txBody>
      </p:sp>
    </p:spTree>
    <p:extLst>
      <p:ext uri="{BB962C8B-B14F-4D97-AF65-F5344CB8AC3E}">
        <p14:creationId xmlns:p14="http://schemas.microsoft.com/office/powerpoint/2010/main" val="659471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с помощью </a:t>
            </a:r>
            <a:r>
              <a:rPr lang="ru-RU" sz="1200" b="0" i="0" kern="1200" dirty="0" err="1" smtClean="0">
                <a:solidFill>
                  <a:schemeClr val="tx1"/>
                </a:solidFill>
                <a:effectLst/>
                <a:latin typeface="+mn-lt"/>
                <a:ea typeface="+mn-ea"/>
                <a:cs typeface="+mn-cs"/>
              </a:rPr>
              <a:t>unsafe</a:t>
            </a:r>
            <a:r>
              <a:rPr lang="ru-RU" sz="1200" b="0" i="0" kern="1200" dirty="0" smtClean="0">
                <a:solidFill>
                  <a:schemeClr val="tx1"/>
                </a:solidFill>
                <a:effectLst/>
                <a:latin typeface="+mn-lt"/>
                <a:ea typeface="+mn-ea"/>
                <a:cs typeface="+mn-cs"/>
              </a:rPr>
              <a:t> можно объявлять структуры и классы</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35</a:t>
            </a:fld>
            <a:endParaRPr lang="ru-RU"/>
          </a:p>
        </p:txBody>
      </p:sp>
    </p:spTree>
    <p:extLst>
      <p:ext uri="{BB962C8B-B14F-4D97-AF65-F5344CB8AC3E}">
        <p14:creationId xmlns:p14="http://schemas.microsoft.com/office/powerpoint/2010/main" val="2984511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объявлении указателя указываем тип </a:t>
            </a:r>
            <a:r>
              <a:rPr lang="ru-RU" sz="1200" b="0" i="0" kern="1200" dirty="0" err="1" smtClean="0">
                <a:solidFill>
                  <a:schemeClr val="tx1"/>
                </a:solidFill>
                <a:effectLst/>
                <a:latin typeface="+mn-lt"/>
                <a:ea typeface="+mn-ea"/>
                <a:cs typeface="+mn-cs"/>
              </a:rPr>
              <a:t>int</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x; - в данном случае объявляется указатель на целое число. Но кроме типа </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можно использовать и другие: </a:t>
            </a:r>
            <a:r>
              <a:rPr lang="ru-RU" sz="1200" b="0" i="0" kern="1200" dirty="0" err="1" smtClean="0">
                <a:solidFill>
                  <a:schemeClr val="tx1"/>
                </a:solidFill>
                <a:effectLst/>
                <a:latin typeface="+mn-lt"/>
                <a:ea typeface="+mn-ea"/>
                <a:cs typeface="+mn-cs"/>
              </a:rPr>
              <a:t>sbyte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byte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short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ushort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long</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ulong</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float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double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decimal</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bool</a:t>
            </a:r>
            <a:r>
              <a:rPr lang="ru-RU" sz="1200" b="0" i="0" kern="1200" dirty="0" smtClean="0">
                <a:solidFill>
                  <a:schemeClr val="tx1"/>
                </a:solidFill>
                <a:effectLst/>
                <a:latin typeface="+mn-lt"/>
                <a:ea typeface="+mn-ea"/>
                <a:cs typeface="+mn-cs"/>
              </a:rPr>
              <a:t>. Также можно объявлять указатели на типы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структуры и другие указатели.</a:t>
            </a:r>
          </a:p>
          <a:p>
            <a:r>
              <a:rPr lang="ru-RU" sz="1200" b="0" i="0" kern="1200" dirty="0" smtClean="0">
                <a:solidFill>
                  <a:schemeClr val="tx1"/>
                </a:solidFill>
                <a:effectLst/>
                <a:latin typeface="+mn-lt"/>
                <a:ea typeface="+mn-ea"/>
                <a:cs typeface="+mn-cs"/>
              </a:rPr>
              <a:t>Выражение x = </a:t>
            </a:r>
            <a:r>
              <a:rPr lang="ru-RU" sz="1200" b="1" i="0" kern="1200" dirty="0" smtClean="0">
                <a:solidFill>
                  <a:schemeClr val="tx1"/>
                </a:solidFill>
                <a:effectLst/>
                <a:latin typeface="+mn-lt"/>
                <a:ea typeface="+mn-ea"/>
                <a:cs typeface="+mn-cs"/>
              </a:rPr>
              <a:t>&amp;</a:t>
            </a:r>
            <a:r>
              <a:rPr lang="ru-RU" sz="1200" b="0" i="0" kern="1200" dirty="0" smtClean="0">
                <a:solidFill>
                  <a:schemeClr val="tx1"/>
                </a:solidFill>
                <a:effectLst/>
                <a:latin typeface="+mn-lt"/>
                <a:ea typeface="+mn-ea"/>
                <a:cs typeface="+mn-cs"/>
              </a:rPr>
              <a:t>y; позволяет нам получить адрес переменной y и установить на него указатель x. До этого указатель x не на что не указывал.</a:t>
            </a:r>
          </a:p>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36</a:t>
            </a:fld>
            <a:endParaRPr lang="ru-RU"/>
          </a:p>
        </p:txBody>
      </p:sp>
    </p:spTree>
    <p:extLst>
      <p:ext uri="{BB962C8B-B14F-4D97-AF65-F5344CB8AC3E}">
        <p14:creationId xmlns:p14="http://schemas.microsoft.com/office/powerpoint/2010/main" val="1998624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получения адреса используется преобразование в тип </a:t>
            </a:r>
            <a:r>
              <a:rPr lang="ru-RU" sz="1200" b="0" i="0" kern="1200" dirty="0" err="1" smtClean="0">
                <a:solidFill>
                  <a:schemeClr val="tx1"/>
                </a:solidFill>
                <a:effectLst/>
                <a:latin typeface="+mn-lt"/>
                <a:ea typeface="+mn-ea"/>
                <a:cs typeface="+mn-cs"/>
              </a:rPr>
              <a:t>uint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long</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ulong</a:t>
            </a:r>
            <a:r>
              <a:rPr lang="ru-RU" sz="1200" b="0" i="0" kern="1200" dirty="0" smtClean="0">
                <a:solidFill>
                  <a:schemeClr val="tx1"/>
                </a:solidFill>
                <a:effectLst/>
                <a:latin typeface="+mn-lt"/>
                <a:ea typeface="+mn-ea"/>
                <a:cs typeface="+mn-cs"/>
              </a:rPr>
              <a:t>. Так как значение адреса - это целое число, а на 32-разрядных системах диапазон адресов 0 до 4 000 000 000, а адрес можно получить в переменную </a:t>
            </a:r>
            <a:r>
              <a:rPr lang="ru-RU" sz="1200" b="0" i="0" kern="1200" dirty="0" err="1" smtClean="0">
                <a:solidFill>
                  <a:schemeClr val="tx1"/>
                </a:solidFill>
                <a:effectLst/>
                <a:latin typeface="+mn-lt"/>
                <a:ea typeface="+mn-ea"/>
                <a:cs typeface="+mn-cs"/>
              </a:rPr>
              <a:t>uint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37</a:t>
            </a:fld>
            <a:endParaRPr lang="ru-RU"/>
          </a:p>
        </p:txBody>
      </p:sp>
    </p:spTree>
    <p:extLst>
      <p:ext uri="{BB962C8B-B14F-4D97-AF65-F5344CB8AC3E}">
        <p14:creationId xmlns:p14="http://schemas.microsoft.com/office/powerpoint/2010/main" val="3526496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Обращаясь к указателю p</a:t>
            </a:r>
            <a:r>
              <a:rPr lang="ru-RU" sz="1200" b="1" i="0" kern="1200" dirty="0" smtClean="0">
                <a:solidFill>
                  <a:schemeClr val="tx1"/>
                </a:solidFill>
                <a:effectLst/>
                <a:latin typeface="+mn-lt"/>
                <a:ea typeface="+mn-ea"/>
                <a:cs typeface="+mn-cs"/>
              </a:rPr>
              <a:t>-&gt;</a:t>
            </a:r>
            <a:r>
              <a:rPr lang="ru-RU" sz="1200" b="0" i="0" kern="1200" dirty="0" smtClean="0">
                <a:solidFill>
                  <a:schemeClr val="tx1"/>
                </a:solidFill>
                <a:effectLst/>
                <a:latin typeface="+mn-lt"/>
                <a:ea typeface="+mn-ea"/>
                <a:cs typeface="+mn-cs"/>
              </a:rPr>
              <a:t>X = 30; мы можем получить или установить значение свойства структуры, на которую указывает указатель. Обратите внимание, что просто написать </a:t>
            </a:r>
            <a:r>
              <a:rPr lang="ru-RU" sz="1200" b="0" i="0" kern="1200" dirty="0" err="1" smtClean="0">
                <a:solidFill>
                  <a:schemeClr val="tx1"/>
                </a:solidFill>
                <a:effectLst/>
                <a:latin typeface="+mn-lt"/>
                <a:ea typeface="+mn-ea"/>
                <a:cs typeface="+mn-cs"/>
              </a:rPr>
              <a:t>p.X</a:t>
            </a:r>
            <a:r>
              <a:rPr lang="ru-RU" sz="1200" b="0" i="0" kern="1200" dirty="0" smtClean="0">
                <a:solidFill>
                  <a:schemeClr val="tx1"/>
                </a:solidFill>
                <a:effectLst/>
                <a:latin typeface="+mn-lt"/>
                <a:ea typeface="+mn-ea"/>
                <a:cs typeface="+mn-cs"/>
              </a:rPr>
              <a:t>=30 мы не можем, так как p - это не структура </a:t>
            </a:r>
            <a:r>
              <a:rPr lang="ru-RU" sz="1200" b="0" i="0" kern="1200" dirty="0" err="1" smtClean="0">
                <a:solidFill>
                  <a:schemeClr val="tx1"/>
                </a:solidFill>
                <a:effectLst/>
                <a:latin typeface="+mn-lt"/>
                <a:ea typeface="+mn-ea"/>
                <a:cs typeface="+mn-cs"/>
              </a:rPr>
              <a:t>Point</a:t>
            </a:r>
            <a:r>
              <a:rPr lang="ru-RU" sz="1200" b="0" i="0" kern="1200" dirty="0" smtClean="0">
                <a:solidFill>
                  <a:schemeClr val="tx1"/>
                </a:solidFill>
                <a:effectLst/>
                <a:latin typeface="+mn-lt"/>
                <a:ea typeface="+mn-ea"/>
                <a:cs typeface="+mn-cs"/>
              </a:rPr>
              <a:t>, а указатель на структуру.</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38</a:t>
            </a:fld>
            <a:endParaRPr lang="ru-RU"/>
          </a:p>
        </p:txBody>
      </p:sp>
    </p:spTree>
    <p:extLst>
      <p:ext uri="{BB962C8B-B14F-4D97-AF65-F5344CB8AC3E}">
        <p14:creationId xmlns:p14="http://schemas.microsoft.com/office/powerpoint/2010/main" val="3887199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39</a:t>
            </a:fld>
            <a:endParaRPr lang="ru-RU"/>
          </a:p>
        </p:txBody>
      </p:sp>
    </p:spTree>
    <p:extLst>
      <p:ext uri="{BB962C8B-B14F-4D97-AF65-F5344CB8AC3E}">
        <p14:creationId xmlns:p14="http://schemas.microsoft.com/office/powerpoint/2010/main" val="870567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 представляют собой паттерны проектирования?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данном случае предполагается, что есть некоторый набор общих формализованных проблем, которые довольно часто встречаются, и паттерны предоставляют ряд принципов для решения этих проблем.</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41</a:t>
            </a:fld>
            <a:endParaRPr lang="ru-RU"/>
          </a:p>
        </p:txBody>
      </p:sp>
    </p:spTree>
    <p:extLst>
      <p:ext uri="{BB962C8B-B14F-4D97-AF65-F5344CB8AC3E}">
        <p14:creationId xmlns:p14="http://schemas.microsoft.com/office/powerpoint/2010/main" val="1533350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И если объект класса перестает использоваться, то при очистке стека ссылка на участок памяти также очищается, однако это не приводит к немедленной очистке самого участка памяти в куче. Впоследствии сборщик мусора (</a:t>
            </a:r>
            <a:r>
              <a:rPr lang="ru-RU" b="0" i="0" dirty="0" err="1">
                <a:effectLst/>
                <a:latin typeface="PT Serif" panose="020A0603040505020204" pitchFamily="18" charset="-52"/>
              </a:rPr>
              <a:t>garbage</a:t>
            </a:r>
            <a:r>
              <a:rPr lang="ru-RU" b="0" i="0" dirty="0">
                <a:effectLst/>
                <a:latin typeface="PT Serif" panose="020A0603040505020204" pitchFamily="18" charset="-52"/>
              </a:rPr>
              <a:t> </a:t>
            </a:r>
            <a:r>
              <a:rPr lang="ru-RU" b="0" i="0" dirty="0" err="1">
                <a:effectLst/>
                <a:latin typeface="PT Serif" panose="020A0603040505020204" pitchFamily="18" charset="-52"/>
              </a:rPr>
              <a:t>collector</a:t>
            </a:r>
            <a:r>
              <a:rPr lang="ru-RU" b="0" i="0" dirty="0">
                <a:effectLst/>
                <a:latin typeface="PT Serif" panose="020A0603040505020204" pitchFamily="18" charset="-52"/>
              </a:rPr>
              <a:t>) увидит, что на данный участок памяти больше нет ссылок, и очистит его.</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5</a:t>
            </a:fld>
            <a:endParaRPr lang="ru-RU"/>
          </a:p>
        </p:txBody>
      </p:sp>
    </p:spTree>
    <p:extLst>
      <p:ext uri="{BB962C8B-B14F-4D97-AF65-F5344CB8AC3E}">
        <p14:creationId xmlns:p14="http://schemas.microsoft.com/office/powerpoint/2010/main" val="2340190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Хотя идея паттернов как способ описания решения распространенных проблем в области проектирования появилась довольно давно, но их популярность стала расти во многом благодаря известной работе четырех авторов.</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Приемы объектно-ориентированного проектирования. Паттерны проектирования. и которая вышла в свет в 1994 году.</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первой масштабной попыткой описать распространенные способы проектирования программ</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42</a:t>
            </a:fld>
            <a:endParaRPr lang="ru-RU"/>
          </a:p>
        </p:txBody>
      </p:sp>
    </p:spTree>
    <p:extLst>
      <p:ext uri="{BB962C8B-B14F-4D97-AF65-F5344CB8AC3E}">
        <p14:creationId xmlns:p14="http://schemas.microsoft.com/office/powerpoint/2010/main" val="3632068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В итоге нам не надо ничего придумывать. У нас уже есть готовый шаблон, и нам только надо его применить в конкретной программе.</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43</a:t>
            </a:fld>
            <a:endParaRPr lang="ru-RU"/>
          </a:p>
        </p:txBody>
      </p:sp>
    </p:spTree>
    <p:extLst>
      <p:ext uri="{BB962C8B-B14F-4D97-AF65-F5344CB8AC3E}">
        <p14:creationId xmlns:p14="http://schemas.microsoft.com/office/powerpoint/2010/main" val="1562666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мышление паттернами упрощает групповую разработку программ. Зная применяемый паттерн проектирования и его основные принципы другому программисту будет проще понять его реализацию и использовать ее.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Хорошая программа предполагает использование паттернов. Однако не всегда паттерны упрощают и улучшают программу. Неоправданное их использование может привести к усложнению программного кода, уменьшению его качества. Паттерн должен быть оправданным и эффективным способом решения проблемы.</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44</a:t>
            </a:fld>
            <a:endParaRPr lang="ru-RU"/>
          </a:p>
        </p:txBody>
      </p:sp>
    </p:spTree>
    <p:extLst>
      <p:ext uri="{BB962C8B-B14F-4D97-AF65-F5344CB8AC3E}">
        <p14:creationId xmlns:p14="http://schemas.microsoft.com/office/powerpoint/2010/main" val="3805868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Существует множество различных паттернов, которые решают разные проблемы и выполняют различные задачи. Но по своему действию их можно объединить в ряд групп. </a:t>
            </a:r>
          </a:p>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45</a:t>
            </a:fld>
            <a:endParaRPr lang="ru-RU"/>
          </a:p>
        </p:txBody>
      </p:sp>
    </p:spTree>
    <p:extLst>
      <p:ext uri="{BB962C8B-B14F-4D97-AF65-F5344CB8AC3E}">
        <p14:creationId xmlns:p14="http://schemas.microsoft.com/office/powerpoint/2010/main" val="2008387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Существует множество различных паттернов, которые решают разные проблемы и выполняют различные задачи. Но по своему действию их можно объединить в ряд групп. </a:t>
            </a:r>
          </a:p>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47</a:t>
            </a:fld>
            <a:endParaRPr lang="ru-RU"/>
          </a:p>
        </p:txBody>
      </p:sp>
    </p:spTree>
    <p:extLst>
      <p:ext uri="{BB962C8B-B14F-4D97-AF65-F5344CB8AC3E}">
        <p14:creationId xmlns:p14="http://schemas.microsoft.com/office/powerpoint/2010/main" val="573391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Существует множество различных паттернов, которые решают разные проблемы и выполняют различные задачи. Но по своему действию их можно объединить в ряд групп. </a:t>
            </a:r>
          </a:p>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48</a:t>
            </a:fld>
            <a:endParaRPr lang="ru-RU"/>
          </a:p>
        </p:txBody>
      </p:sp>
    </p:spTree>
    <p:extLst>
      <p:ext uri="{BB962C8B-B14F-4D97-AF65-F5344CB8AC3E}">
        <p14:creationId xmlns:p14="http://schemas.microsoft.com/office/powerpoint/2010/main" val="5733917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 рассмотрим наиболее основные и распространенные паттерны и принципы их использования применительно к языку C#</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51</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 рассмотрим наиболее основные и распространенные паттерны и принципы их использования </a:t>
            </a:r>
            <a:r>
              <a:rPr lang="ru-RU" sz="1200" b="0" i="0" kern="1200" dirty="0" err="1" smtClean="0">
                <a:solidFill>
                  <a:schemeClr val="tx1"/>
                </a:solidFill>
                <a:effectLst/>
                <a:latin typeface="+mn-lt"/>
                <a:ea typeface="+mn-ea"/>
                <a:cs typeface="+mn-cs"/>
              </a:rPr>
              <a:t>приме.нительно</a:t>
            </a:r>
            <a:r>
              <a:rPr lang="ru-RU" sz="1200" b="0" i="0" kern="1200" dirty="0" smtClean="0">
                <a:solidFill>
                  <a:schemeClr val="tx1"/>
                </a:solidFill>
                <a:effectLst/>
                <a:latin typeface="+mn-lt"/>
                <a:ea typeface="+mn-ea"/>
                <a:cs typeface="+mn-cs"/>
              </a:rPr>
              <a:t> к языку C#</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Прежде всего при решении какой-нибудь проблемы надо</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52</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не стоит использовать паттерн, если вы его не понимаете, даже если он на первый взгляд поможет вам в решении задачи.</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53</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Прежде чем приступить к изучению основных паттернов также рассмотрим основные отношения между объектами</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54</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i="0" dirty="0">
                <a:effectLst/>
                <a:latin typeface="PT Serif" panose="020A0603040505020204" pitchFamily="18" charset="-52"/>
              </a:rPr>
              <a:t>В методе Test создается объект </a:t>
            </a:r>
            <a:r>
              <a:rPr lang="ru-RU" b="1" i="0" dirty="0" err="1">
                <a:effectLst/>
                <a:latin typeface="PT Serif" panose="020A0603040505020204" pitchFamily="18" charset="-52"/>
              </a:rPr>
              <a:t>Person</a:t>
            </a:r>
            <a:r>
              <a:rPr lang="ru-RU" b="0" i="0" dirty="0">
                <a:effectLst/>
                <a:latin typeface="PT Serif" panose="020A0603040505020204" pitchFamily="18" charset="-52"/>
              </a:rPr>
              <a:t>. </a:t>
            </a:r>
            <a:r>
              <a:rPr lang="ru-RU" b="1" i="0" dirty="0">
                <a:effectLst/>
                <a:latin typeface="PT Serif" panose="020A0603040505020204" pitchFamily="18" charset="-52"/>
              </a:rPr>
              <a:t>С помощью оператора </a:t>
            </a:r>
            <a:r>
              <a:rPr lang="ru-RU" b="1" i="0" dirty="0" err="1">
                <a:effectLst/>
                <a:latin typeface="PT Serif" panose="020A0603040505020204" pitchFamily="18" charset="-52"/>
              </a:rPr>
              <a:t>new</a:t>
            </a:r>
            <a:r>
              <a:rPr lang="ru-RU" b="1" i="0" dirty="0">
                <a:effectLst/>
                <a:latin typeface="PT Serif" panose="020A0603040505020204" pitchFamily="18" charset="-52"/>
              </a:rPr>
              <a:t> </a:t>
            </a:r>
            <a:r>
              <a:rPr lang="ru-RU" b="0" i="0" dirty="0">
                <a:effectLst/>
                <a:latin typeface="PT Serif" panose="020A0603040505020204" pitchFamily="18" charset="-52"/>
              </a:rPr>
              <a:t>в куче </a:t>
            </a:r>
            <a:r>
              <a:rPr lang="ru-RU" b="1" i="0" dirty="0">
                <a:effectLst/>
                <a:latin typeface="PT Serif" panose="020A0603040505020204" pitchFamily="18" charset="-52"/>
              </a:rPr>
              <a:t>для</a:t>
            </a:r>
            <a:r>
              <a:rPr lang="ru-RU" b="0" i="0" dirty="0">
                <a:effectLst/>
                <a:latin typeface="PT Serif" panose="020A0603040505020204" pitchFamily="18" charset="-52"/>
              </a:rPr>
              <a:t> </a:t>
            </a:r>
            <a:r>
              <a:rPr lang="ru-RU" b="1" i="0" dirty="0">
                <a:effectLst/>
                <a:latin typeface="PT Serif" panose="020A0603040505020204" pitchFamily="18" charset="-52"/>
              </a:rPr>
              <a:t>хранения объекта</a:t>
            </a:r>
            <a:r>
              <a:rPr lang="ru-RU" b="0" i="0" dirty="0">
                <a:effectLst/>
                <a:latin typeface="PT Serif" panose="020A0603040505020204" pitchFamily="18" charset="-52"/>
              </a:rPr>
              <a:t> CLR выделяет </a:t>
            </a:r>
            <a:r>
              <a:rPr lang="ru-RU" b="1" i="0" dirty="0">
                <a:effectLst/>
                <a:latin typeface="PT Serif" panose="020A0603040505020204" pitchFamily="18" charset="-52"/>
              </a:rPr>
              <a:t>участок памяти</a:t>
            </a:r>
            <a:r>
              <a:rPr lang="ru-RU" b="0" i="0" dirty="0">
                <a:effectLst/>
                <a:latin typeface="PT Serif" panose="020A0603040505020204" pitchFamily="18" charset="-52"/>
              </a:rPr>
              <a:t>. </a:t>
            </a:r>
          </a:p>
          <a:p>
            <a:r>
              <a:rPr lang="ru-RU" b="0" i="0" dirty="0">
                <a:effectLst/>
                <a:latin typeface="PT Serif" panose="020A0603040505020204" pitchFamily="18" charset="-52"/>
              </a:rPr>
              <a:t>А в стек добавляет адрес на этот участок памяти. В неявно определенном методе </a:t>
            </a:r>
            <a:r>
              <a:rPr lang="ru-RU" b="0" i="0" dirty="0" err="1">
                <a:effectLst/>
                <a:latin typeface="PT Serif" panose="020A0603040505020204" pitchFamily="18" charset="-52"/>
              </a:rPr>
              <a:t>Main</a:t>
            </a:r>
            <a:r>
              <a:rPr lang="ru-RU" b="0" i="0" dirty="0">
                <a:effectLst/>
                <a:latin typeface="PT Serif" panose="020A0603040505020204" pitchFamily="18" charset="-52"/>
              </a:rPr>
              <a:t> мы вызываем метод Test. </a:t>
            </a:r>
          </a:p>
          <a:p>
            <a:endParaRPr lang="ru-RU" b="0" i="0" dirty="0">
              <a:effectLst/>
              <a:latin typeface="PT Serif" panose="020A0603040505020204" pitchFamily="18" charset="-52"/>
            </a:endParaRPr>
          </a:p>
          <a:p>
            <a:r>
              <a:rPr lang="ru-RU" b="0" i="0" dirty="0">
                <a:effectLst/>
                <a:latin typeface="PT Serif" panose="020A0603040505020204" pitchFamily="18" charset="-52"/>
              </a:rPr>
              <a:t>И после того, как Test отработает, место в стеке очищается, а сборщик мусора очищает ранее выделенный под хранение объекта </a:t>
            </a:r>
            <a:r>
              <a:rPr lang="ru-RU" b="0" i="0" dirty="0" err="1">
                <a:effectLst/>
                <a:latin typeface="PT Serif" panose="020A0603040505020204" pitchFamily="18" charset="-52"/>
              </a:rPr>
              <a:t>Person</a:t>
            </a:r>
            <a:r>
              <a:rPr lang="ru-RU" b="0" i="0" dirty="0">
                <a:effectLst/>
                <a:latin typeface="PT Serif" panose="020A0603040505020204" pitchFamily="18" charset="-52"/>
              </a:rPr>
              <a:t> участок памяти.</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6</a:t>
            </a:fld>
            <a:endParaRPr lang="ru-RU"/>
          </a:p>
        </p:txBody>
      </p:sp>
    </p:spTree>
    <p:extLst>
      <p:ext uri="{BB962C8B-B14F-4D97-AF65-F5344CB8AC3E}">
        <p14:creationId xmlns:p14="http://schemas.microsoft.com/office/powerpoint/2010/main" val="4237853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55</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56</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57</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58</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59</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Нередко при отношении ассоциации указывается кратность связей. В данном случае единица у </a:t>
            </a:r>
            <a:r>
              <a:rPr lang="ru-RU" sz="1200" b="0" i="0" kern="1200" dirty="0" err="1" smtClean="0">
                <a:solidFill>
                  <a:schemeClr val="tx1"/>
                </a:solidFill>
                <a:effectLst/>
                <a:latin typeface="+mn-lt"/>
                <a:ea typeface="+mn-ea"/>
                <a:cs typeface="+mn-cs"/>
              </a:rPr>
              <a:t>Team</a:t>
            </a:r>
            <a:r>
              <a:rPr lang="ru-RU" sz="1200" b="0" i="0" kern="1200" dirty="0" smtClean="0">
                <a:solidFill>
                  <a:schemeClr val="tx1"/>
                </a:solidFill>
                <a:effectLst/>
                <a:latin typeface="+mn-lt"/>
                <a:ea typeface="+mn-ea"/>
                <a:cs typeface="+mn-cs"/>
              </a:rPr>
              <a:t> и звездочка у </a:t>
            </a:r>
            <a:r>
              <a:rPr lang="ru-RU" sz="1200" b="0" i="0" kern="1200" dirty="0" err="1" smtClean="0">
                <a:solidFill>
                  <a:schemeClr val="tx1"/>
                </a:solidFill>
                <a:effectLst/>
                <a:latin typeface="+mn-lt"/>
                <a:ea typeface="+mn-ea"/>
                <a:cs typeface="+mn-cs"/>
              </a:rPr>
              <a:t>Player</a:t>
            </a:r>
            <a:r>
              <a:rPr lang="ru-RU" sz="1200" b="0" i="0" kern="1200" dirty="0" smtClean="0">
                <a:solidFill>
                  <a:schemeClr val="tx1"/>
                </a:solidFill>
                <a:effectLst/>
                <a:latin typeface="+mn-lt"/>
                <a:ea typeface="+mn-ea"/>
                <a:cs typeface="+mn-cs"/>
              </a:rPr>
              <a:t> на диаграмме отражает связь 1 ко многим. То есть одна команда будет соответствовать многим игрокам.</a:t>
            </a:r>
          </a:p>
          <a:p>
            <a:r>
              <a:rPr lang="ru-RU" sz="1200" b="0" i="0" kern="1200" dirty="0" smtClean="0">
                <a:solidFill>
                  <a:schemeClr val="tx1"/>
                </a:solidFill>
                <a:effectLst/>
                <a:latin typeface="+mn-lt"/>
                <a:ea typeface="+mn-ea"/>
                <a:cs typeface="+mn-cs"/>
              </a:rPr>
              <a:t>Агрегация и композиция являются частными случаями ассоциации.</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60</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этом класс автомобиля полностью управляет жизненным циклом объекта двигателя. При уничтожении объекта автомобиля в области памяти вместе с ним будет уничтожен и объект двигателя. И в этом плане объект автомобиля является главным, а объект двигателя - зависимой.</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61</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Нередко при отношении ассоциации указывается кратность связей. В данном случае единица у </a:t>
            </a:r>
            <a:r>
              <a:rPr lang="ru-RU" sz="1200" b="0" i="0" kern="1200" dirty="0" err="1" smtClean="0">
                <a:solidFill>
                  <a:schemeClr val="tx1"/>
                </a:solidFill>
                <a:effectLst/>
                <a:latin typeface="+mn-lt"/>
                <a:ea typeface="+mn-ea"/>
                <a:cs typeface="+mn-cs"/>
              </a:rPr>
              <a:t>Team</a:t>
            </a:r>
            <a:r>
              <a:rPr lang="ru-RU" sz="1200" b="0" i="0" kern="1200" dirty="0" smtClean="0">
                <a:solidFill>
                  <a:schemeClr val="tx1"/>
                </a:solidFill>
                <a:effectLst/>
                <a:latin typeface="+mn-lt"/>
                <a:ea typeface="+mn-ea"/>
                <a:cs typeface="+mn-cs"/>
              </a:rPr>
              <a:t> и звездочка у </a:t>
            </a:r>
            <a:r>
              <a:rPr lang="ru-RU" sz="1200" b="0" i="0" kern="1200" dirty="0" err="1" smtClean="0">
                <a:solidFill>
                  <a:schemeClr val="tx1"/>
                </a:solidFill>
                <a:effectLst/>
                <a:latin typeface="+mn-lt"/>
                <a:ea typeface="+mn-ea"/>
                <a:cs typeface="+mn-cs"/>
              </a:rPr>
              <a:t>Player</a:t>
            </a:r>
            <a:r>
              <a:rPr lang="ru-RU" sz="1200" b="0" i="0" kern="1200" dirty="0" smtClean="0">
                <a:solidFill>
                  <a:schemeClr val="tx1"/>
                </a:solidFill>
                <a:effectLst/>
                <a:latin typeface="+mn-lt"/>
                <a:ea typeface="+mn-ea"/>
                <a:cs typeface="+mn-cs"/>
              </a:rPr>
              <a:t> на диаграмме отражает связь 1 ко многим. То есть одна команда будет соответствовать многим игрокам.</a:t>
            </a:r>
          </a:p>
          <a:p>
            <a:r>
              <a:rPr lang="ru-RU" sz="1200" b="0" i="0" kern="1200" dirty="0" smtClean="0">
                <a:solidFill>
                  <a:schemeClr val="tx1"/>
                </a:solidFill>
                <a:effectLst/>
                <a:latin typeface="+mn-lt"/>
                <a:ea typeface="+mn-ea"/>
                <a:cs typeface="+mn-cs"/>
              </a:rPr>
              <a:t>Агрегация и композиция являются частными случаями ассоциации.</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62</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агрегации реализуется слабая связь, то есть в данном случае объекты </a:t>
            </a:r>
            <a:r>
              <a:rPr lang="ru-RU" sz="1200" b="0" i="0" kern="1200" dirty="0" err="1" smtClean="0">
                <a:solidFill>
                  <a:schemeClr val="tx1"/>
                </a:solidFill>
                <a:effectLst/>
                <a:latin typeface="+mn-lt"/>
                <a:ea typeface="+mn-ea"/>
                <a:cs typeface="+mn-cs"/>
              </a:rPr>
              <a:t>Car</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будут равноправны. В конструктор </a:t>
            </a:r>
            <a:r>
              <a:rPr lang="ru-RU" sz="1200" b="0" i="0" kern="1200" dirty="0" err="1" smtClean="0">
                <a:solidFill>
                  <a:schemeClr val="tx1"/>
                </a:solidFill>
                <a:effectLst/>
                <a:latin typeface="+mn-lt"/>
                <a:ea typeface="+mn-ea"/>
                <a:cs typeface="+mn-cs"/>
              </a:rPr>
              <a:t>Car</a:t>
            </a:r>
            <a:r>
              <a:rPr lang="ru-RU" sz="1200" b="0" i="0" kern="1200" dirty="0" smtClean="0">
                <a:solidFill>
                  <a:schemeClr val="tx1"/>
                </a:solidFill>
                <a:effectLst/>
                <a:latin typeface="+mn-lt"/>
                <a:ea typeface="+mn-ea"/>
                <a:cs typeface="+mn-cs"/>
              </a:rPr>
              <a:t> передается ссылка на уже имеющийся объект </a:t>
            </a:r>
            <a:r>
              <a:rPr lang="ru-RU" sz="1200" b="0" i="0" kern="1200" dirty="0" err="1" smtClean="0">
                <a:solidFill>
                  <a:schemeClr val="tx1"/>
                </a:solidFill>
                <a:effectLst/>
                <a:latin typeface="+mn-lt"/>
                <a:ea typeface="+mn-ea"/>
                <a:cs typeface="+mn-cs"/>
              </a:rPr>
              <a:t>Engine</a:t>
            </a:r>
            <a:r>
              <a:rPr lang="ru-RU" sz="1200" b="0" i="0" kern="1200" dirty="0" smtClean="0">
                <a:solidFill>
                  <a:schemeClr val="tx1"/>
                </a:solidFill>
                <a:effectLst/>
                <a:latin typeface="+mn-lt"/>
                <a:ea typeface="+mn-ea"/>
                <a:cs typeface="+mn-cs"/>
              </a:rPr>
              <a:t>. И, как правило, определяется ссылка не на конкретный класс, а на абстрактный класс или интерфейс</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63</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проектировании отношений между классами надо учитывать некоторые общие рекомендации. В частности, вместо наследования следует предпочитать композицию. При наследовании весь функционал класса-наследника жестко определен на этапе компиляции. И во время выполнения программы мы не можем его динамически переопределить. А класс-наследник не всегда может переопределить код, который определен в родительском классе. </a:t>
            </a:r>
            <a:r>
              <a:rPr lang="ru-RU" sz="1200" b="0" i="0" kern="1200" smtClean="0">
                <a:solidFill>
                  <a:schemeClr val="tx1"/>
                </a:solidFill>
                <a:effectLst/>
                <a:latin typeface="+mn-lt"/>
                <a:ea typeface="+mn-ea"/>
                <a:cs typeface="+mn-cs"/>
              </a:rPr>
              <a:t>Композиция же позволяет динамически определять поведение объекта во время выполнения, и поэтому является более гибкой.</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64</a:t>
            </a:fld>
            <a:endParaRPr lang="ru-RU"/>
          </a:p>
        </p:txBody>
      </p:sp>
    </p:spTree>
    <p:extLst>
      <p:ext uri="{BB962C8B-B14F-4D97-AF65-F5344CB8AC3E}">
        <p14:creationId xmlns:p14="http://schemas.microsoft.com/office/powerpoint/2010/main" val="140877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Сборщик мусора не запускается сразу после удаления из стека ссылки на объект, размещенный в куче. Он запускается в то время, когда среда CLR обнаружит в этом потребность, например, когда программе требуется дополнительная память.</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7</a:t>
            </a:fld>
            <a:endParaRPr lang="ru-RU"/>
          </a:p>
        </p:txBody>
      </p:sp>
    </p:spTree>
    <p:extLst>
      <p:ext uri="{BB962C8B-B14F-4D97-AF65-F5344CB8AC3E}">
        <p14:creationId xmlns:p14="http://schemas.microsoft.com/office/powerpoint/2010/main" val="17794918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65</a:t>
            </a:fld>
            <a:endParaRPr lang="ru-RU"/>
          </a:p>
        </p:txBody>
      </p:sp>
    </p:spTree>
    <p:extLst>
      <p:ext uri="{BB962C8B-B14F-4D97-AF65-F5344CB8AC3E}">
        <p14:creationId xmlns:p14="http://schemas.microsoft.com/office/powerpoint/2010/main" val="35748745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Допустим, у нас есть система транспортных средств: легковой автомобиль, автобус, трамвай, поезд и т.д. Поскольку данные объекты являются родственными, мы можем выделить у них общие признаки, то в данном случае можно использовать абстрактные классы: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Абстрактный класс </a:t>
            </a:r>
            <a:r>
              <a:rPr lang="ru-RU" sz="1200" b="0" i="0" kern="1200" dirty="0" err="1" smtClean="0">
                <a:solidFill>
                  <a:schemeClr val="tx1"/>
                </a:solidFill>
                <a:effectLst/>
                <a:latin typeface="+mn-lt"/>
                <a:ea typeface="+mn-ea"/>
                <a:cs typeface="+mn-cs"/>
              </a:rPr>
              <a:t>Vehicle</a:t>
            </a:r>
            <a:r>
              <a:rPr lang="ru-RU" sz="1200" b="0" i="0" kern="1200" dirty="0" smtClean="0">
                <a:solidFill>
                  <a:schemeClr val="tx1"/>
                </a:solidFill>
                <a:effectLst/>
                <a:latin typeface="+mn-lt"/>
                <a:ea typeface="+mn-ea"/>
                <a:cs typeface="+mn-cs"/>
              </a:rPr>
              <a:t> определяет абстрактный метод перемещения </a:t>
            </a:r>
            <a:r>
              <a:rPr lang="ru-RU" sz="1200" b="0" i="0" kern="1200" dirty="0" err="1" smtClean="0">
                <a:solidFill>
                  <a:schemeClr val="tx1"/>
                </a:solidFill>
                <a:effectLst/>
                <a:latin typeface="+mn-lt"/>
                <a:ea typeface="+mn-ea"/>
                <a:cs typeface="+mn-cs"/>
              </a:rPr>
              <a:t>Move</a:t>
            </a:r>
            <a:r>
              <a:rPr lang="ru-RU" sz="1200" b="0" i="0" kern="1200" dirty="0" smtClean="0">
                <a:solidFill>
                  <a:schemeClr val="tx1"/>
                </a:solidFill>
                <a:effectLst/>
                <a:latin typeface="+mn-lt"/>
                <a:ea typeface="+mn-ea"/>
                <a:cs typeface="+mn-cs"/>
              </a:rPr>
              <a:t>(), а классы-наследники его реализуют.</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66</a:t>
            </a:fld>
            <a:endParaRPr lang="ru-RU"/>
          </a:p>
        </p:txBody>
      </p:sp>
    </p:spTree>
    <p:extLst>
      <p:ext uri="{BB962C8B-B14F-4D97-AF65-F5344CB8AC3E}">
        <p14:creationId xmlns:p14="http://schemas.microsoft.com/office/powerpoint/2010/main" val="20556022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BB7DDF2-D4E5-4D1C-A323-F4A09AD888BD}" type="slidenum">
              <a:rPr lang="ru-RU" smtClean="0"/>
              <a:t>67</a:t>
            </a:fld>
            <a:endParaRPr lang="ru-RU"/>
          </a:p>
        </p:txBody>
      </p:sp>
    </p:spTree>
    <p:extLst>
      <p:ext uri="{BB962C8B-B14F-4D97-AF65-F5344CB8AC3E}">
        <p14:creationId xmlns:p14="http://schemas.microsoft.com/office/powerpoint/2010/main" val="21687410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Конкретные классы </a:t>
            </a:r>
            <a:r>
              <a:rPr lang="en-US" sz="1200" b="0" i="0" kern="1200" dirty="0" err="1" smtClean="0">
                <a:solidFill>
                  <a:schemeClr val="tx1"/>
                </a:solidFill>
                <a:effectLst/>
                <a:latin typeface="+mn-lt"/>
                <a:ea typeface="+mn-ea"/>
                <a:cs typeface="+mn-cs"/>
              </a:rPr>
              <a:t>ConcreteCreatorA</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 </a:t>
            </a:r>
            <a:r>
              <a:rPr lang="en-US" sz="1200" b="0" i="0" kern="1200" dirty="0" err="1" smtClean="0">
                <a:solidFill>
                  <a:schemeClr val="tx1"/>
                </a:solidFill>
                <a:effectLst/>
                <a:latin typeface="+mn-lt"/>
                <a:ea typeface="+mn-ea"/>
                <a:cs typeface="+mn-cs"/>
              </a:rPr>
              <a:t>ConcreteCreatorB</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наследники класса </a:t>
            </a:r>
            <a:r>
              <a:rPr lang="en-US" sz="1200" b="0" i="0" kern="1200" dirty="0" smtClean="0">
                <a:solidFill>
                  <a:schemeClr val="tx1"/>
                </a:solidFill>
                <a:effectLst/>
                <a:latin typeface="+mn-lt"/>
                <a:ea typeface="+mn-ea"/>
                <a:cs typeface="+mn-cs"/>
              </a:rPr>
              <a:t>Creator, </a:t>
            </a:r>
            <a:r>
              <a:rPr lang="ru-RU" sz="1200" b="0" i="0" kern="1200" dirty="0" smtClean="0">
                <a:solidFill>
                  <a:schemeClr val="tx1"/>
                </a:solidFill>
                <a:effectLst/>
                <a:latin typeface="+mn-lt"/>
                <a:ea typeface="+mn-ea"/>
                <a:cs typeface="+mn-cs"/>
              </a:rPr>
              <a:t>определяющие свою реализацию метода </a:t>
            </a:r>
            <a:r>
              <a:rPr lang="en-US" sz="1200" b="0" i="0" kern="1200" dirty="0" err="1" smtClean="0">
                <a:solidFill>
                  <a:schemeClr val="tx1"/>
                </a:solidFill>
                <a:effectLst/>
                <a:latin typeface="+mn-lt"/>
                <a:ea typeface="+mn-ea"/>
                <a:cs typeface="+mn-cs"/>
              </a:rPr>
              <a:t>FactoryMethod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71</a:t>
            </a:fld>
            <a:endParaRPr lang="ru-RU"/>
          </a:p>
        </p:txBody>
      </p:sp>
    </p:spTree>
    <p:extLst>
      <p:ext uri="{BB962C8B-B14F-4D97-AF65-F5344CB8AC3E}">
        <p14:creationId xmlns:p14="http://schemas.microsoft.com/office/powerpoint/2010/main" val="42667226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72</a:t>
            </a:fld>
            <a:endParaRPr lang="ru-RU"/>
          </a:p>
        </p:txBody>
      </p:sp>
    </p:spTree>
    <p:extLst>
      <p:ext uri="{BB962C8B-B14F-4D97-AF65-F5344CB8AC3E}">
        <p14:creationId xmlns:p14="http://schemas.microsoft.com/office/powerpoint/2010/main" val="1309858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73</a:t>
            </a:fld>
            <a:endParaRPr lang="ru-RU"/>
          </a:p>
        </p:txBody>
      </p:sp>
    </p:spTree>
    <p:extLst>
      <p:ext uri="{BB962C8B-B14F-4D97-AF65-F5344CB8AC3E}">
        <p14:creationId xmlns:p14="http://schemas.microsoft.com/office/powerpoint/2010/main" val="8974662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74</a:t>
            </a:fld>
            <a:endParaRPr lang="ru-RU"/>
          </a:p>
        </p:txBody>
      </p:sp>
    </p:spTree>
    <p:extLst>
      <p:ext uri="{BB962C8B-B14F-4D97-AF65-F5344CB8AC3E}">
        <p14:creationId xmlns:p14="http://schemas.microsoft.com/office/powerpoint/2010/main" val="7553423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75</a:t>
            </a:fld>
            <a:endParaRPr lang="ru-RU"/>
          </a:p>
        </p:txBody>
      </p:sp>
    </p:spTree>
    <p:extLst>
      <p:ext uri="{BB962C8B-B14F-4D97-AF65-F5344CB8AC3E}">
        <p14:creationId xmlns:p14="http://schemas.microsoft.com/office/powerpoint/2010/main" val="40047270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76</a:t>
            </a:fld>
            <a:endParaRPr lang="ru-RU"/>
          </a:p>
        </p:txBody>
      </p:sp>
    </p:spTree>
    <p:extLst>
      <p:ext uri="{BB962C8B-B14F-4D97-AF65-F5344CB8AC3E}">
        <p14:creationId xmlns:p14="http://schemas.microsoft.com/office/powerpoint/2010/main" val="8957092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77</a:t>
            </a:fld>
            <a:endParaRPr lang="ru-RU"/>
          </a:p>
        </p:txBody>
      </p:sp>
    </p:spTree>
    <p:extLst>
      <p:ext uri="{BB962C8B-B14F-4D97-AF65-F5344CB8AC3E}">
        <p14:creationId xmlns:p14="http://schemas.microsoft.com/office/powerpoint/2010/main" val="699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8</a:t>
            </a:fld>
            <a:endParaRPr lang="ru-RU"/>
          </a:p>
        </p:txBody>
      </p:sp>
    </p:spTree>
    <p:extLst>
      <p:ext uri="{BB962C8B-B14F-4D97-AF65-F5344CB8AC3E}">
        <p14:creationId xmlns:p14="http://schemas.microsoft.com/office/powerpoint/2010/main" val="10875325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78</a:t>
            </a:fld>
            <a:endParaRPr lang="ru-RU"/>
          </a:p>
        </p:txBody>
      </p:sp>
    </p:spTree>
    <p:extLst>
      <p:ext uri="{BB962C8B-B14F-4D97-AF65-F5344CB8AC3E}">
        <p14:creationId xmlns:p14="http://schemas.microsoft.com/office/powerpoint/2010/main" val="41166552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BB7DDF2-D4E5-4D1C-A323-F4A09AD888BD}" type="slidenum">
              <a:rPr lang="ru-RU" smtClean="0"/>
              <a:t>79</a:t>
            </a:fld>
            <a:endParaRPr lang="ru-RU"/>
          </a:p>
        </p:txBody>
      </p:sp>
    </p:spTree>
    <p:extLst>
      <p:ext uri="{BB962C8B-B14F-4D97-AF65-F5344CB8AC3E}">
        <p14:creationId xmlns:p14="http://schemas.microsoft.com/office/powerpoint/2010/main" val="120153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Особенность этой кучи состоит в том, что при сборке мусора сжатие памяти не проводится по причине больших издержек, связанных с размером объектов.</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9</a:t>
            </a:fld>
            <a:endParaRPr lang="ru-RU"/>
          </a:p>
        </p:txBody>
      </p:sp>
    </p:spTree>
    <p:extLst>
      <p:ext uri="{BB962C8B-B14F-4D97-AF65-F5344CB8AC3E}">
        <p14:creationId xmlns:p14="http://schemas.microsoft.com/office/powerpoint/2010/main" val="418569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effectLst/>
                <a:latin typeface="PT Serif" panose="020A0603040505020204" pitchFamily="18" charset="-52"/>
              </a:rPr>
              <a:t>К поколению 0 относятся новые объекты, которые еще ни разу не подвергались сборке мусора. К поколению 1 относятся объекты, которые пережили одну сборку, а к поколению 2 - объекты, прошедшие более одной сборки мусора.</a:t>
            </a:r>
            <a:endParaRPr lang="ru-RU" dirty="0"/>
          </a:p>
        </p:txBody>
      </p:sp>
      <p:sp>
        <p:nvSpPr>
          <p:cNvPr id="4" name="Номер слайда 3"/>
          <p:cNvSpPr>
            <a:spLocks noGrp="1"/>
          </p:cNvSpPr>
          <p:nvPr>
            <p:ph type="sldNum" sz="quarter" idx="5"/>
          </p:nvPr>
        </p:nvSpPr>
        <p:spPr/>
        <p:txBody>
          <a:bodyPr/>
          <a:lstStyle/>
          <a:p>
            <a:fld id="{5BB7DDF2-D4E5-4D1C-A323-F4A09AD888BD}" type="slidenum">
              <a:rPr lang="ru-RU" smtClean="0"/>
              <a:t>10</a:t>
            </a:fld>
            <a:endParaRPr lang="ru-RU"/>
          </a:p>
        </p:txBody>
      </p:sp>
    </p:spTree>
    <p:extLst>
      <p:ext uri="{BB962C8B-B14F-4D97-AF65-F5344CB8AC3E}">
        <p14:creationId xmlns:p14="http://schemas.microsoft.com/office/powerpoint/2010/main" val="53115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C29967-47D7-B3F9-3A1C-5B44F568ACC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E0F1B9B-76A4-F7C7-1F0F-A2DE1C572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5CC46DD-D813-EEF7-1967-9374F4D9055E}"/>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E8ECCE0C-E7A0-DAC9-BBC3-2CF3E9E426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F6E090-F4C4-AD24-347B-8523458F91BD}"/>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357738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1ADB7-EFD3-68AC-4DD6-14E0BEBF6AF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7127BAE-874A-B0DE-202A-579151F18D5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800701-E1E1-3530-70DD-B8EED03FF65F}"/>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913D7617-400D-EA1C-F2A3-74FB9F14940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5799E5-98BC-D6D0-23C9-361D144A78F0}"/>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148453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1C42F3-81D6-9470-AEFB-B869398777E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49E6AD3-6542-6769-BCF2-94F5A04DC8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9021AA-7E6F-82B5-D9A8-FBBD6A054FC6}"/>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ACBD3C80-AE13-E617-85CF-CC0B4C8AD6B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76901B-4267-4F58-4060-4685CD09F18B}"/>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220552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C96750-A528-87E9-590D-5B2592E889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1EAB5C5-1104-480B-7939-FFDB5FF8ACD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EDA33A3-7581-3ED0-196A-CF9D533BDA2D}"/>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D2AFD642-9201-11AD-882D-150ADAF4A6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23DC5F6-6E19-A272-DA2D-BA1EE5CBD9DE}"/>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345612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B90B7-4BF0-0E04-CBD1-94358E5A8AA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3D60F62-C387-B874-9417-AD0274D57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8ECA281-BEBF-AF11-6434-E2A293874E92}"/>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C070E5E2-CD36-B205-B6E0-8E7AD3CDA37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0A464E1-C73D-9A96-036F-D40EAEBEA11E}"/>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314205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7F202-53AE-1B66-FF67-5F9199157E6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428F7EA-4460-DAA8-7A5B-39B75B77789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42881B1-B219-940F-9896-87E699AB71D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97389A7-C813-2783-5294-DBDA3B02018A}"/>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6" name="Нижний колонтитул 5">
            <a:extLst>
              <a:ext uri="{FF2B5EF4-FFF2-40B4-BE49-F238E27FC236}">
                <a16:creationId xmlns:a16="http://schemas.microsoft.com/office/drawing/2014/main" id="{4A2D9420-329B-ACD7-5A01-704EAAEB9BA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374B512-E7E9-01F4-2581-C5FB7FADB02A}"/>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183214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095E48-E384-2E14-7D55-AF2F2BBE10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0FD7464-84A6-1AA9-C6CA-BB54D4E69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1863606-0395-DFEE-D68F-29CB33E2379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94C0AE0-A083-6F90-074A-515B84585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8D6335B-9541-3D65-6402-91DEF82B825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2858749-5DDA-FB10-1DB9-7A32EC61ABE3}"/>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8" name="Нижний колонтитул 7">
            <a:extLst>
              <a:ext uri="{FF2B5EF4-FFF2-40B4-BE49-F238E27FC236}">
                <a16:creationId xmlns:a16="http://schemas.microsoft.com/office/drawing/2014/main" id="{50F65301-2CBC-890A-E33F-FFD6EC537CF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F133407-5023-F2F5-E66A-E4B59B3741A5}"/>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109573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4F3322-8A8F-09BC-6929-71D6FA3517F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5A49FD7-255C-CB88-8612-AC6AA7B046D2}"/>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4" name="Нижний колонтитул 3">
            <a:extLst>
              <a:ext uri="{FF2B5EF4-FFF2-40B4-BE49-F238E27FC236}">
                <a16:creationId xmlns:a16="http://schemas.microsoft.com/office/drawing/2014/main" id="{360FA558-0ABA-4F01-E012-5A6C2A46730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D3672AD-AE9E-1680-45ED-F8F768AD77FD}"/>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249852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B081F8-7345-0A65-F7A8-14FDEE9E8220}"/>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3" name="Нижний колонтитул 2">
            <a:extLst>
              <a:ext uri="{FF2B5EF4-FFF2-40B4-BE49-F238E27FC236}">
                <a16:creationId xmlns:a16="http://schemas.microsoft.com/office/drawing/2014/main" id="{6210CBCF-7A64-908D-940B-790EFED5996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150349F-649B-B634-68BB-65745FA30EB3}"/>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270662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EC7C4-BA59-352B-E5C4-C060B156F57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3AACE7A-26BD-457E-C051-2F878622E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E7303AB-B851-1A2C-F7AF-E32C60B5A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F1BE930-99C1-9EC5-2973-17580428D6E6}"/>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6" name="Нижний колонтитул 5">
            <a:extLst>
              <a:ext uri="{FF2B5EF4-FFF2-40B4-BE49-F238E27FC236}">
                <a16:creationId xmlns:a16="http://schemas.microsoft.com/office/drawing/2014/main" id="{66610322-FE41-9987-A693-817A925FD21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F2788F7-05DE-5CAA-F3A0-289115EDE205}"/>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381558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8E89DB-5CFE-48B9-1671-8E0231EE9F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5BB0CE2-F1C9-E471-93B1-9F722863B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471548A-5CA5-B083-8256-81409FD2D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8F16D43-5183-0D2B-952B-8CD818063F78}"/>
              </a:ext>
            </a:extLst>
          </p:cNvPr>
          <p:cNvSpPr>
            <a:spLocks noGrp="1"/>
          </p:cNvSpPr>
          <p:nvPr>
            <p:ph type="dt" sz="half" idx="10"/>
          </p:nvPr>
        </p:nvSpPr>
        <p:spPr/>
        <p:txBody>
          <a:bodyPr/>
          <a:lstStyle/>
          <a:p>
            <a:fld id="{331C10C1-6C1D-4224-8AC1-EB4C11775B92}" type="datetimeFigureOut">
              <a:rPr lang="ru-RU" smtClean="0"/>
              <a:t>25.10.2023</a:t>
            </a:fld>
            <a:endParaRPr lang="ru-RU"/>
          </a:p>
        </p:txBody>
      </p:sp>
      <p:sp>
        <p:nvSpPr>
          <p:cNvPr id="6" name="Нижний колонтитул 5">
            <a:extLst>
              <a:ext uri="{FF2B5EF4-FFF2-40B4-BE49-F238E27FC236}">
                <a16:creationId xmlns:a16="http://schemas.microsoft.com/office/drawing/2014/main" id="{99DD395B-CC35-4FAE-11F6-21FAC12E80D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4E9BBF6-9B75-2B4A-1B02-47894BD5E9F9}"/>
              </a:ext>
            </a:extLst>
          </p:cNvPr>
          <p:cNvSpPr>
            <a:spLocks noGrp="1"/>
          </p:cNvSpPr>
          <p:nvPr>
            <p:ph type="sldNum" sz="quarter" idx="12"/>
          </p:nvPr>
        </p:nvSpPr>
        <p:spPr/>
        <p:txBody>
          <a:bodyPr/>
          <a:lstStyle/>
          <a:p>
            <a:fld id="{4828824F-A240-4FE5-846A-79040AA49B8F}" type="slidenum">
              <a:rPr lang="ru-RU" smtClean="0"/>
              <a:t>‹#›</a:t>
            </a:fld>
            <a:endParaRPr lang="ru-RU"/>
          </a:p>
        </p:txBody>
      </p:sp>
    </p:spTree>
    <p:extLst>
      <p:ext uri="{BB962C8B-B14F-4D97-AF65-F5344CB8AC3E}">
        <p14:creationId xmlns:p14="http://schemas.microsoft.com/office/powerpoint/2010/main" val="350087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BCA7D8-1FB5-D8DE-98BA-FFC3F756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D5AB564-84AB-12F4-93EE-B33E24AB0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301E49-8762-4682-3203-AE9C72AA0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C10C1-6C1D-4224-8AC1-EB4C11775B92}" type="datetimeFigureOut">
              <a:rPr lang="ru-RU" smtClean="0"/>
              <a:t>25.10.2023</a:t>
            </a:fld>
            <a:endParaRPr lang="ru-RU"/>
          </a:p>
        </p:txBody>
      </p:sp>
      <p:sp>
        <p:nvSpPr>
          <p:cNvPr id="5" name="Нижний колонтитул 4">
            <a:extLst>
              <a:ext uri="{FF2B5EF4-FFF2-40B4-BE49-F238E27FC236}">
                <a16:creationId xmlns:a16="http://schemas.microsoft.com/office/drawing/2014/main" id="{0F99F3FF-0D11-246B-1A8D-2FC3246B9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4D0A4E5-0193-048A-5214-1E45653EA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8824F-A240-4FE5-846A-79040AA49B8F}" type="slidenum">
              <a:rPr lang="ru-RU" smtClean="0"/>
              <a:t>‹#›</a:t>
            </a:fld>
            <a:endParaRPr lang="ru-RU"/>
          </a:p>
        </p:txBody>
      </p:sp>
    </p:spTree>
    <p:extLst>
      <p:ext uri="{BB962C8B-B14F-4D97-AF65-F5344CB8AC3E}">
        <p14:creationId xmlns:p14="http://schemas.microsoft.com/office/powerpoint/2010/main" val="3408260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47146-F17F-F0FF-0C5B-4389031218A6}"/>
              </a:ext>
            </a:extLst>
          </p:cNvPr>
          <p:cNvSpPr>
            <a:spLocks noGrp="1"/>
          </p:cNvSpPr>
          <p:nvPr>
            <p:ph type="ctrTitle"/>
          </p:nvPr>
        </p:nvSpPr>
        <p:spPr>
          <a:xfrm>
            <a:off x="0" y="2419349"/>
            <a:ext cx="12192000" cy="1624013"/>
          </a:xfrm>
        </p:spPr>
        <p:txBody>
          <a:bodyPr>
            <a:normAutofit fontScale="90000"/>
          </a:bodyPr>
          <a:lstStyle/>
          <a:p>
            <a:r>
              <a:rPr lang="ru-RU" b="1" dirty="0"/>
              <a:t>«Сборка мусора, управление памятью и указатели»</a:t>
            </a:r>
          </a:p>
        </p:txBody>
      </p:sp>
    </p:spTree>
    <p:extLst>
      <p:ext uri="{BB962C8B-B14F-4D97-AF65-F5344CB8AC3E}">
        <p14:creationId xmlns:p14="http://schemas.microsoft.com/office/powerpoint/2010/main" val="11630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 [</a:t>
            </a:r>
            <a:r>
              <a:rPr lang="ru-RU" sz="3600" b="1" dirty="0"/>
              <a:t>КУЧА</a:t>
            </a:r>
            <a:r>
              <a:rPr lang="en-US" sz="3600" b="1" dirty="0"/>
              <a:t>]</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582997"/>
            <a:ext cx="11588436" cy="3785652"/>
          </a:xfrm>
          <a:prstGeom prst="rect">
            <a:avLst/>
          </a:prstGeom>
          <a:noFill/>
        </p:spPr>
        <p:txBody>
          <a:bodyPr wrap="square">
            <a:spAutoFit/>
          </a:bodyPr>
          <a:lstStyle/>
          <a:p>
            <a:pPr algn="ctr"/>
            <a:r>
              <a:rPr lang="ru-RU" sz="4800" dirty="0">
                <a:latin typeface="PT Serif" panose="020A0603040505020204" pitchFamily="18" charset="-52"/>
              </a:rPr>
              <a:t>Ч</a:t>
            </a:r>
            <a:r>
              <a:rPr lang="ru-RU" sz="4800" b="0" i="0" dirty="0">
                <a:effectLst/>
                <a:latin typeface="PT Serif" panose="020A0603040505020204" pitchFamily="18" charset="-52"/>
              </a:rPr>
              <a:t>тобы снизить издержки от работы сборщика мусора, все объекты в куче разделяются </a:t>
            </a:r>
            <a:r>
              <a:rPr lang="ru-RU" sz="4800" b="1" i="0" dirty="0">
                <a:effectLst/>
                <a:latin typeface="PT Serif" panose="020A0603040505020204" pitchFamily="18" charset="-52"/>
              </a:rPr>
              <a:t>по поколениям</a:t>
            </a:r>
            <a:r>
              <a:rPr lang="ru-RU" sz="4800" b="0" i="0" dirty="0">
                <a:effectLst/>
                <a:latin typeface="PT Serif" panose="020A0603040505020204" pitchFamily="18" charset="-52"/>
              </a:rPr>
              <a:t>. </a:t>
            </a:r>
            <a:endParaRPr lang="en-US" sz="4800" b="0" i="0" dirty="0">
              <a:effectLst/>
              <a:latin typeface="PT Serif" panose="020A0603040505020204" pitchFamily="18" charset="-52"/>
            </a:endParaRPr>
          </a:p>
          <a:p>
            <a:pPr algn="ctr"/>
            <a:r>
              <a:rPr lang="ru-RU" sz="4800" b="0" i="0" dirty="0">
                <a:effectLst/>
                <a:latin typeface="PT Serif" panose="020A0603040505020204" pitchFamily="18" charset="-52"/>
              </a:rPr>
              <a:t>Всего существует три поколения объектов: </a:t>
            </a:r>
            <a:r>
              <a:rPr lang="ru-RU" sz="4800" b="1" i="0" dirty="0">
                <a:effectLst/>
                <a:latin typeface="PT Serif" panose="020A0603040505020204" pitchFamily="18" charset="-52"/>
              </a:rPr>
              <a:t>0, 1 и 2-е.</a:t>
            </a:r>
            <a:endParaRPr lang="ru-RU" sz="4800" b="1" dirty="0"/>
          </a:p>
        </p:txBody>
      </p:sp>
    </p:spTree>
    <p:extLst>
      <p:ext uri="{BB962C8B-B14F-4D97-AF65-F5344CB8AC3E}">
        <p14:creationId xmlns:p14="http://schemas.microsoft.com/office/powerpoint/2010/main" val="404645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 [</a:t>
            </a:r>
            <a:r>
              <a:rPr lang="ru-RU" sz="3600" b="1" dirty="0"/>
              <a:t>КУЧА</a:t>
            </a:r>
            <a:r>
              <a:rPr lang="en-US" sz="3600" b="1" dirty="0"/>
              <a:t>]</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582997"/>
            <a:ext cx="11588436" cy="3785652"/>
          </a:xfrm>
          <a:prstGeom prst="rect">
            <a:avLst/>
          </a:prstGeom>
          <a:noFill/>
        </p:spPr>
        <p:txBody>
          <a:bodyPr wrap="square">
            <a:spAutoFit/>
          </a:bodyPr>
          <a:lstStyle/>
          <a:p>
            <a:pPr algn="ctr"/>
            <a:r>
              <a:rPr lang="ru-RU" sz="4800" dirty="0">
                <a:latin typeface="PT Serif" panose="020A0603040505020204" pitchFamily="18" charset="-52"/>
              </a:rPr>
              <a:t>Ч</a:t>
            </a:r>
            <a:r>
              <a:rPr lang="ru-RU" sz="4800" b="0" i="0" dirty="0">
                <a:effectLst/>
                <a:latin typeface="PT Serif" panose="020A0603040505020204" pitchFamily="18" charset="-52"/>
              </a:rPr>
              <a:t>тобы снизить издержки от работы сборщика мусора, все объекты в куче разделяются </a:t>
            </a:r>
            <a:r>
              <a:rPr lang="ru-RU" sz="4800" b="1" i="0" dirty="0">
                <a:effectLst/>
                <a:latin typeface="PT Serif" panose="020A0603040505020204" pitchFamily="18" charset="-52"/>
              </a:rPr>
              <a:t>по поколениям</a:t>
            </a:r>
            <a:r>
              <a:rPr lang="ru-RU" sz="4800" b="0" i="0" dirty="0">
                <a:effectLst/>
                <a:latin typeface="PT Serif" panose="020A0603040505020204" pitchFamily="18" charset="-52"/>
              </a:rPr>
              <a:t>. </a:t>
            </a:r>
            <a:endParaRPr lang="en-US" sz="4800" b="0" i="0" dirty="0">
              <a:effectLst/>
              <a:latin typeface="PT Serif" panose="020A0603040505020204" pitchFamily="18" charset="-52"/>
            </a:endParaRPr>
          </a:p>
          <a:p>
            <a:pPr algn="ctr"/>
            <a:r>
              <a:rPr lang="ru-RU" sz="4800" b="0" i="0" dirty="0">
                <a:effectLst/>
                <a:latin typeface="PT Serif" panose="020A0603040505020204" pitchFamily="18" charset="-52"/>
              </a:rPr>
              <a:t>Всего существует три поколения объектов: </a:t>
            </a:r>
            <a:r>
              <a:rPr lang="ru-RU" sz="4800" b="1" i="0" dirty="0">
                <a:effectLst/>
                <a:latin typeface="PT Serif" panose="020A0603040505020204" pitchFamily="18" charset="-52"/>
              </a:rPr>
              <a:t>0, 1 и 2-е.</a:t>
            </a:r>
            <a:endParaRPr lang="ru-RU" sz="4800" b="1" dirty="0"/>
          </a:p>
        </p:txBody>
      </p:sp>
    </p:spTree>
    <p:extLst>
      <p:ext uri="{BB962C8B-B14F-4D97-AF65-F5344CB8AC3E}">
        <p14:creationId xmlns:p14="http://schemas.microsoft.com/office/powerpoint/2010/main" val="321738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 [</a:t>
            </a:r>
            <a:r>
              <a:rPr lang="ru-RU" sz="3600" b="1" dirty="0"/>
              <a:t>КУЧА</a:t>
            </a:r>
            <a:r>
              <a:rPr lang="en-US" sz="3600" b="1" dirty="0"/>
              <a:t>]</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582997"/>
            <a:ext cx="11588436" cy="3785652"/>
          </a:xfrm>
          <a:prstGeom prst="rect">
            <a:avLst/>
          </a:prstGeom>
          <a:noFill/>
        </p:spPr>
        <p:txBody>
          <a:bodyPr wrap="square">
            <a:spAutoFit/>
          </a:bodyPr>
          <a:lstStyle/>
          <a:p>
            <a:pPr algn="ctr"/>
            <a:r>
              <a:rPr lang="ru-RU" sz="4800" dirty="0">
                <a:latin typeface="PT Serif" panose="020A0603040505020204" pitchFamily="18" charset="-52"/>
              </a:rPr>
              <a:t>Ч</a:t>
            </a:r>
            <a:r>
              <a:rPr lang="ru-RU" sz="4800" b="0" i="0" dirty="0">
                <a:effectLst/>
                <a:latin typeface="PT Serif" panose="020A0603040505020204" pitchFamily="18" charset="-52"/>
              </a:rPr>
              <a:t>тобы снизить издержки от работы сборщика мусора, все объекты в куче разделяются </a:t>
            </a:r>
            <a:r>
              <a:rPr lang="ru-RU" sz="4800" b="1" i="0" dirty="0">
                <a:effectLst/>
                <a:latin typeface="PT Serif" panose="020A0603040505020204" pitchFamily="18" charset="-52"/>
              </a:rPr>
              <a:t>по поколениям</a:t>
            </a:r>
            <a:r>
              <a:rPr lang="ru-RU" sz="4800" b="0" i="0" dirty="0">
                <a:effectLst/>
                <a:latin typeface="PT Serif" panose="020A0603040505020204" pitchFamily="18" charset="-52"/>
              </a:rPr>
              <a:t>. </a:t>
            </a:r>
            <a:endParaRPr lang="en-US" sz="4800" b="0" i="0" dirty="0">
              <a:effectLst/>
              <a:latin typeface="PT Serif" panose="020A0603040505020204" pitchFamily="18" charset="-52"/>
            </a:endParaRPr>
          </a:p>
          <a:p>
            <a:pPr algn="ctr"/>
            <a:r>
              <a:rPr lang="ru-RU" sz="4800" b="0" i="0" dirty="0">
                <a:effectLst/>
                <a:latin typeface="PT Serif" panose="020A0603040505020204" pitchFamily="18" charset="-52"/>
              </a:rPr>
              <a:t>Всего существует три поколения объектов: </a:t>
            </a:r>
            <a:r>
              <a:rPr lang="ru-RU" sz="4800" b="1" i="0" dirty="0">
                <a:effectLst/>
                <a:latin typeface="PT Serif" panose="020A0603040505020204" pitchFamily="18" charset="-52"/>
              </a:rPr>
              <a:t>0, 1 и 2-е.</a:t>
            </a:r>
            <a:endParaRPr lang="ru-RU" sz="4800" b="1" dirty="0"/>
          </a:p>
        </p:txBody>
      </p:sp>
    </p:spTree>
    <p:extLst>
      <p:ext uri="{BB962C8B-B14F-4D97-AF65-F5344CB8AC3E}">
        <p14:creationId xmlns:p14="http://schemas.microsoft.com/office/powerpoint/2010/main" val="28317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582997"/>
            <a:ext cx="11588436" cy="2308324"/>
          </a:xfrm>
          <a:prstGeom prst="rect">
            <a:avLst/>
          </a:prstGeom>
          <a:noFill/>
        </p:spPr>
        <p:txBody>
          <a:bodyPr wrap="square">
            <a:spAutoFit/>
          </a:bodyPr>
          <a:lstStyle/>
          <a:p>
            <a:pPr algn="ctr"/>
            <a:r>
              <a:rPr lang="ru-RU" sz="4800" dirty="0">
                <a:latin typeface="PT Serif" panose="020A0603040505020204" pitchFamily="18" charset="-52"/>
              </a:rPr>
              <a:t>Функционал сборщика мусора в библиотеке классов .NET представляет класс </a:t>
            </a:r>
            <a:r>
              <a:rPr lang="ru-RU" sz="4800" b="1" dirty="0" err="1">
                <a:latin typeface="PT Serif" panose="020A0603040505020204" pitchFamily="18" charset="-52"/>
              </a:rPr>
              <a:t>System.GC</a:t>
            </a:r>
            <a:r>
              <a:rPr lang="ru-RU" sz="4800" dirty="0">
                <a:latin typeface="PT Serif" panose="020A0603040505020204" pitchFamily="18" charset="-52"/>
              </a:rPr>
              <a:t>.</a:t>
            </a:r>
            <a:endParaRPr lang="ru-RU" sz="4800" b="1" dirty="0"/>
          </a:p>
        </p:txBody>
      </p:sp>
    </p:spTree>
    <p:extLst>
      <p:ext uri="{BB962C8B-B14F-4D97-AF65-F5344CB8AC3E}">
        <p14:creationId xmlns:p14="http://schemas.microsoft.com/office/powerpoint/2010/main" val="377690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03575"/>
            <a:ext cx="11588436" cy="3785652"/>
          </a:xfrm>
          <a:prstGeom prst="rect">
            <a:avLst/>
          </a:prstGeom>
          <a:noFill/>
        </p:spPr>
        <p:txBody>
          <a:bodyPr wrap="square">
            <a:spAutoFit/>
          </a:bodyPr>
          <a:lstStyle/>
          <a:p>
            <a:pPr algn="ctr"/>
            <a:r>
              <a:rPr lang="ru-RU" sz="4800" dirty="0">
                <a:latin typeface="PT Serif" panose="020A0603040505020204" pitchFamily="18" charset="-52"/>
              </a:rPr>
              <a:t>Метод </a:t>
            </a:r>
            <a:r>
              <a:rPr lang="ru-RU" sz="4800" b="1" dirty="0" err="1">
                <a:latin typeface="PT Serif" panose="020A0603040505020204" pitchFamily="18" charset="-52"/>
              </a:rPr>
              <a:t>AddMemoryPressure</a:t>
            </a:r>
            <a:r>
              <a:rPr lang="ru-RU" sz="4800" dirty="0">
                <a:latin typeface="PT Serif" panose="020A0603040505020204" pitchFamily="18" charset="-52"/>
              </a:rPr>
              <a:t> информирует среду </a:t>
            </a:r>
            <a:r>
              <a:rPr lang="ru-RU" sz="4800" b="1" dirty="0">
                <a:latin typeface="PT Serif" panose="020A0603040505020204" pitchFamily="18" charset="-52"/>
              </a:rPr>
              <a:t>CLR</a:t>
            </a:r>
            <a:r>
              <a:rPr lang="ru-RU" sz="4800" dirty="0">
                <a:latin typeface="PT Serif" panose="020A0603040505020204" pitchFamily="18" charset="-52"/>
              </a:rPr>
              <a:t> о выделении большого объема памяти, которую надо учесть при планировании сборки мусора.</a:t>
            </a:r>
            <a:endParaRPr lang="ru-RU" sz="4800" b="1" dirty="0"/>
          </a:p>
        </p:txBody>
      </p:sp>
    </p:spTree>
    <p:extLst>
      <p:ext uri="{BB962C8B-B14F-4D97-AF65-F5344CB8AC3E}">
        <p14:creationId xmlns:p14="http://schemas.microsoft.com/office/powerpoint/2010/main" val="34320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03575"/>
            <a:ext cx="11588436" cy="1569660"/>
          </a:xfrm>
          <a:prstGeom prst="rect">
            <a:avLst/>
          </a:prstGeom>
          <a:noFill/>
        </p:spPr>
        <p:txBody>
          <a:bodyPr wrap="square">
            <a:spAutoFit/>
          </a:bodyPr>
          <a:lstStyle/>
          <a:p>
            <a:pPr algn="ctr"/>
            <a:r>
              <a:rPr lang="ru-RU" sz="4800" dirty="0">
                <a:latin typeface="PT Serif" panose="020A0603040505020204" pitchFamily="18" charset="-52"/>
              </a:rPr>
              <a:t>Метод </a:t>
            </a:r>
            <a:r>
              <a:rPr lang="ru-RU" sz="4800" b="1" dirty="0" err="1">
                <a:latin typeface="PT Serif" panose="020A0603040505020204" pitchFamily="18" charset="-52"/>
              </a:rPr>
              <a:t>Collect</a:t>
            </a:r>
            <a:r>
              <a:rPr lang="ru-RU" sz="4800" dirty="0">
                <a:latin typeface="PT Serif" panose="020A0603040505020204" pitchFamily="18" charset="-52"/>
              </a:rPr>
              <a:t> приводит в действие механизм сборки мусора. </a:t>
            </a:r>
            <a:endParaRPr lang="ru-RU" sz="4800" b="1" dirty="0"/>
          </a:p>
        </p:txBody>
      </p:sp>
    </p:spTree>
    <p:extLst>
      <p:ext uri="{BB962C8B-B14F-4D97-AF65-F5344CB8AC3E}">
        <p14:creationId xmlns:p14="http://schemas.microsoft.com/office/powerpoint/2010/main" val="129508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03575"/>
            <a:ext cx="11588436" cy="3785652"/>
          </a:xfrm>
          <a:prstGeom prst="rect">
            <a:avLst/>
          </a:prstGeom>
          <a:noFill/>
        </p:spPr>
        <p:txBody>
          <a:bodyPr wrap="square">
            <a:spAutoFit/>
          </a:bodyPr>
          <a:lstStyle/>
          <a:p>
            <a:pPr algn="ctr"/>
            <a:r>
              <a:rPr lang="ru-RU" sz="4800" dirty="0">
                <a:latin typeface="PT Serif" panose="020A0603040505020204" pitchFamily="18" charset="-52"/>
              </a:rPr>
              <a:t>Метод </a:t>
            </a:r>
            <a:r>
              <a:rPr lang="ru-RU" sz="4800" b="1" dirty="0" err="1">
                <a:latin typeface="PT Serif" panose="020A0603040505020204" pitchFamily="18" charset="-52"/>
              </a:rPr>
              <a:t>GetGeneration</a:t>
            </a:r>
            <a:r>
              <a:rPr lang="ru-RU" sz="4800" b="1" dirty="0">
                <a:latin typeface="PT Serif" panose="020A0603040505020204" pitchFamily="18" charset="-52"/>
              </a:rPr>
              <a:t>(Object) </a:t>
            </a:r>
            <a:r>
              <a:rPr lang="ru-RU" sz="4800" dirty="0">
                <a:latin typeface="PT Serif" panose="020A0603040505020204" pitchFamily="18" charset="-52"/>
              </a:rPr>
              <a:t>позволяет определить номер поколения, к которому относится переданный в качестве параметра объект</a:t>
            </a:r>
            <a:endParaRPr lang="ru-RU" sz="4800" b="1" dirty="0"/>
          </a:p>
        </p:txBody>
      </p:sp>
    </p:spTree>
    <p:extLst>
      <p:ext uri="{BB962C8B-B14F-4D97-AF65-F5344CB8AC3E}">
        <p14:creationId xmlns:p14="http://schemas.microsoft.com/office/powerpoint/2010/main" val="410058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03575"/>
            <a:ext cx="11588436" cy="2308324"/>
          </a:xfrm>
          <a:prstGeom prst="rect">
            <a:avLst/>
          </a:prstGeom>
          <a:noFill/>
        </p:spPr>
        <p:txBody>
          <a:bodyPr wrap="square">
            <a:spAutoFit/>
          </a:bodyPr>
          <a:lstStyle/>
          <a:p>
            <a:pPr algn="ctr"/>
            <a:r>
              <a:rPr lang="ru-RU" sz="4800" dirty="0">
                <a:latin typeface="PT Serif" panose="020A0603040505020204" pitchFamily="18" charset="-52"/>
              </a:rPr>
              <a:t>Метод </a:t>
            </a:r>
            <a:r>
              <a:rPr lang="ru-RU" sz="4800" b="1" dirty="0" err="1">
                <a:latin typeface="PT Serif" panose="020A0603040505020204" pitchFamily="18" charset="-52"/>
              </a:rPr>
              <a:t>GetTotalMemory</a:t>
            </a:r>
            <a:r>
              <a:rPr lang="ru-RU" sz="4800" dirty="0">
                <a:latin typeface="PT Serif" panose="020A0603040505020204" pitchFamily="18" charset="-52"/>
              </a:rPr>
              <a:t> возвращает объем памяти в байтах, которое занято в управляемой куче</a:t>
            </a:r>
            <a:endParaRPr lang="ru-RU" sz="4800" b="1" dirty="0"/>
          </a:p>
        </p:txBody>
      </p:sp>
    </p:spTree>
    <p:extLst>
      <p:ext uri="{BB962C8B-B14F-4D97-AF65-F5344CB8AC3E}">
        <p14:creationId xmlns:p14="http://schemas.microsoft.com/office/powerpoint/2010/main" val="147242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03575"/>
            <a:ext cx="11588436" cy="3785652"/>
          </a:xfrm>
          <a:prstGeom prst="rect">
            <a:avLst/>
          </a:prstGeom>
          <a:noFill/>
        </p:spPr>
        <p:txBody>
          <a:bodyPr wrap="square">
            <a:spAutoFit/>
          </a:bodyPr>
          <a:lstStyle/>
          <a:p>
            <a:pPr algn="ctr"/>
            <a:r>
              <a:rPr lang="ru-RU" sz="4800" dirty="0">
                <a:latin typeface="PT Serif" panose="020A0603040505020204" pitchFamily="18" charset="-52"/>
              </a:rPr>
              <a:t>Метод </a:t>
            </a:r>
            <a:r>
              <a:rPr lang="ru-RU" sz="4800" b="1" dirty="0" err="1">
                <a:latin typeface="PT Serif" panose="020A0603040505020204" pitchFamily="18" charset="-52"/>
              </a:rPr>
              <a:t>WaitForPendingFinalizers</a:t>
            </a:r>
            <a:r>
              <a:rPr lang="ru-RU" sz="4800" dirty="0">
                <a:latin typeface="PT Serif" panose="020A0603040505020204" pitchFamily="18" charset="-52"/>
              </a:rPr>
              <a:t> приостанавливает работу текущего потока до освобождения всех объектов, для которых производится сборка мусора</a:t>
            </a:r>
            <a:endParaRPr lang="ru-RU" sz="4800" b="1" dirty="0"/>
          </a:p>
        </p:txBody>
      </p:sp>
    </p:spTree>
    <p:extLst>
      <p:ext uri="{BB962C8B-B14F-4D97-AF65-F5344CB8AC3E}">
        <p14:creationId xmlns:p14="http://schemas.microsoft.com/office/powerpoint/2010/main" val="155763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21682"/>
            <a:ext cx="11588436" cy="3108543"/>
          </a:xfrm>
          <a:prstGeom prst="rect">
            <a:avLst/>
          </a:prstGeom>
          <a:noFill/>
        </p:spPr>
        <p:txBody>
          <a:bodyPr wrap="square">
            <a:spAutoFit/>
          </a:bodyPr>
          <a:lstStyle/>
          <a:p>
            <a:pPr algn="ctr"/>
            <a:r>
              <a:rPr lang="ru-RU" sz="2800" dirty="0">
                <a:latin typeface="PT Serif" panose="020A0603040505020204" pitchFamily="18" charset="-52"/>
              </a:rPr>
              <a:t>С помощью перегруженных версий </a:t>
            </a:r>
            <a:r>
              <a:rPr lang="ru-RU" sz="2800" b="1" dirty="0">
                <a:latin typeface="PT Serif" panose="020A0603040505020204" pitchFamily="18" charset="-52"/>
              </a:rPr>
              <a:t>метода </a:t>
            </a:r>
            <a:r>
              <a:rPr lang="ru-RU" sz="2800" b="1" dirty="0" err="1">
                <a:latin typeface="PT Serif" panose="020A0603040505020204" pitchFamily="18" charset="-52"/>
              </a:rPr>
              <a:t>GC.Collect</a:t>
            </a:r>
            <a:r>
              <a:rPr lang="ru-RU" sz="2800" b="1" dirty="0">
                <a:latin typeface="PT Serif" panose="020A0603040505020204" pitchFamily="18" charset="-52"/>
              </a:rPr>
              <a:t> </a:t>
            </a:r>
            <a:r>
              <a:rPr lang="ru-RU" sz="2800" dirty="0">
                <a:latin typeface="PT Serif" panose="020A0603040505020204" pitchFamily="18" charset="-52"/>
              </a:rPr>
              <a:t>можно выполнить более точную настройку сборки мусора. </a:t>
            </a:r>
          </a:p>
          <a:p>
            <a:pPr algn="ctr"/>
            <a:endParaRPr lang="ru-RU" sz="2800" dirty="0">
              <a:latin typeface="PT Serif" panose="020A0603040505020204" pitchFamily="18" charset="-52"/>
            </a:endParaRPr>
          </a:p>
          <a:p>
            <a:pPr algn="ctr"/>
            <a:r>
              <a:rPr lang="ru-RU" sz="2800" dirty="0">
                <a:latin typeface="PT Serif" panose="020A0603040505020204" pitchFamily="18" charset="-52"/>
              </a:rPr>
              <a:t>Принимает в качестве параметра число - </a:t>
            </a:r>
            <a:r>
              <a:rPr lang="ru-RU" sz="2800" b="1" dirty="0">
                <a:latin typeface="PT Serif" panose="020A0603040505020204" pitchFamily="18" charset="-52"/>
              </a:rPr>
              <a:t>номер поколения</a:t>
            </a:r>
            <a:r>
              <a:rPr lang="ru-RU" sz="2800" dirty="0">
                <a:latin typeface="PT Serif" panose="020A0603040505020204" pitchFamily="18" charset="-52"/>
              </a:rPr>
              <a:t>, вплоть до которого надо выполнить очистку. </a:t>
            </a:r>
          </a:p>
          <a:p>
            <a:pPr algn="ctr"/>
            <a:endParaRPr lang="ru-RU" sz="2800" dirty="0">
              <a:latin typeface="PT Serif" panose="020A0603040505020204" pitchFamily="18" charset="-52"/>
            </a:endParaRPr>
          </a:p>
          <a:p>
            <a:pPr algn="ctr"/>
            <a:r>
              <a:rPr lang="ru-RU" sz="2800" dirty="0">
                <a:latin typeface="PT Serif" panose="020A0603040505020204" pitchFamily="18" charset="-52"/>
              </a:rPr>
              <a:t>Например, </a:t>
            </a:r>
            <a:r>
              <a:rPr lang="ru-RU" sz="2800" b="1" dirty="0" err="1">
                <a:latin typeface="PT Serif" panose="020A0603040505020204" pitchFamily="18" charset="-52"/>
              </a:rPr>
              <a:t>GC.Collect</a:t>
            </a:r>
            <a:r>
              <a:rPr lang="ru-RU" sz="2800" b="1" dirty="0">
                <a:latin typeface="PT Serif" panose="020A0603040505020204" pitchFamily="18" charset="-52"/>
              </a:rPr>
              <a:t>(</a:t>
            </a:r>
            <a:r>
              <a:rPr lang="ru-RU" sz="2800" b="1" u="sng" dirty="0">
                <a:latin typeface="PT Serif" panose="020A0603040505020204" pitchFamily="18" charset="-52"/>
              </a:rPr>
              <a:t>0</a:t>
            </a:r>
            <a:r>
              <a:rPr lang="ru-RU" sz="2800" b="1" dirty="0">
                <a:latin typeface="PT Serif" panose="020A0603040505020204" pitchFamily="18" charset="-52"/>
              </a:rPr>
              <a:t>) </a:t>
            </a:r>
            <a:r>
              <a:rPr lang="ru-RU" sz="2800" dirty="0">
                <a:latin typeface="PT Serif" panose="020A0603040505020204" pitchFamily="18" charset="-52"/>
              </a:rPr>
              <a:t>- удаляются только объекты </a:t>
            </a:r>
            <a:r>
              <a:rPr lang="ru-RU" sz="2800" b="1" dirty="0">
                <a:latin typeface="PT Serif" panose="020A0603040505020204" pitchFamily="18" charset="-52"/>
              </a:rPr>
              <a:t>поколения 0</a:t>
            </a:r>
            <a:r>
              <a:rPr lang="ru-RU" sz="2800" dirty="0">
                <a:latin typeface="PT Serif" panose="020A0603040505020204" pitchFamily="18" charset="-52"/>
              </a:rPr>
              <a:t>.</a:t>
            </a:r>
          </a:p>
        </p:txBody>
      </p:sp>
    </p:spTree>
    <p:extLst>
      <p:ext uri="{BB962C8B-B14F-4D97-AF65-F5344CB8AC3E}">
        <p14:creationId xmlns:p14="http://schemas.microsoft.com/office/powerpoint/2010/main" val="353639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СБОРЩИК МУСОРА В </a:t>
            </a:r>
            <a:r>
              <a:rPr lang="en-US" sz="3600" b="1" dirty="0"/>
              <a:t>C#</a:t>
            </a:r>
            <a:endParaRPr lang="ru-RU" sz="3600" b="1" dirty="0"/>
          </a:p>
        </p:txBody>
      </p:sp>
      <p:sp>
        <p:nvSpPr>
          <p:cNvPr id="5" name="TextBox 4">
            <a:extLst>
              <a:ext uri="{FF2B5EF4-FFF2-40B4-BE49-F238E27FC236}">
                <a16:creationId xmlns:a16="http://schemas.microsoft.com/office/drawing/2014/main" id="{39F6CBFD-BDEB-D217-66AD-4EB2EC982D5F}"/>
              </a:ext>
            </a:extLst>
          </p:cNvPr>
          <p:cNvSpPr txBox="1"/>
          <p:nvPr/>
        </p:nvSpPr>
        <p:spPr>
          <a:xfrm>
            <a:off x="152400" y="1192421"/>
            <a:ext cx="11887199" cy="1569660"/>
          </a:xfrm>
          <a:prstGeom prst="rect">
            <a:avLst/>
          </a:prstGeom>
          <a:noFill/>
        </p:spPr>
        <p:txBody>
          <a:bodyPr wrap="square">
            <a:spAutoFit/>
          </a:bodyPr>
          <a:lstStyle/>
          <a:p>
            <a:r>
              <a:rPr lang="ru-RU" sz="3200" b="1" dirty="0"/>
              <a:t>Стек</a:t>
            </a:r>
            <a:r>
              <a:rPr lang="ru-RU" sz="3200" dirty="0"/>
              <a:t> /тэ/ — </a:t>
            </a:r>
            <a:r>
              <a:rPr lang="ru-RU" sz="3200" b="1" dirty="0"/>
              <a:t>абстрактный тип данных</a:t>
            </a:r>
            <a:r>
              <a:rPr lang="ru-RU" sz="3200" dirty="0"/>
              <a:t>, представляющий собой список элементов, организованных по принципу LIFO </a:t>
            </a:r>
          </a:p>
          <a:p>
            <a:pPr algn="ctr"/>
            <a:r>
              <a:rPr lang="ru-RU" sz="3200" dirty="0"/>
              <a:t>(</a:t>
            </a:r>
            <a:r>
              <a:rPr lang="ru-RU" sz="3200" dirty="0" err="1"/>
              <a:t>last</a:t>
            </a:r>
            <a:r>
              <a:rPr lang="ru-RU" sz="3200" dirty="0"/>
              <a:t> </a:t>
            </a:r>
            <a:r>
              <a:rPr lang="ru-RU" sz="3200" dirty="0" err="1"/>
              <a:t>in</a:t>
            </a:r>
            <a:r>
              <a:rPr lang="ru-RU" sz="3200" dirty="0"/>
              <a:t> — </a:t>
            </a:r>
            <a:r>
              <a:rPr lang="ru-RU" sz="3200" dirty="0" err="1"/>
              <a:t>first</a:t>
            </a:r>
            <a:r>
              <a:rPr lang="ru-RU" sz="3200" dirty="0"/>
              <a:t> </a:t>
            </a:r>
            <a:r>
              <a:rPr lang="ru-RU" sz="3200" dirty="0" err="1"/>
              <a:t>out</a:t>
            </a:r>
            <a:r>
              <a:rPr lang="ru-RU" sz="3200" dirty="0"/>
              <a:t>, «последним пришёл — первым вышел»).</a:t>
            </a:r>
          </a:p>
        </p:txBody>
      </p:sp>
      <p:pic>
        <p:nvPicPr>
          <p:cNvPr id="1026" name="Picture 2">
            <a:extLst>
              <a:ext uri="{FF2B5EF4-FFF2-40B4-BE49-F238E27FC236}">
                <a16:creationId xmlns:a16="http://schemas.microsoft.com/office/drawing/2014/main" id="{57371377-D58E-3C3D-7BE2-30CD45F32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32" y="2762081"/>
            <a:ext cx="5308336" cy="38196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9BDEEC-EBA4-D1EC-5429-FDA06E9F5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743" y="3328903"/>
            <a:ext cx="49625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79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Класс </a:t>
            </a:r>
            <a:r>
              <a:rPr lang="en-US" sz="3600" b="1" dirty="0" err="1"/>
              <a:t>System.GC</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21682"/>
            <a:ext cx="11588436" cy="4401205"/>
          </a:xfrm>
          <a:prstGeom prst="rect">
            <a:avLst/>
          </a:prstGeom>
          <a:noFill/>
        </p:spPr>
        <p:txBody>
          <a:bodyPr wrap="square">
            <a:spAutoFit/>
          </a:bodyPr>
          <a:lstStyle/>
          <a:p>
            <a:pPr algn="ctr"/>
            <a:r>
              <a:rPr lang="ru-RU" sz="2800" dirty="0">
                <a:latin typeface="PT Serif" panose="020A0603040505020204" pitchFamily="18" charset="-52"/>
              </a:rPr>
              <a:t>Параметр - перечисление </a:t>
            </a:r>
            <a:r>
              <a:rPr lang="ru-RU" sz="2800" b="1" dirty="0" err="1">
                <a:latin typeface="PT Serif" panose="020A0603040505020204" pitchFamily="18" charset="-52"/>
              </a:rPr>
              <a:t>GCCollectionMode</a:t>
            </a:r>
            <a:r>
              <a:rPr lang="ru-RU" sz="2800" dirty="0">
                <a:latin typeface="PT Serif" panose="020A0603040505020204" pitchFamily="18" charset="-52"/>
              </a:rPr>
              <a:t>. Это перечисление может принимать три значения:</a:t>
            </a:r>
          </a:p>
          <a:p>
            <a:pPr algn="ctr"/>
            <a:endParaRPr lang="ru-RU" sz="2800" dirty="0">
              <a:latin typeface="PT Serif" panose="020A0603040505020204" pitchFamily="18" charset="-52"/>
            </a:endParaRPr>
          </a:p>
          <a:p>
            <a:pPr algn="ctr"/>
            <a:r>
              <a:rPr lang="ru-RU" sz="2800" b="1" dirty="0" err="1">
                <a:latin typeface="PT Serif" panose="020A0603040505020204" pitchFamily="18" charset="-52"/>
              </a:rPr>
              <a:t>Default</a:t>
            </a:r>
            <a:r>
              <a:rPr lang="ru-RU" sz="2800" dirty="0">
                <a:latin typeface="PT Serif" panose="020A0603040505020204" pitchFamily="18" charset="-52"/>
              </a:rPr>
              <a:t>: значение по умолчанию для данного перечисления (</a:t>
            </a:r>
            <a:r>
              <a:rPr lang="ru-RU" sz="2800" dirty="0" err="1">
                <a:latin typeface="PT Serif" panose="020A0603040505020204" pitchFamily="18" charset="-52"/>
              </a:rPr>
              <a:t>Forced</a:t>
            </a:r>
            <a:r>
              <a:rPr lang="ru-RU" sz="2800" dirty="0">
                <a:latin typeface="PT Serif" panose="020A0603040505020204" pitchFamily="18" charset="-52"/>
              </a:rPr>
              <a:t>)</a:t>
            </a:r>
          </a:p>
          <a:p>
            <a:pPr algn="ctr"/>
            <a:endParaRPr lang="ru-RU" sz="2800" dirty="0">
              <a:latin typeface="PT Serif" panose="020A0603040505020204" pitchFamily="18" charset="-52"/>
            </a:endParaRPr>
          </a:p>
          <a:p>
            <a:pPr algn="ctr"/>
            <a:r>
              <a:rPr lang="ru-RU" sz="2800" b="1" dirty="0" err="1">
                <a:latin typeface="PT Serif" panose="020A0603040505020204" pitchFamily="18" charset="-52"/>
              </a:rPr>
              <a:t>Forced</a:t>
            </a:r>
            <a:r>
              <a:rPr lang="ru-RU" sz="2800" b="1" dirty="0">
                <a:latin typeface="PT Serif" panose="020A0603040505020204" pitchFamily="18" charset="-52"/>
              </a:rPr>
              <a:t>:</a:t>
            </a:r>
            <a:r>
              <a:rPr lang="ru-RU" sz="2800" dirty="0">
                <a:latin typeface="PT Serif" panose="020A0603040505020204" pitchFamily="18" charset="-52"/>
              </a:rPr>
              <a:t> вызывает немедленное выполнение сборки мусора</a:t>
            </a:r>
          </a:p>
          <a:p>
            <a:pPr algn="ctr"/>
            <a:endParaRPr lang="ru-RU" sz="2800" dirty="0">
              <a:latin typeface="PT Serif" panose="020A0603040505020204" pitchFamily="18" charset="-52"/>
            </a:endParaRPr>
          </a:p>
          <a:p>
            <a:pPr algn="ctr"/>
            <a:r>
              <a:rPr lang="ru-RU" sz="2800" b="1" dirty="0" err="1">
                <a:latin typeface="PT Serif" panose="020A0603040505020204" pitchFamily="18" charset="-52"/>
              </a:rPr>
              <a:t>Optimized</a:t>
            </a:r>
            <a:r>
              <a:rPr lang="ru-RU" sz="2800" b="1" dirty="0">
                <a:latin typeface="PT Serif" panose="020A0603040505020204" pitchFamily="18" charset="-52"/>
              </a:rPr>
              <a:t>:</a:t>
            </a:r>
            <a:r>
              <a:rPr lang="ru-RU" sz="2800" dirty="0">
                <a:latin typeface="PT Serif" panose="020A0603040505020204" pitchFamily="18" charset="-52"/>
              </a:rPr>
              <a:t> позволяет сборщику мусора определить, является ли текущий момент оптимальным для сборки мусора</a:t>
            </a:r>
            <a:endParaRPr lang="ru-RU" sz="2800" b="1" dirty="0"/>
          </a:p>
        </p:txBody>
      </p:sp>
    </p:spTree>
    <p:extLst>
      <p:ext uri="{BB962C8B-B14F-4D97-AF65-F5344CB8AC3E}">
        <p14:creationId xmlns:p14="http://schemas.microsoft.com/office/powerpoint/2010/main" val="208771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a:t>ФИНАЛИЗИРУЕМЫЕ ОБЪЕКТЫ</a:t>
            </a:r>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21682"/>
            <a:ext cx="11588436" cy="2677656"/>
          </a:xfrm>
          <a:prstGeom prst="rect">
            <a:avLst/>
          </a:prstGeom>
          <a:noFill/>
        </p:spPr>
        <p:txBody>
          <a:bodyPr wrap="square">
            <a:spAutoFit/>
          </a:bodyPr>
          <a:lstStyle/>
          <a:p>
            <a:pPr algn="ctr"/>
            <a:r>
              <a:rPr lang="ru-RU" sz="2800" dirty="0">
                <a:latin typeface="PT Serif" panose="020A0603040505020204" pitchFamily="18" charset="-52"/>
              </a:rPr>
              <a:t>Большинство объектов, используемых в программах на C#, относятся к </a:t>
            </a:r>
            <a:r>
              <a:rPr lang="ru-RU" sz="2800" b="1" dirty="0">
                <a:latin typeface="PT Serif" panose="020A0603040505020204" pitchFamily="18" charset="-52"/>
              </a:rPr>
              <a:t>управляемым или </a:t>
            </a:r>
            <a:r>
              <a:rPr lang="ru-RU" sz="2800" b="1" dirty="0" err="1">
                <a:latin typeface="PT Serif" panose="020A0603040505020204" pitchFamily="18" charset="-52"/>
              </a:rPr>
              <a:t>managed</a:t>
            </a:r>
            <a:r>
              <a:rPr lang="ru-RU" sz="2800" b="1" dirty="0">
                <a:latin typeface="PT Serif" panose="020A0603040505020204" pitchFamily="18" charset="-52"/>
              </a:rPr>
              <a:t>-коду</a:t>
            </a:r>
            <a:r>
              <a:rPr lang="ru-RU" sz="2800" dirty="0">
                <a:latin typeface="PT Serif" panose="020A0603040505020204" pitchFamily="18" charset="-52"/>
              </a:rPr>
              <a:t>.</a:t>
            </a:r>
          </a:p>
          <a:p>
            <a:pPr algn="ctr"/>
            <a:endParaRPr lang="ru-RU" sz="2800" b="1" dirty="0">
              <a:latin typeface="PT Serif" panose="020A0603040505020204" pitchFamily="18" charset="-52"/>
            </a:endParaRPr>
          </a:p>
          <a:p>
            <a:pPr algn="ctr"/>
            <a:r>
              <a:rPr lang="ru-RU" sz="2800" b="1" dirty="0"/>
              <a:t>Однако вместе с тем встречаются также и такие объекты, которые задействуют неуправляемые объекты (подключения к файлам, базам данных, сетевые подключения и т.д.).</a:t>
            </a:r>
          </a:p>
        </p:txBody>
      </p:sp>
    </p:spTree>
    <p:extLst>
      <p:ext uri="{BB962C8B-B14F-4D97-AF65-F5344CB8AC3E}">
        <p14:creationId xmlns:p14="http://schemas.microsoft.com/office/powerpoint/2010/main" val="71800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a:t>ФИНАЛИЗИРУЕМЫЕ ОБЪЕКТЫ</a:t>
            </a:r>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21682"/>
            <a:ext cx="11588436" cy="2246769"/>
          </a:xfrm>
          <a:prstGeom prst="rect">
            <a:avLst/>
          </a:prstGeom>
          <a:noFill/>
        </p:spPr>
        <p:txBody>
          <a:bodyPr wrap="square">
            <a:spAutoFit/>
          </a:bodyPr>
          <a:lstStyle/>
          <a:p>
            <a:pPr algn="ctr"/>
            <a:r>
              <a:rPr lang="ru-RU" sz="2800" dirty="0">
                <a:latin typeface="PT Serif" panose="020A0603040505020204" pitchFamily="18" charset="-52"/>
              </a:rPr>
              <a:t>Освобождение неуправляемых ресурсов подразумевает реализацию одного из двух механизмов:</a:t>
            </a:r>
          </a:p>
          <a:p>
            <a:pPr algn="ctr"/>
            <a:endParaRPr lang="ru-RU" sz="2800" dirty="0">
              <a:latin typeface="PT Serif" panose="020A0603040505020204" pitchFamily="18" charset="-52"/>
            </a:endParaRPr>
          </a:p>
          <a:p>
            <a:pPr marL="514350" indent="-514350">
              <a:buFont typeface="+mj-lt"/>
              <a:buAutoNum type="arabicPeriod"/>
            </a:pPr>
            <a:r>
              <a:rPr lang="ru-RU" sz="2800" dirty="0">
                <a:latin typeface="PT Serif" panose="020A0603040505020204" pitchFamily="18" charset="-52"/>
              </a:rPr>
              <a:t>Создание деструктора</a:t>
            </a:r>
          </a:p>
          <a:p>
            <a:pPr marL="514350" indent="-514350">
              <a:buFont typeface="+mj-lt"/>
              <a:buAutoNum type="arabicPeriod"/>
            </a:pPr>
            <a:r>
              <a:rPr lang="ru-RU" sz="2800" dirty="0">
                <a:latin typeface="PT Serif" panose="020A0603040505020204" pitchFamily="18" charset="-52"/>
              </a:rPr>
              <a:t>Реализация классом интерфейса </a:t>
            </a:r>
            <a:r>
              <a:rPr lang="ru-RU" sz="2800" b="1" dirty="0" err="1">
                <a:latin typeface="PT Serif" panose="020A0603040505020204" pitchFamily="18" charset="-52"/>
              </a:rPr>
              <a:t>System.IDisposable</a:t>
            </a:r>
            <a:endParaRPr lang="ru-RU" sz="2800" b="1" dirty="0"/>
          </a:p>
        </p:txBody>
      </p:sp>
    </p:spTree>
    <p:extLst>
      <p:ext uri="{BB962C8B-B14F-4D97-AF65-F5344CB8AC3E}">
        <p14:creationId xmlns:p14="http://schemas.microsoft.com/office/powerpoint/2010/main" val="392960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a:t>СОЗДАНИЕ ДЕСТРУКТОРОВ</a:t>
            </a:r>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021682"/>
            <a:ext cx="11588436" cy="954107"/>
          </a:xfrm>
          <a:prstGeom prst="rect">
            <a:avLst/>
          </a:prstGeom>
          <a:noFill/>
        </p:spPr>
        <p:txBody>
          <a:bodyPr wrap="square">
            <a:spAutoFit/>
          </a:bodyPr>
          <a:lstStyle/>
          <a:p>
            <a:pPr algn="ctr"/>
            <a:r>
              <a:rPr lang="ru-RU" sz="2800" b="1" dirty="0">
                <a:latin typeface="PT Serif" panose="020A0603040505020204" pitchFamily="18" charset="-52"/>
              </a:rPr>
              <a:t>Метод деструктора носит имя класса (как и конструктор), перед которым стоит знак тильды (~).</a:t>
            </a:r>
            <a:endParaRPr lang="ru-RU" sz="2800" b="1" dirty="0"/>
          </a:p>
        </p:txBody>
      </p:sp>
      <p:sp>
        <p:nvSpPr>
          <p:cNvPr id="5" name="TextBox 4">
            <a:extLst>
              <a:ext uri="{FF2B5EF4-FFF2-40B4-BE49-F238E27FC236}">
                <a16:creationId xmlns:a16="http://schemas.microsoft.com/office/drawing/2014/main" id="{F5B99EAA-41C8-2985-30AF-6D5B681F7C6C}"/>
              </a:ext>
            </a:extLst>
          </p:cNvPr>
          <p:cNvSpPr txBox="1"/>
          <p:nvPr/>
        </p:nvSpPr>
        <p:spPr>
          <a:xfrm>
            <a:off x="682027" y="3559046"/>
            <a:ext cx="10827945" cy="2062103"/>
          </a:xfrm>
          <a:prstGeom prst="rect">
            <a:avLst/>
          </a:prstGeom>
          <a:noFill/>
        </p:spPr>
        <p:txBody>
          <a:bodyPr wrap="square">
            <a:spAutoFit/>
          </a:bodyPr>
          <a:lstStyle/>
          <a:p>
            <a:pPr algn="ctr"/>
            <a:r>
              <a:rPr lang="ru-RU" sz="3200" b="1" dirty="0"/>
              <a:t>Деструкторы</a:t>
            </a:r>
            <a:r>
              <a:rPr lang="ru-RU" sz="3200" dirty="0"/>
              <a:t> можно определить </a:t>
            </a:r>
            <a:r>
              <a:rPr lang="ru-RU" sz="3200" b="1" dirty="0"/>
              <a:t>только в классах</a:t>
            </a:r>
            <a:r>
              <a:rPr lang="ru-RU" sz="3200" dirty="0"/>
              <a:t>. Деструктор в отличие от конструктора </a:t>
            </a:r>
            <a:r>
              <a:rPr lang="ru-RU" sz="3200" b="1" dirty="0"/>
              <a:t>не может иметь модификаторов доступа и параметры</a:t>
            </a:r>
            <a:r>
              <a:rPr lang="ru-RU" sz="3200" dirty="0"/>
              <a:t>. При этом каждый </a:t>
            </a:r>
            <a:r>
              <a:rPr lang="ru-RU" sz="3200" b="1" dirty="0"/>
              <a:t>класс </a:t>
            </a:r>
            <a:r>
              <a:rPr lang="ru-RU" sz="3200" dirty="0"/>
              <a:t>может иметь только </a:t>
            </a:r>
            <a:r>
              <a:rPr lang="ru-RU" sz="3200" b="1" dirty="0"/>
              <a:t>один деструктор</a:t>
            </a:r>
            <a:r>
              <a:rPr lang="ru-RU" sz="3200" dirty="0"/>
              <a:t>.</a:t>
            </a:r>
          </a:p>
        </p:txBody>
      </p:sp>
    </p:spTree>
    <p:extLst>
      <p:ext uri="{BB962C8B-B14F-4D97-AF65-F5344CB8AC3E}">
        <p14:creationId xmlns:p14="http://schemas.microsoft.com/office/powerpoint/2010/main" val="173452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a:t>СОЗДАНИЕ ДЕСТРУКТОРОВ</a:t>
            </a:r>
          </a:p>
        </p:txBody>
      </p:sp>
      <p:pic>
        <p:nvPicPr>
          <p:cNvPr id="6" name="Рисунок 5">
            <a:extLst>
              <a:ext uri="{FF2B5EF4-FFF2-40B4-BE49-F238E27FC236}">
                <a16:creationId xmlns:a16="http://schemas.microsoft.com/office/drawing/2014/main" id="{5893C23D-2203-8433-DA75-78530FE58702}"/>
              </a:ext>
            </a:extLst>
          </p:cNvPr>
          <p:cNvPicPr>
            <a:picLocks noChangeAspect="1"/>
          </p:cNvPicPr>
          <p:nvPr/>
        </p:nvPicPr>
        <p:blipFill>
          <a:blip r:embed="rId3"/>
          <a:stretch>
            <a:fillRect/>
          </a:stretch>
        </p:blipFill>
        <p:spPr>
          <a:xfrm>
            <a:off x="929399" y="2174326"/>
            <a:ext cx="10333201" cy="3266806"/>
          </a:xfrm>
          <a:prstGeom prst="rect">
            <a:avLst/>
          </a:prstGeom>
        </p:spPr>
      </p:pic>
    </p:spTree>
    <p:extLst>
      <p:ext uri="{BB962C8B-B14F-4D97-AF65-F5344CB8AC3E}">
        <p14:creationId xmlns:p14="http://schemas.microsoft.com/office/powerpoint/2010/main" val="93104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a:t>СОЗДАНИЕ ДЕСТРУКТОРОВ</a:t>
            </a:r>
          </a:p>
        </p:txBody>
      </p:sp>
      <p:sp>
        <p:nvSpPr>
          <p:cNvPr id="4" name="TextBox 3">
            <a:extLst>
              <a:ext uri="{FF2B5EF4-FFF2-40B4-BE49-F238E27FC236}">
                <a16:creationId xmlns:a16="http://schemas.microsoft.com/office/drawing/2014/main" id="{1F972E80-68ED-71F5-9797-7339ACF5AD45}"/>
              </a:ext>
            </a:extLst>
          </p:cNvPr>
          <p:cNvSpPr txBox="1"/>
          <p:nvPr/>
        </p:nvSpPr>
        <p:spPr>
          <a:xfrm>
            <a:off x="-92798" y="1297405"/>
            <a:ext cx="12284798" cy="954107"/>
          </a:xfrm>
          <a:prstGeom prst="rect">
            <a:avLst/>
          </a:prstGeom>
          <a:noFill/>
        </p:spPr>
        <p:txBody>
          <a:bodyPr wrap="square">
            <a:spAutoFit/>
          </a:bodyPr>
          <a:lstStyle/>
          <a:p>
            <a:pPr algn="ctr"/>
            <a:r>
              <a:rPr lang="ru-RU" sz="2800" dirty="0"/>
              <a:t>НА ДЕЛЕ ПРИ ОЧИСТКЕ СБОРЩИК МУСОРА ВЫЗЫВАЕТ НЕ ДЕСТРУКТОР, А МЕТОД </a:t>
            </a:r>
            <a:r>
              <a:rPr lang="ru-RU" sz="2800" b="1" dirty="0"/>
              <a:t>FINALIZE</a:t>
            </a:r>
          </a:p>
        </p:txBody>
      </p:sp>
      <p:pic>
        <p:nvPicPr>
          <p:cNvPr id="7" name="Рисунок 6">
            <a:extLst>
              <a:ext uri="{FF2B5EF4-FFF2-40B4-BE49-F238E27FC236}">
                <a16:creationId xmlns:a16="http://schemas.microsoft.com/office/drawing/2014/main" id="{6966C1F0-11C9-EA71-861C-96C549865CF7}"/>
              </a:ext>
            </a:extLst>
          </p:cNvPr>
          <p:cNvPicPr>
            <a:picLocks noChangeAspect="1"/>
          </p:cNvPicPr>
          <p:nvPr/>
        </p:nvPicPr>
        <p:blipFill>
          <a:blip r:embed="rId3"/>
          <a:stretch>
            <a:fillRect/>
          </a:stretch>
        </p:blipFill>
        <p:spPr>
          <a:xfrm>
            <a:off x="401756" y="2553852"/>
            <a:ext cx="11388488" cy="3960544"/>
          </a:xfrm>
          <a:prstGeom prst="rect">
            <a:avLst/>
          </a:prstGeom>
        </p:spPr>
      </p:pic>
    </p:spTree>
    <p:extLst>
      <p:ext uri="{BB962C8B-B14F-4D97-AF65-F5344CB8AC3E}">
        <p14:creationId xmlns:p14="http://schemas.microsoft.com/office/powerpoint/2010/main" val="123282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ИНТЕРФЕЙС </a:t>
            </a:r>
            <a:r>
              <a:rPr lang="en-US" sz="3600" b="1" dirty="0" smtClean="0"/>
              <a:t>IDISPOSABLE</a:t>
            </a:r>
            <a:endParaRPr lang="ru-RU" sz="3600" b="1" dirty="0"/>
          </a:p>
        </p:txBody>
      </p:sp>
      <p:sp>
        <p:nvSpPr>
          <p:cNvPr id="4" name="TextBox 3">
            <a:extLst>
              <a:ext uri="{FF2B5EF4-FFF2-40B4-BE49-F238E27FC236}">
                <a16:creationId xmlns:a16="http://schemas.microsoft.com/office/drawing/2014/main" id="{1F972E80-68ED-71F5-9797-7339ACF5AD45}"/>
              </a:ext>
            </a:extLst>
          </p:cNvPr>
          <p:cNvSpPr txBox="1"/>
          <p:nvPr/>
        </p:nvSpPr>
        <p:spPr>
          <a:xfrm>
            <a:off x="569843" y="1681718"/>
            <a:ext cx="11052314" cy="1384995"/>
          </a:xfrm>
          <a:prstGeom prst="rect">
            <a:avLst/>
          </a:prstGeom>
          <a:noFill/>
        </p:spPr>
        <p:txBody>
          <a:bodyPr wrap="square">
            <a:spAutoFit/>
          </a:bodyPr>
          <a:lstStyle/>
          <a:p>
            <a:pPr algn="ctr"/>
            <a:r>
              <a:rPr lang="ru-RU" sz="2800" dirty="0"/>
              <a:t>Интерфейс </a:t>
            </a:r>
            <a:r>
              <a:rPr lang="ru-RU" sz="2800" b="1" dirty="0" err="1"/>
              <a:t>IDisposable</a:t>
            </a:r>
            <a:r>
              <a:rPr lang="ru-RU" sz="2800" dirty="0"/>
              <a:t> объявляет один единственный метод </a:t>
            </a:r>
            <a:r>
              <a:rPr lang="ru-RU" sz="2800" b="1" dirty="0" err="1"/>
              <a:t>Dispose</a:t>
            </a:r>
            <a:r>
              <a:rPr lang="ru-RU" sz="2800" dirty="0"/>
              <a:t>, в котором при реализации интерфейса в классе должно происходить освобождение неуправляемых ресурсов.</a:t>
            </a:r>
            <a:endParaRPr lang="ru-RU" sz="2800" b="1" dirty="0"/>
          </a:p>
        </p:txBody>
      </p:sp>
      <p:pic>
        <p:nvPicPr>
          <p:cNvPr id="2" name="Рисунок 1"/>
          <p:cNvPicPr>
            <a:picLocks noChangeAspect="1"/>
          </p:cNvPicPr>
          <p:nvPr/>
        </p:nvPicPr>
        <p:blipFill>
          <a:blip r:embed="rId3"/>
          <a:stretch>
            <a:fillRect/>
          </a:stretch>
        </p:blipFill>
        <p:spPr>
          <a:xfrm>
            <a:off x="0" y="3586056"/>
            <a:ext cx="6027877" cy="2470186"/>
          </a:xfrm>
          <a:prstGeom prst="rect">
            <a:avLst/>
          </a:prstGeom>
        </p:spPr>
      </p:pic>
      <p:pic>
        <p:nvPicPr>
          <p:cNvPr id="5" name="Рисунок 4"/>
          <p:cNvPicPr>
            <a:picLocks noChangeAspect="1"/>
          </p:cNvPicPr>
          <p:nvPr/>
        </p:nvPicPr>
        <p:blipFill>
          <a:blip r:embed="rId4"/>
          <a:stretch>
            <a:fillRect/>
          </a:stretch>
        </p:blipFill>
        <p:spPr>
          <a:xfrm>
            <a:off x="5121384" y="3884229"/>
            <a:ext cx="7070616" cy="1873839"/>
          </a:xfrm>
          <a:prstGeom prst="rect">
            <a:avLst/>
          </a:prstGeom>
        </p:spPr>
      </p:pic>
    </p:spTree>
    <p:extLst>
      <p:ext uri="{BB962C8B-B14F-4D97-AF65-F5344CB8AC3E}">
        <p14:creationId xmlns:p14="http://schemas.microsoft.com/office/powerpoint/2010/main" val="407974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1200329"/>
          </a:xfrm>
          <a:prstGeom prst="rect">
            <a:avLst/>
          </a:prstGeom>
          <a:noFill/>
        </p:spPr>
        <p:txBody>
          <a:bodyPr wrap="square">
            <a:spAutoFit/>
          </a:bodyPr>
          <a:lstStyle/>
          <a:p>
            <a:pPr algn="ctr"/>
            <a:r>
              <a:rPr lang="ru-RU" sz="3600" b="1" dirty="0" smtClean="0"/>
              <a:t>ОБЩИЕ РЕКОМЕНДАЦИИ ПО ИСПОЛЬЗОВАНИЮ FINALIZE И DISPOSE</a:t>
            </a:r>
            <a:endParaRPr lang="ru-RU" sz="3600" b="1" dirty="0"/>
          </a:p>
        </p:txBody>
      </p:sp>
      <p:sp>
        <p:nvSpPr>
          <p:cNvPr id="4" name="TextBox 3">
            <a:extLst>
              <a:ext uri="{FF2B5EF4-FFF2-40B4-BE49-F238E27FC236}">
                <a16:creationId xmlns:a16="http://schemas.microsoft.com/office/drawing/2014/main" id="{1F972E80-68ED-71F5-9797-7339ACF5AD45}"/>
              </a:ext>
            </a:extLst>
          </p:cNvPr>
          <p:cNvSpPr txBox="1"/>
          <p:nvPr/>
        </p:nvSpPr>
        <p:spPr>
          <a:xfrm>
            <a:off x="689113" y="3245475"/>
            <a:ext cx="11052314" cy="1384995"/>
          </a:xfrm>
          <a:prstGeom prst="rect">
            <a:avLst/>
          </a:prstGeom>
          <a:noFill/>
        </p:spPr>
        <p:txBody>
          <a:bodyPr wrap="square">
            <a:spAutoFit/>
          </a:bodyPr>
          <a:lstStyle/>
          <a:p>
            <a:pPr marL="457200" indent="-457200">
              <a:buFont typeface="Arial" panose="020B0604020202020204" pitchFamily="34" charset="0"/>
              <a:buChar char="•"/>
            </a:pPr>
            <a:r>
              <a:rPr lang="ru-RU" sz="2800" b="1" dirty="0"/>
              <a:t>Деструктор</a:t>
            </a:r>
            <a:r>
              <a:rPr lang="ru-RU" sz="2800" dirty="0"/>
              <a:t> следует </a:t>
            </a:r>
            <a:r>
              <a:rPr lang="ru-RU" sz="2800" b="1" dirty="0"/>
              <a:t>реализовывать</a:t>
            </a:r>
            <a:r>
              <a:rPr lang="ru-RU" sz="2800" dirty="0"/>
              <a:t> только у тех объектов, которым он действительно </a:t>
            </a:r>
            <a:r>
              <a:rPr lang="ru-RU" sz="2800" b="1" dirty="0"/>
              <a:t>необходим</a:t>
            </a:r>
            <a:r>
              <a:rPr lang="ru-RU" sz="2800" dirty="0"/>
              <a:t>, так как метод </a:t>
            </a:r>
            <a:r>
              <a:rPr lang="ru-RU" sz="2800" dirty="0" err="1"/>
              <a:t>Finalize</a:t>
            </a:r>
            <a:r>
              <a:rPr lang="ru-RU" sz="2800" dirty="0"/>
              <a:t> оказывает сильное </a:t>
            </a:r>
            <a:r>
              <a:rPr lang="ru-RU" sz="2800" b="1" dirty="0"/>
              <a:t>влияние</a:t>
            </a:r>
            <a:r>
              <a:rPr lang="ru-RU" sz="2800" dirty="0"/>
              <a:t> на </a:t>
            </a:r>
            <a:r>
              <a:rPr lang="ru-RU" sz="2800" b="1" dirty="0"/>
              <a:t>производительность</a:t>
            </a:r>
          </a:p>
        </p:txBody>
      </p:sp>
    </p:spTree>
    <p:extLst>
      <p:ext uri="{BB962C8B-B14F-4D97-AF65-F5344CB8AC3E}">
        <p14:creationId xmlns:p14="http://schemas.microsoft.com/office/powerpoint/2010/main" val="372884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1200329"/>
          </a:xfrm>
          <a:prstGeom prst="rect">
            <a:avLst/>
          </a:prstGeom>
          <a:noFill/>
        </p:spPr>
        <p:txBody>
          <a:bodyPr wrap="square">
            <a:spAutoFit/>
          </a:bodyPr>
          <a:lstStyle/>
          <a:p>
            <a:pPr algn="ctr"/>
            <a:r>
              <a:rPr lang="ru-RU" sz="3600" b="1" dirty="0" smtClean="0"/>
              <a:t>ОБЩИЕ РЕКОМЕНДАЦИИ ПО ИСПОЛЬЗОВАНИЮ FINALIZE И DISPOSE</a:t>
            </a:r>
            <a:endParaRPr lang="ru-RU" sz="3600" b="1" dirty="0"/>
          </a:p>
        </p:txBody>
      </p:sp>
      <p:sp>
        <p:nvSpPr>
          <p:cNvPr id="4" name="TextBox 3">
            <a:extLst>
              <a:ext uri="{FF2B5EF4-FFF2-40B4-BE49-F238E27FC236}">
                <a16:creationId xmlns:a16="http://schemas.microsoft.com/office/drawing/2014/main" id="{1F972E80-68ED-71F5-9797-7339ACF5AD45}"/>
              </a:ext>
            </a:extLst>
          </p:cNvPr>
          <p:cNvSpPr txBox="1"/>
          <p:nvPr/>
        </p:nvSpPr>
        <p:spPr>
          <a:xfrm>
            <a:off x="689113" y="3245475"/>
            <a:ext cx="11052314" cy="954107"/>
          </a:xfrm>
          <a:prstGeom prst="rect">
            <a:avLst/>
          </a:prstGeom>
          <a:noFill/>
        </p:spPr>
        <p:txBody>
          <a:bodyPr wrap="square">
            <a:spAutoFit/>
          </a:bodyPr>
          <a:lstStyle/>
          <a:p>
            <a:pPr marL="457200" indent="-457200">
              <a:buFont typeface="Arial" panose="020B0604020202020204" pitchFamily="34" charset="0"/>
              <a:buChar char="•"/>
            </a:pPr>
            <a:r>
              <a:rPr lang="ru-RU" sz="2800" dirty="0"/>
              <a:t>После вызова метода </a:t>
            </a:r>
            <a:r>
              <a:rPr lang="ru-RU" sz="2800" dirty="0" err="1"/>
              <a:t>Dispose</a:t>
            </a:r>
            <a:r>
              <a:rPr lang="ru-RU" sz="2800" dirty="0"/>
              <a:t> необходимо блокировать у объекта вызов метода </a:t>
            </a:r>
            <a:r>
              <a:rPr lang="ru-RU" sz="2800" dirty="0" err="1"/>
              <a:t>Finalize</a:t>
            </a:r>
            <a:r>
              <a:rPr lang="ru-RU" sz="2800" dirty="0"/>
              <a:t> с помощью </a:t>
            </a:r>
            <a:r>
              <a:rPr lang="ru-RU" sz="2800" dirty="0" err="1"/>
              <a:t>GC.SuppressFinalize</a:t>
            </a:r>
            <a:endParaRPr lang="ru-RU" sz="2800" dirty="0"/>
          </a:p>
        </p:txBody>
      </p:sp>
    </p:spTree>
    <p:extLst>
      <p:ext uri="{BB962C8B-B14F-4D97-AF65-F5344CB8AC3E}">
        <p14:creationId xmlns:p14="http://schemas.microsoft.com/office/powerpoint/2010/main" val="3179790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1200329"/>
          </a:xfrm>
          <a:prstGeom prst="rect">
            <a:avLst/>
          </a:prstGeom>
          <a:noFill/>
        </p:spPr>
        <p:txBody>
          <a:bodyPr wrap="square">
            <a:spAutoFit/>
          </a:bodyPr>
          <a:lstStyle/>
          <a:p>
            <a:pPr algn="ctr"/>
            <a:r>
              <a:rPr lang="ru-RU" sz="3600" b="1" dirty="0" smtClean="0"/>
              <a:t>ОБЩИЕ РЕКОМЕНДАЦИИ ПО ИСПОЛЬЗОВАНИЮ FINALIZE И DISPOSE</a:t>
            </a:r>
            <a:endParaRPr lang="ru-RU" sz="3600" b="1" dirty="0"/>
          </a:p>
        </p:txBody>
      </p:sp>
      <p:sp>
        <p:nvSpPr>
          <p:cNvPr id="4" name="TextBox 3">
            <a:extLst>
              <a:ext uri="{FF2B5EF4-FFF2-40B4-BE49-F238E27FC236}">
                <a16:creationId xmlns:a16="http://schemas.microsoft.com/office/drawing/2014/main" id="{1F972E80-68ED-71F5-9797-7339ACF5AD45}"/>
              </a:ext>
            </a:extLst>
          </p:cNvPr>
          <p:cNvSpPr txBox="1"/>
          <p:nvPr/>
        </p:nvSpPr>
        <p:spPr>
          <a:xfrm>
            <a:off x="689113" y="3245475"/>
            <a:ext cx="11052314" cy="954107"/>
          </a:xfrm>
          <a:prstGeom prst="rect">
            <a:avLst/>
          </a:prstGeom>
          <a:noFill/>
        </p:spPr>
        <p:txBody>
          <a:bodyPr wrap="square">
            <a:spAutoFit/>
          </a:bodyPr>
          <a:lstStyle/>
          <a:p>
            <a:pPr marL="457200" indent="-457200">
              <a:buFont typeface="Arial" panose="020B0604020202020204" pitchFamily="34" charset="0"/>
              <a:buChar char="•"/>
            </a:pPr>
            <a:r>
              <a:rPr lang="ru-RU" sz="2800" dirty="0"/>
              <a:t>При создании производных классов от базовых, которые реализуют интерфейс </a:t>
            </a:r>
            <a:r>
              <a:rPr lang="ru-RU" sz="2800" dirty="0" err="1"/>
              <a:t>IDisposable</a:t>
            </a:r>
            <a:endParaRPr lang="ru-RU" sz="2800" dirty="0"/>
          </a:p>
        </p:txBody>
      </p:sp>
    </p:spTree>
    <p:extLst>
      <p:ext uri="{BB962C8B-B14F-4D97-AF65-F5344CB8AC3E}">
        <p14:creationId xmlns:p14="http://schemas.microsoft.com/office/powerpoint/2010/main" val="372221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a:t>
            </a:r>
            <a:r>
              <a:rPr lang="ru-RU" sz="3600" b="1" dirty="0"/>
              <a:t> </a:t>
            </a:r>
            <a:r>
              <a:rPr lang="en-US" sz="3600" b="1" dirty="0"/>
              <a:t>[</a:t>
            </a:r>
            <a:r>
              <a:rPr lang="ru-RU" sz="3600" b="1" dirty="0"/>
              <a:t>КУЧА И </a:t>
            </a:r>
            <a:r>
              <a:rPr lang="en-US" sz="3600" b="1" dirty="0"/>
              <a:t>CLR]</a:t>
            </a:r>
            <a:endParaRPr lang="ru-RU" sz="3600" b="1" dirty="0"/>
          </a:p>
        </p:txBody>
      </p:sp>
      <p:pic>
        <p:nvPicPr>
          <p:cNvPr id="6" name="Picture 2">
            <a:extLst>
              <a:ext uri="{FF2B5EF4-FFF2-40B4-BE49-F238E27FC236}">
                <a16:creationId xmlns:a16="http://schemas.microsoft.com/office/drawing/2014/main" id="{8942C341-ABC6-D82E-F471-17F5D12C7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33" y="1693772"/>
            <a:ext cx="5308336" cy="38196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EE7752C-0359-57F8-01CB-104DA7D45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85975"/>
            <a:ext cx="5613287" cy="303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74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КОНСТРУКЦИЯ </a:t>
            </a:r>
            <a:r>
              <a:rPr lang="en-US" sz="3600" b="1" dirty="0" smtClean="0"/>
              <a:t>USING</a:t>
            </a:r>
            <a:endParaRPr lang="ru-RU" sz="3600" b="1" dirty="0"/>
          </a:p>
        </p:txBody>
      </p:sp>
      <p:pic>
        <p:nvPicPr>
          <p:cNvPr id="2" name="Рисунок 1"/>
          <p:cNvPicPr>
            <a:picLocks noChangeAspect="1"/>
          </p:cNvPicPr>
          <p:nvPr/>
        </p:nvPicPr>
        <p:blipFill>
          <a:blip r:embed="rId3"/>
          <a:stretch>
            <a:fillRect/>
          </a:stretch>
        </p:blipFill>
        <p:spPr>
          <a:xfrm>
            <a:off x="818008" y="2019654"/>
            <a:ext cx="10555984" cy="3135442"/>
          </a:xfrm>
          <a:prstGeom prst="rect">
            <a:avLst/>
          </a:prstGeom>
        </p:spPr>
      </p:pic>
    </p:spTree>
    <p:extLst>
      <p:ext uri="{BB962C8B-B14F-4D97-AF65-F5344CB8AC3E}">
        <p14:creationId xmlns:p14="http://schemas.microsoft.com/office/powerpoint/2010/main" val="1416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УКАЗАТЕЛИ</a:t>
            </a:r>
            <a:endParaRPr lang="ru-RU" sz="3600" b="1" dirty="0"/>
          </a:p>
        </p:txBody>
      </p:sp>
      <p:sp>
        <p:nvSpPr>
          <p:cNvPr id="4" name="Прямоугольник 3"/>
          <p:cNvSpPr/>
          <p:nvPr/>
        </p:nvSpPr>
        <p:spPr>
          <a:xfrm>
            <a:off x="602974" y="1999926"/>
            <a:ext cx="10986052" cy="1323439"/>
          </a:xfrm>
          <a:prstGeom prst="rect">
            <a:avLst/>
          </a:prstGeom>
        </p:spPr>
        <p:txBody>
          <a:bodyPr wrap="square">
            <a:spAutoFit/>
          </a:bodyPr>
          <a:lstStyle/>
          <a:p>
            <a:pPr algn="ctr"/>
            <a:r>
              <a:rPr lang="ru-RU" sz="4000" dirty="0"/>
              <a:t>Код, применяющий указатели, еще называют небезопасным (</a:t>
            </a:r>
            <a:r>
              <a:rPr lang="ru-RU" sz="4000" b="1" u="sng" dirty="0" err="1"/>
              <a:t>unsafe</a:t>
            </a:r>
            <a:r>
              <a:rPr lang="ru-RU" sz="4000" dirty="0"/>
              <a:t>) кодом. </a:t>
            </a:r>
          </a:p>
        </p:txBody>
      </p:sp>
    </p:spTree>
    <p:extLst>
      <p:ext uri="{BB962C8B-B14F-4D97-AF65-F5344CB8AC3E}">
        <p14:creationId xmlns:p14="http://schemas.microsoft.com/office/powerpoint/2010/main" val="3171623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УКАЗАТЕЛИ</a:t>
            </a:r>
            <a:endParaRPr lang="ru-RU" sz="3600" b="1" dirty="0"/>
          </a:p>
        </p:txBody>
      </p:sp>
      <p:pic>
        <p:nvPicPr>
          <p:cNvPr id="1026" name="Picture 2" descr="Тема 6 «Сборка мусора, управление памятью и указатели», изображение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2" y="1100896"/>
            <a:ext cx="76866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8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КЛЮЧЕВОЕ СЛОВО </a:t>
            </a:r>
            <a:r>
              <a:rPr lang="en-US" sz="3600" b="1" dirty="0" smtClean="0"/>
              <a:t>UNSAFE</a:t>
            </a:r>
            <a:endParaRPr lang="ru-RU" sz="3600" b="1" dirty="0"/>
          </a:p>
        </p:txBody>
      </p:sp>
      <p:pic>
        <p:nvPicPr>
          <p:cNvPr id="2" name="Рисунок 1"/>
          <p:cNvPicPr>
            <a:picLocks noChangeAspect="1"/>
          </p:cNvPicPr>
          <p:nvPr/>
        </p:nvPicPr>
        <p:blipFill>
          <a:blip r:embed="rId3"/>
          <a:stretch>
            <a:fillRect/>
          </a:stretch>
        </p:blipFill>
        <p:spPr>
          <a:xfrm>
            <a:off x="1570550" y="1320189"/>
            <a:ext cx="9050899" cy="4904608"/>
          </a:xfrm>
          <a:prstGeom prst="rect">
            <a:avLst/>
          </a:prstGeom>
        </p:spPr>
      </p:pic>
    </p:spTree>
    <p:extLst>
      <p:ext uri="{BB962C8B-B14F-4D97-AF65-F5344CB8AC3E}">
        <p14:creationId xmlns:p14="http://schemas.microsoft.com/office/powerpoint/2010/main" val="1600363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ОПЕРАЦИИ * И &amp;</a:t>
            </a:r>
            <a:endParaRPr lang="ru-RU" sz="3600" b="1" dirty="0"/>
          </a:p>
        </p:txBody>
      </p:sp>
      <p:sp>
        <p:nvSpPr>
          <p:cNvPr id="4" name="Прямоугольник 3"/>
          <p:cNvSpPr/>
          <p:nvPr/>
        </p:nvSpPr>
        <p:spPr>
          <a:xfrm>
            <a:off x="357809" y="2551837"/>
            <a:ext cx="11343861" cy="2246769"/>
          </a:xfrm>
          <a:prstGeom prst="rect">
            <a:avLst/>
          </a:prstGeom>
        </p:spPr>
        <p:txBody>
          <a:bodyPr wrap="square">
            <a:spAutoFit/>
          </a:bodyPr>
          <a:lstStyle/>
          <a:p>
            <a:r>
              <a:rPr lang="ru-RU" sz="2800" dirty="0"/>
              <a:t>Ключевой при работе с указателями является </a:t>
            </a:r>
            <a:r>
              <a:rPr lang="ru-RU" sz="2800" b="1" dirty="0"/>
              <a:t>операция *</a:t>
            </a:r>
            <a:r>
              <a:rPr lang="ru-RU" sz="2800" dirty="0"/>
              <a:t>, которую еще называют </a:t>
            </a:r>
            <a:r>
              <a:rPr lang="ru-RU" sz="2800" b="1" dirty="0"/>
              <a:t>операцией разыменовывания</a:t>
            </a:r>
            <a:r>
              <a:rPr lang="ru-RU" sz="2800" dirty="0"/>
              <a:t>. Операция разыменовывания </a:t>
            </a:r>
            <a:r>
              <a:rPr lang="ru-RU" sz="2800" b="1" dirty="0"/>
              <a:t>позволяет получить</a:t>
            </a:r>
            <a:r>
              <a:rPr lang="ru-RU" sz="2800" dirty="0"/>
              <a:t> или установить </a:t>
            </a:r>
            <a:r>
              <a:rPr lang="ru-RU" sz="2800" b="1" dirty="0"/>
              <a:t>значение по адресу</a:t>
            </a:r>
            <a:r>
              <a:rPr lang="ru-RU" sz="2800" dirty="0"/>
              <a:t>, на который указывает указатель. Для получения </a:t>
            </a:r>
            <a:r>
              <a:rPr lang="ru-RU" sz="2800" b="1" dirty="0"/>
              <a:t>адреса переменной </a:t>
            </a:r>
            <a:r>
              <a:rPr lang="ru-RU" sz="2800" dirty="0"/>
              <a:t>применяется </a:t>
            </a:r>
            <a:r>
              <a:rPr lang="ru-RU" sz="2800" b="1" dirty="0"/>
              <a:t>операция &amp;</a:t>
            </a:r>
          </a:p>
        </p:txBody>
      </p:sp>
    </p:spTree>
    <p:extLst>
      <p:ext uri="{BB962C8B-B14F-4D97-AF65-F5344CB8AC3E}">
        <p14:creationId xmlns:p14="http://schemas.microsoft.com/office/powerpoint/2010/main" val="2902664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ОПЕРАЦИИ * И &amp;</a:t>
            </a:r>
            <a:endParaRPr lang="ru-RU" sz="3600" b="1" dirty="0"/>
          </a:p>
        </p:txBody>
      </p:sp>
      <p:sp>
        <p:nvSpPr>
          <p:cNvPr id="4" name="Прямоугольник 3"/>
          <p:cNvSpPr/>
          <p:nvPr/>
        </p:nvSpPr>
        <p:spPr>
          <a:xfrm>
            <a:off x="357809" y="2551837"/>
            <a:ext cx="11343861" cy="2246769"/>
          </a:xfrm>
          <a:prstGeom prst="rect">
            <a:avLst/>
          </a:prstGeom>
        </p:spPr>
        <p:txBody>
          <a:bodyPr wrap="square">
            <a:spAutoFit/>
          </a:bodyPr>
          <a:lstStyle/>
          <a:p>
            <a:r>
              <a:rPr lang="ru-RU" sz="2800" dirty="0"/>
              <a:t>Ключевой при работе с указателями является </a:t>
            </a:r>
            <a:r>
              <a:rPr lang="ru-RU" sz="2800" b="1" dirty="0"/>
              <a:t>операция *</a:t>
            </a:r>
            <a:r>
              <a:rPr lang="ru-RU" sz="2800" dirty="0"/>
              <a:t>, которую еще называют </a:t>
            </a:r>
            <a:r>
              <a:rPr lang="ru-RU" sz="2800" b="1" dirty="0"/>
              <a:t>операцией разыменовывания</a:t>
            </a:r>
            <a:r>
              <a:rPr lang="ru-RU" sz="2800" dirty="0"/>
              <a:t>. Операция разыменовывания </a:t>
            </a:r>
            <a:r>
              <a:rPr lang="ru-RU" sz="2800" b="1" dirty="0"/>
              <a:t>позволяет получить</a:t>
            </a:r>
            <a:r>
              <a:rPr lang="ru-RU" sz="2800" dirty="0"/>
              <a:t> или установить </a:t>
            </a:r>
            <a:r>
              <a:rPr lang="ru-RU" sz="2800" b="1" dirty="0"/>
              <a:t>значение по адресу</a:t>
            </a:r>
            <a:r>
              <a:rPr lang="ru-RU" sz="2800" dirty="0"/>
              <a:t>, на который указывает указатель. Для получения </a:t>
            </a:r>
            <a:r>
              <a:rPr lang="ru-RU" sz="2800" b="1" dirty="0"/>
              <a:t>адреса переменной </a:t>
            </a:r>
            <a:r>
              <a:rPr lang="ru-RU" sz="2800" dirty="0"/>
              <a:t>применяется </a:t>
            </a:r>
            <a:r>
              <a:rPr lang="ru-RU" sz="2800" b="1" dirty="0"/>
              <a:t>операция &amp;</a:t>
            </a:r>
          </a:p>
        </p:txBody>
      </p:sp>
    </p:spTree>
    <p:extLst>
      <p:ext uri="{BB962C8B-B14F-4D97-AF65-F5344CB8AC3E}">
        <p14:creationId xmlns:p14="http://schemas.microsoft.com/office/powerpoint/2010/main" val="337642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ОПЕРАЦИИ * И &amp;</a:t>
            </a:r>
            <a:endParaRPr lang="ru-RU" sz="3600" b="1" dirty="0"/>
          </a:p>
        </p:txBody>
      </p:sp>
      <p:pic>
        <p:nvPicPr>
          <p:cNvPr id="2" name="Рисунок 1"/>
          <p:cNvPicPr>
            <a:picLocks noChangeAspect="1"/>
          </p:cNvPicPr>
          <p:nvPr/>
        </p:nvPicPr>
        <p:blipFill>
          <a:blip r:embed="rId3"/>
          <a:stretch>
            <a:fillRect/>
          </a:stretch>
        </p:blipFill>
        <p:spPr>
          <a:xfrm>
            <a:off x="1091799" y="995065"/>
            <a:ext cx="10008401" cy="5822379"/>
          </a:xfrm>
          <a:prstGeom prst="rect">
            <a:avLst/>
          </a:prstGeom>
        </p:spPr>
      </p:pic>
    </p:spTree>
    <p:extLst>
      <p:ext uri="{BB962C8B-B14F-4D97-AF65-F5344CB8AC3E}">
        <p14:creationId xmlns:p14="http://schemas.microsoft.com/office/powerpoint/2010/main" val="108827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ПОЛУЧЕНИЕ АДРЕСА</a:t>
            </a:r>
            <a:endParaRPr lang="ru-RU" sz="3600" b="1" dirty="0"/>
          </a:p>
        </p:txBody>
      </p:sp>
      <p:pic>
        <p:nvPicPr>
          <p:cNvPr id="4" name="Рисунок 3"/>
          <p:cNvPicPr>
            <a:picLocks noChangeAspect="1"/>
          </p:cNvPicPr>
          <p:nvPr/>
        </p:nvPicPr>
        <p:blipFill>
          <a:blip r:embed="rId3"/>
          <a:stretch>
            <a:fillRect/>
          </a:stretch>
        </p:blipFill>
        <p:spPr>
          <a:xfrm>
            <a:off x="331211" y="1552863"/>
            <a:ext cx="11529577" cy="4317850"/>
          </a:xfrm>
          <a:prstGeom prst="rect">
            <a:avLst/>
          </a:prstGeom>
        </p:spPr>
      </p:pic>
    </p:spTree>
    <p:extLst>
      <p:ext uri="{BB962C8B-B14F-4D97-AF65-F5344CB8AC3E}">
        <p14:creationId xmlns:p14="http://schemas.microsoft.com/office/powerpoint/2010/main" val="765956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646331"/>
          </a:xfrm>
          <a:prstGeom prst="rect">
            <a:avLst/>
          </a:prstGeom>
          <a:noFill/>
        </p:spPr>
        <p:txBody>
          <a:bodyPr wrap="square">
            <a:spAutoFit/>
          </a:bodyPr>
          <a:lstStyle/>
          <a:p>
            <a:pPr algn="ctr"/>
            <a:r>
              <a:rPr lang="ru-RU" sz="3600" b="1" dirty="0" smtClean="0"/>
              <a:t>УКАЗАТЕЛИ НА СТРУКТУРЫ, ЧЛЕНЫ КЛАССОВ И МАССИВЫ</a:t>
            </a:r>
            <a:endParaRPr lang="ru-RU" sz="3600" b="1" dirty="0"/>
          </a:p>
        </p:txBody>
      </p:sp>
      <p:sp>
        <p:nvSpPr>
          <p:cNvPr id="2" name="Прямоугольник 1"/>
          <p:cNvSpPr/>
          <p:nvPr/>
        </p:nvSpPr>
        <p:spPr>
          <a:xfrm>
            <a:off x="675861" y="2404766"/>
            <a:ext cx="10840278" cy="2062103"/>
          </a:xfrm>
          <a:prstGeom prst="rect">
            <a:avLst/>
          </a:prstGeom>
        </p:spPr>
        <p:txBody>
          <a:bodyPr wrap="square">
            <a:spAutoFit/>
          </a:bodyPr>
          <a:lstStyle/>
          <a:p>
            <a:pPr algn="just"/>
            <a:r>
              <a:rPr lang="ru-RU" sz="3200" dirty="0">
                <a:latin typeface="PT Serif"/>
              </a:rPr>
              <a:t>Кроме указателей на простые типы можно использовать </a:t>
            </a:r>
            <a:r>
              <a:rPr lang="ru-RU" sz="3200" b="1" dirty="0">
                <a:latin typeface="PT Serif"/>
              </a:rPr>
              <a:t>указатели на структуры</a:t>
            </a:r>
            <a:r>
              <a:rPr lang="ru-RU" sz="3200" dirty="0">
                <a:latin typeface="PT Serif"/>
              </a:rPr>
              <a:t>. А для доступа к полям структуры, на которую указывает указатель, используется операция </a:t>
            </a:r>
            <a:r>
              <a:rPr lang="ru-RU" sz="3200" b="1" dirty="0">
                <a:latin typeface="PT Serif"/>
              </a:rPr>
              <a:t>-&gt;</a:t>
            </a:r>
            <a:endParaRPr lang="ru-RU" sz="3200" dirty="0"/>
          </a:p>
        </p:txBody>
      </p:sp>
      <p:pic>
        <p:nvPicPr>
          <p:cNvPr id="5" name="Рисунок 4"/>
          <p:cNvPicPr>
            <a:picLocks noChangeAspect="1"/>
          </p:cNvPicPr>
          <p:nvPr/>
        </p:nvPicPr>
        <p:blipFill>
          <a:blip r:embed="rId3"/>
          <a:stretch>
            <a:fillRect/>
          </a:stretch>
        </p:blipFill>
        <p:spPr>
          <a:xfrm>
            <a:off x="1935932" y="4730973"/>
            <a:ext cx="8149079" cy="1378279"/>
          </a:xfrm>
          <a:prstGeom prst="rect">
            <a:avLst/>
          </a:prstGeom>
        </p:spPr>
      </p:pic>
    </p:spTree>
    <p:extLst>
      <p:ext uri="{BB962C8B-B14F-4D97-AF65-F5344CB8AC3E}">
        <p14:creationId xmlns:p14="http://schemas.microsoft.com/office/powerpoint/2010/main" val="832381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0" y="348734"/>
            <a:ext cx="12192000" cy="707886"/>
          </a:xfrm>
          <a:prstGeom prst="rect">
            <a:avLst/>
          </a:prstGeom>
          <a:noFill/>
        </p:spPr>
        <p:txBody>
          <a:bodyPr wrap="square">
            <a:spAutoFit/>
          </a:bodyPr>
          <a:lstStyle/>
          <a:p>
            <a:pPr algn="ctr"/>
            <a:r>
              <a:rPr lang="ru-RU" sz="4000" b="1" dirty="0" smtClean="0"/>
              <a:t>УКАЗАТЕЛИ НА МАССИВЫ И STACKALLOC</a:t>
            </a:r>
            <a:endParaRPr lang="ru-RU" sz="4000" b="1" dirty="0"/>
          </a:p>
        </p:txBody>
      </p:sp>
      <p:sp>
        <p:nvSpPr>
          <p:cNvPr id="2" name="Прямоугольник 1"/>
          <p:cNvSpPr/>
          <p:nvPr/>
        </p:nvSpPr>
        <p:spPr>
          <a:xfrm>
            <a:off x="675861" y="2404766"/>
            <a:ext cx="10840278" cy="2062103"/>
          </a:xfrm>
          <a:prstGeom prst="rect">
            <a:avLst/>
          </a:prstGeom>
        </p:spPr>
        <p:txBody>
          <a:bodyPr wrap="square">
            <a:spAutoFit/>
          </a:bodyPr>
          <a:lstStyle/>
          <a:p>
            <a:pPr algn="just"/>
            <a:r>
              <a:rPr lang="ru-RU" sz="3200" dirty="0">
                <a:latin typeface="PT Serif"/>
              </a:rPr>
              <a:t>С помощью ключевого слова </a:t>
            </a:r>
            <a:r>
              <a:rPr lang="ru-RU" sz="3200" b="1" u="sng" dirty="0" err="1">
                <a:latin typeface="PT Serif"/>
              </a:rPr>
              <a:t>stackalloc</a:t>
            </a:r>
            <a:r>
              <a:rPr lang="ru-RU" sz="3200" dirty="0">
                <a:latin typeface="PT Serif"/>
              </a:rPr>
              <a:t> можно выделить память под массив в стеке. Смысл выделения памяти в стеке в повышении быстродействия кода.</a:t>
            </a:r>
            <a:endParaRPr lang="ru-RU" sz="3200" dirty="0"/>
          </a:p>
        </p:txBody>
      </p:sp>
    </p:spTree>
    <p:extLst>
      <p:ext uri="{BB962C8B-B14F-4D97-AF65-F5344CB8AC3E}">
        <p14:creationId xmlns:p14="http://schemas.microsoft.com/office/powerpoint/2010/main" val="300756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754326"/>
          </a:xfrm>
          <a:prstGeom prst="rect">
            <a:avLst/>
          </a:prstGeom>
          <a:noFill/>
        </p:spPr>
        <p:txBody>
          <a:bodyPr wrap="square">
            <a:spAutoFit/>
          </a:bodyPr>
          <a:lstStyle/>
          <a:p>
            <a:pPr algn="ctr"/>
            <a:r>
              <a:rPr lang="ru-RU" sz="3600" b="1" dirty="0"/>
              <a:t>СБОРЩИК МУСОРА В </a:t>
            </a:r>
            <a:r>
              <a:rPr lang="en-US" sz="3600" b="1" dirty="0"/>
              <a:t>C#</a:t>
            </a:r>
            <a:r>
              <a:rPr lang="ru-RU" sz="3600" b="1" dirty="0"/>
              <a:t> </a:t>
            </a:r>
            <a:r>
              <a:rPr lang="en-US" sz="3600" b="1" dirty="0"/>
              <a:t>[</a:t>
            </a:r>
            <a:r>
              <a:rPr lang="ru-RU" sz="3600" b="1" dirty="0"/>
              <a:t>КУЧА И </a:t>
            </a:r>
            <a:r>
              <a:rPr lang="en-US" sz="3600" b="1" dirty="0"/>
              <a:t>Common Language Runtime (CLR) ]</a:t>
            </a:r>
            <a:endParaRPr lang="ru-RU" sz="3600" b="1" dirty="0"/>
          </a:p>
        </p:txBody>
      </p:sp>
      <p:pic>
        <p:nvPicPr>
          <p:cNvPr id="6" name="Picture 2">
            <a:extLst>
              <a:ext uri="{FF2B5EF4-FFF2-40B4-BE49-F238E27FC236}">
                <a16:creationId xmlns:a16="http://schemas.microsoft.com/office/drawing/2014/main" id="{8942C341-ABC6-D82E-F471-17F5D12C7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51" y="2517637"/>
            <a:ext cx="5308336" cy="38196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EE7752C-0359-57F8-01CB-104DA7D45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46878"/>
            <a:ext cx="5613287" cy="303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72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«Основы паттернов проектирования. Часть 1»</a:t>
            </a:r>
          </a:p>
        </p:txBody>
      </p:sp>
    </p:spTree>
    <p:extLst>
      <p:ext uri="{BB962C8B-B14F-4D97-AF65-F5344CB8AC3E}">
        <p14:creationId xmlns:p14="http://schemas.microsoft.com/office/powerpoint/2010/main" val="2339466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58599" y="355360"/>
            <a:ext cx="10692864" cy="769441"/>
          </a:xfrm>
          <a:prstGeom prst="rect">
            <a:avLst/>
          </a:prstGeom>
        </p:spPr>
        <p:txBody>
          <a:bodyPr wrap="none">
            <a:spAutoFit/>
          </a:bodyPr>
          <a:lstStyle/>
          <a:p>
            <a:pPr algn="ctr"/>
            <a:r>
              <a:rPr lang="ru-RU" sz="4400" b="1" dirty="0" smtClean="0"/>
              <a:t>ВВЕДЕНИЕ В ПАТТЕРНЫ ПРОЕКТИРОВАНИЯ</a:t>
            </a:r>
            <a:endParaRPr lang="ru-RU" sz="4400" b="1" dirty="0"/>
          </a:p>
        </p:txBody>
      </p:sp>
      <p:sp>
        <p:nvSpPr>
          <p:cNvPr id="3" name="Прямоугольник 2"/>
          <p:cNvSpPr/>
          <p:nvPr/>
        </p:nvSpPr>
        <p:spPr>
          <a:xfrm>
            <a:off x="858599" y="2927579"/>
            <a:ext cx="10909331" cy="1569660"/>
          </a:xfrm>
          <a:prstGeom prst="rect">
            <a:avLst/>
          </a:prstGeom>
        </p:spPr>
        <p:txBody>
          <a:bodyPr wrap="square">
            <a:spAutoFit/>
          </a:bodyPr>
          <a:lstStyle/>
          <a:p>
            <a:r>
              <a:rPr lang="ru-RU" sz="3200" b="1" dirty="0"/>
              <a:t>Паттерн</a:t>
            </a:r>
            <a:r>
              <a:rPr lang="ru-RU" sz="3200" dirty="0"/>
              <a:t> представляет определенный способ построения программного кода для решения часто встречающихся проблем проектирования. </a:t>
            </a:r>
          </a:p>
        </p:txBody>
      </p:sp>
    </p:spTree>
    <p:extLst>
      <p:ext uri="{BB962C8B-B14F-4D97-AF65-F5344CB8AC3E}">
        <p14:creationId xmlns:p14="http://schemas.microsoft.com/office/powerpoint/2010/main" val="2519980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livelib.ru/auface/123414/o/52ba/Erih_Gamma_Richard_Helm_Ralf_Dzhonson_Dzhon_Vlissid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242" y="1655730"/>
            <a:ext cx="7252391" cy="483492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689113" y="455401"/>
            <a:ext cx="11105322" cy="1200329"/>
          </a:xfrm>
          <a:prstGeom prst="rect">
            <a:avLst/>
          </a:prstGeom>
        </p:spPr>
        <p:txBody>
          <a:bodyPr wrap="square">
            <a:spAutoFit/>
          </a:bodyPr>
          <a:lstStyle/>
          <a:p>
            <a:pPr algn="ctr"/>
            <a:r>
              <a:rPr lang="en-US" sz="3600" b="1" dirty="0"/>
              <a:t>Design Patterns: Elements of Reusable Object-Oriented Software</a:t>
            </a:r>
            <a:endParaRPr lang="ru-RU" sz="3600" b="1" dirty="0"/>
          </a:p>
        </p:txBody>
      </p:sp>
    </p:spTree>
    <p:extLst>
      <p:ext uri="{BB962C8B-B14F-4D97-AF65-F5344CB8AC3E}">
        <p14:creationId xmlns:p14="http://schemas.microsoft.com/office/powerpoint/2010/main" val="328452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455401"/>
            <a:ext cx="11105322" cy="646331"/>
          </a:xfrm>
          <a:prstGeom prst="rect">
            <a:avLst/>
          </a:prstGeom>
        </p:spPr>
        <p:txBody>
          <a:bodyPr wrap="square">
            <a:spAutoFit/>
          </a:bodyPr>
          <a:lstStyle/>
          <a:p>
            <a:pPr algn="ctr"/>
            <a:r>
              <a:rPr lang="ru-RU" sz="3600" b="1" dirty="0"/>
              <a:t>Что же дает нам применение паттернов?</a:t>
            </a:r>
          </a:p>
        </p:txBody>
      </p:sp>
      <p:sp>
        <p:nvSpPr>
          <p:cNvPr id="3" name="Прямоугольник 2"/>
          <p:cNvSpPr/>
          <p:nvPr/>
        </p:nvSpPr>
        <p:spPr>
          <a:xfrm>
            <a:off x="1225826" y="2239617"/>
            <a:ext cx="10031895" cy="2862322"/>
          </a:xfrm>
          <a:prstGeom prst="rect">
            <a:avLst/>
          </a:prstGeom>
        </p:spPr>
        <p:txBody>
          <a:bodyPr wrap="square">
            <a:spAutoFit/>
          </a:bodyPr>
          <a:lstStyle/>
          <a:p>
            <a:pPr algn="ctr"/>
            <a:r>
              <a:rPr lang="ru-RU" sz="3600" dirty="0"/>
              <a:t>При написании программ мы можем формализовать проблему в виде классов и объектов и связей между ними. И применить один из существующих паттернов для ее решения. </a:t>
            </a:r>
          </a:p>
        </p:txBody>
      </p:sp>
    </p:spTree>
    <p:extLst>
      <p:ext uri="{BB962C8B-B14F-4D97-AF65-F5344CB8AC3E}">
        <p14:creationId xmlns:p14="http://schemas.microsoft.com/office/powerpoint/2010/main" val="3965728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455401"/>
            <a:ext cx="11105322" cy="646331"/>
          </a:xfrm>
          <a:prstGeom prst="rect">
            <a:avLst/>
          </a:prstGeom>
        </p:spPr>
        <p:txBody>
          <a:bodyPr wrap="square">
            <a:spAutoFit/>
          </a:bodyPr>
          <a:lstStyle/>
          <a:p>
            <a:pPr algn="ctr"/>
            <a:r>
              <a:rPr lang="ru-RU" sz="3600" b="1" dirty="0"/>
              <a:t>Что же дает нам применение паттернов?</a:t>
            </a:r>
          </a:p>
        </p:txBody>
      </p:sp>
      <p:sp>
        <p:nvSpPr>
          <p:cNvPr id="3" name="Прямоугольник 2"/>
          <p:cNvSpPr/>
          <p:nvPr/>
        </p:nvSpPr>
        <p:spPr>
          <a:xfrm>
            <a:off x="1225826" y="2239617"/>
            <a:ext cx="10031895" cy="2308324"/>
          </a:xfrm>
          <a:prstGeom prst="rect">
            <a:avLst/>
          </a:prstGeom>
        </p:spPr>
        <p:txBody>
          <a:bodyPr wrap="square">
            <a:spAutoFit/>
          </a:bodyPr>
          <a:lstStyle/>
          <a:p>
            <a:pPr algn="ctr"/>
            <a:r>
              <a:rPr lang="ru-RU" sz="3600" dirty="0"/>
              <a:t>Причем паттерны, как правило, не зависят от языка программирования. Их принципы применения будут аналогичны и в C#, и в </a:t>
            </a:r>
            <a:r>
              <a:rPr lang="ru-RU" sz="3600" dirty="0" err="1" smtClean="0"/>
              <a:t>Jav</a:t>
            </a:r>
            <a:r>
              <a:rPr lang="en-US" sz="3600" dirty="0" smtClean="0"/>
              <a:t>a</a:t>
            </a:r>
            <a:r>
              <a:rPr lang="ru-RU" sz="3600" dirty="0" smtClean="0"/>
              <a:t>, </a:t>
            </a:r>
            <a:r>
              <a:rPr lang="ru-RU" sz="3600" dirty="0"/>
              <a:t>и в других языках.</a:t>
            </a:r>
          </a:p>
        </p:txBody>
      </p:sp>
    </p:spTree>
    <p:extLst>
      <p:ext uri="{BB962C8B-B14F-4D97-AF65-F5344CB8AC3E}">
        <p14:creationId xmlns:p14="http://schemas.microsoft.com/office/powerpoint/2010/main" val="4250768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
        <p:nvSpPr>
          <p:cNvPr id="4" name="Прямоугольник 3"/>
          <p:cNvSpPr/>
          <p:nvPr/>
        </p:nvSpPr>
        <p:spPr>
          <a:xfrm>
            <a:off x="834886" y="1715654"/>
            <a:ext cx="10813775" cy="1384995"/>
          </a:xfrm>
          <a:prstGeom prst="rect">
            <a:avLst/>
          </a:prstGeom>
        </p:spPr>
        <p:txBody>
          <a:bodyPr wrap="square">
            <a:spAutoFit/>
          </a:bodyPr>
          <a:lstStyle/>
          <a:p>
            <a:r>
              <a:rPr lang="ru-RU" sz="2800" b="1" u="sng" dirty="0"/>
              <a:t>Порождающие паттерны </a:t>
            </a:r>
            <a:r>
              <a:rPr lang="ru-RU" sz="2800" dirty="0"/>
              <a:t>— это паттерны, которые абстрагируют процесс </a:t>
            </a:r>
            <a:r>
              <a:rPr lang="ru-RU" sz="2800" b="1" u="sng" dirty="0" err="1"/>
              <a:t>инстанцирования</a:t>
            </a:r>
            <a:r>
              <a:rPr lang="ru-RU" sz="2800" dirty="0"/>
              <a:t> или, иными словами, процесс порождения классов и объектов. Среди них выделяются </a:t>
            </a:r>
            <a:r>
              <a:rPr lang="ru-RU" sz="2800" dirty="0" smtClean="0"/>
              <a:t>следующие.</a:t>
            </a:r>
            <a:endParaRPr lang="ru-RU" sz="2800" dirty="0"/>
          </a:p>
        </p:txBody>
      </p:sp>
      <p:sp>
        <p:nvSpPr>
          <p:cNvPr id="5" name="Прямоугольник 4"/>
          <p:cNvSpPr/>
          <p:nvPr/>
        </p:nvSpPr>
        <p:spPr>
          <a:xfrm>
            <a:off x="834886" y="3714571"/>
            <a:ext cx="8892209" cy="2246769"/>
          </a:xfrm>
          <a:prstGeom prst="rect">
            <a:avLst/>
          </a:prstGeom>
        </p:spPr>
        <p:txBody>
          <a:bodyPr wrap="square">
            <a:spAutoFit/>
          </a:bodyPr>
          <a:lstStyle/>
          <a:p>
            <a:pPr marL="285750" indent="-285750">
              <a:buFont typeface="Arial" panose="020B0604020202020204" pitchFamily="34" charset="0"/>
              <a:buChar char="•"/>
            </a:pPr>
            <a:r>
              <a:rPr lang="ru-RU" sz="2800" dirty="0"/>
              <a:t>Абстрактная фабрика (</a:t>
            </a:r>
            <a:r>
              <a:rPr lang="en-US" sz="2800" dirty="0"/>
              <a:t>Abstract Factory)</a:t>
            </a:r>
          </a:p>
          <a:p>
            <a:pPr marL="285750" indent="-285750">
              <a:buFont typeface="Arial" panose="020B0604020202020204" pitchFamily="34" charset="0"/>
              <a:buChar char="•"/>
            </a:pPr>
            <a:r>
              <a:rPr lang="ru-RU" sz="2800" b="1" u="sng" dirty="0"/>
              <a:t>Строитель (</a:t>
            </a:r>
            <a:r>
              <a:rPr lang="en-US" sz="2800" b="1" u="sng" dirty="0"/>
              <a:t>Builder)</a:t>
            </a:r>
          </a:p>
          <a:p>
            <a:pPr marL="285750" indent="-285750">
              <a:buFont typeface="Arial" panose="020B0604020202020204" pitchFamily="34" charset="0"/>
              <a:buChar char="•"/>
            </a:pPr>
            <a:r>
              <a:rPr lang="ru-RU" sz="2800" dirty="0"/>
              <a:t>Фабричный метод (</a:t>
            </a:r>
            <a:r>
              <a:rPr lang="en-US" sz="2800" dirty="0"/>
              <a:t>Factory Method)</a:t>
            </a:r>
          </a:p>
          <a:p>
            <a:pPr marL="285750" indent="-285750">
              <a:buFont typeface="Arial" panose="020B0604020202020204" pitchFamily="34" charset="0"/>
              <a:buChar char="•"/>
            </a:pPr>
            <a:r>
              <a:rPr lang="ru-RU" sz="2800" b="1" u="sng" dirty="0"/>
              <a:t>Прототип (</a:t>
            </a:r>
            <a:r>
              <a:rPr lang="en-US" sz="2800" b="1" u="sng" dirty="0"/>
              <a:t>Prototype)</a:t>
            </a:r>
          </a:p>
          <a:p>
            <a:pPr marL="285750" indent="-285750">
              <a:buFont typeface="Arial" panose="020B0604020202020204" pitchFamily="34" charset="0"/>
              <a:buChar char="•"/>
            </a:pPr>
            <a:r>
              <a:rPr lang="ru-RU" sz="2800" dirty="0"/>
              <a:t>Одиночка (</a:t>
            </a:r>
            <a:r>
              <a:rPr lang="en-US" sz="2800" dirty="0"/>
              <a:t>Singleton)</a:t>
            </a:r>
            <a:endParaRPr lang="ru-RU" sz="2800" dirty="0"/>
          </a:p>
        </p:txBody>
      </p:sp>
    </p:spTree>
    <p:extLst>
      <p:ext uri="{BB962C8B-B14F-4D97-AF65-F5344CB8AC3E}">
        <p14:creationId xmlns:p14="http://schemas.microsoft.com/office/powerpoint/2010/main" val="2150870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56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
        <p:nvSpPr>
          <p:cNvPr id="4" name="Прямоугольник 3"/>
          <p:cNvSpPr/>
          <p:nvPr/>
        </p:nvSpPr>
        <p:spPr>
          <a:xfrm>
            <a:off x="834886" y="1715654"/>
            <a:ext cx="10813775" cy="1384995"/>
          </a:xfrm>
          <a:prstGeom prst="rect">
            <a:avLst/>
          </a:prstGeom>
        </p:spPr>
        <p:txBody>
          <a:bodyPr wrap="square">
            <a:spAutoFit/>
          </a:bodyPr>
          <a:lstStyle/>
          <a:p>
            <a:r>
              <a:rPr lang="ru-RU" sz="2800" b="1" u="sng" dirty="0" smtClean="0"/>
              <a:t>Структурные паттерны </a:t>
            </a:r>
            <a:r>
              <a:rPr lang="ru-RU" sz="2800" b="1" u="sng" dirty="0"/>
              <a:t>- </a:t>
            </a:r>
            <a:r>
              <a:rPr lang="ru-RU" sz="2800" dirty="0"/>
              <a:t>рассматривает, как классы и объекты образуют более крупные структуры - более сложные по характеру классы и объекты. К таким шаблонам относятся:</a:t>
            </a:r>
          </a:p>
        </p:txBody>
      </p:sp>
      <p:sp>
        <p:nvSpPr>
          <p:cNvPr id="5" name="Прямоугольник 4"/>
          <p:cNvSpPr/>
          <p:nvPr/>
        </p:nvSpPr>
        <p:spPr>
          <a:xfrm>
            <a:off x="1232451" y="3277249"/>
            <a:ext cx="8892209" cy="3108543"/>
          </a:xfrm>
          <a:prstGeom prst="rect">
            <a:avLst/>
          </a:prstGeom>
        </p:spPr>
        <p:txBody>
          <a:bodyPr wrap="square">
            <a:spAutoFit/>
          </a:bodyPr>
          <a:lstStyle/>
          <a:p>
            <a:pPr marL="285750" indent="-285750">
              <a:buFont typeface="Arial" panose="020B0604020202020204" pitchFamily="34" charset="0"/>
              <a:buChar char="•"/>
            </a:pPr>
            <a:r>
              <a:rPr lang="ru-RU" sz="2800" dirty="0"/>
              <a:t>Адаптер (</a:t>
            </a:r>
            <a:r>
              <a:rPr lang="en-US" sz="2800" dirty="0"/>
              <a:t>Adapter)</a:t>
            </a:r>
          </a:p>
          <a:p>
            <a:pPr marL="285750" indent="-285750">
              <a:buFont typeface="Arial" panose="020B0604020202020204" pitchFamily="34" charset="0"/>
              <a:buChar char="•"/>
            </a:pPr>
            <a:r>
              <a:rPr lang="ru-RU" sz="2800" b="1" dirty="0"/>
              <a:t>Мост (</a:t>
            </a:r>
            <a:r>
              <a:rPr lang="en-US" sz="2800" b="1" dirty="0"/>
              <a:t>Bridge)</a:t>
            </a:r>
          </a:p>
          <a:p>
            <a:pPr marL="285750" indent="-285750">
              <a:buFont typeface="Arial" panose="020B0604020202020204" pitchFamily="34" charset="0"/>
              <a:buChar char="•"/>
            </a:pPr>
            <a:r>
              <a:rPr lang="ru-RU" sz="2800" dirty="0"/>
              <a:t>Компоновщик (</a:t>
            </a:r>
            <a:r>
              <a:rPr lang="en-US" sz="2800" dirty="0"/>
              <a:t>Composite)</a:t>
            </a:r>
          </a:p>
          <a:p>
            <a:pPr marL="285750" indent="-285750">
              <a:buFont typeface="Arial" panose="020B0604020202020204" pitchFamily="34" charset="0"/>
              <a:buChar char="•"/>
            </a:pPr>
            <a:r>
              <a:rPr lang="ru-RU" sz="2800" dirty="0"/>
              <a:t>Декоратор (</a:t>
            </a:r>
            <a:r>
              <a:rPr lang="en-US" sz="2800" dirty="0"/>
              <a:t>Decorator)</a:t>
            </a:r>
          </a:p>
          <a:p>
            <a:pPr marL="285750" indent="-285750">
              <a:buFont typeface="Arial" panose="020B0604020202020204" pitchFamily="34" charset="0"/>
              <a:buChar char="•"/>
            </a:pPr>
            <a:r>
              <a:rPr lang="ru-RU" sz="2800" b="1" dirty="0"/>
              <a:t>Фасад (</a:t>
            </a:r>
            <a:r>
              <a:rPr lang="en-US" sz="2800" b="1" dirty="0"/>
              <a:t>Facade)</a:t>
            </a:r>
          </a:p>
          <a:p>
            <a:pPr marL="285750" indent="-285750">
              <a:buFont typeface="Arial" panose="020B0604020202020204" pitchFamily="34" charset="0"/>
              <a:buChar char="•"/>
            </a:pPr>
            <a:r>
              <a:rPr lang="ru-RU" sz="2800" dirty="0"/>
              <a:t>Приспособленец (</a:t>
            </a:r>
            <a:r>
              <a:rPr lang="en-US" sz="2800" dirty="0"/>
              <a:t>Flyweight)</a:t>
            </a:r>
          </a:p>
          <a:p>
            <a:pPr marL="285750" indent="-285750">
              <a:buFont typeface="Arial" panose="020B0604020202020204" pitchFamily="34" charset="0"/>
              <a:buChar char="•"/>
            </a:pPr>
            <a:r>
              <a:rPr lang="ru-RU" sz="2800" b="1" dirty="0"/>
              <a:t>Заместитель (</a:t>
            </a:r>
            <a:r>
              <a:rPr lang="en-US" sz="2800" b="1" dirty="0"/>
              <a:t>Proxy)</a:t>
            </a:r>
            <a:endParaRPr lang="ru-RU" sz="2800" b="1" dirty="0"/>
          </a:p>
        </p:txBody>
      </p:sp>
    </p:spTree>
    <p:extLst>
      <p:ext uri="{BB962C8B-B14F-4D97-AF65-F5344CB8AC3E}">
        <p14:creationId xmlns:p14="http://schemas.microsoft.com/office/powerpoint/2010/main" val="205590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
        <p:nvSpPr>
          <p:cNvPr id="4" name="Прямоугольник 3"/>
          <p:cNvSpPr/>
          <p:nvPr/>
        </p:nvSpPr>
        <p:spPr>
          <a:xfrm>
            <a:off x="834886" y="1715654"/>
            <a:ext cx="10813775" cy="1384995"/>
          </a:xfrm>
          <a:prstGeom prst="rect">
            <a:avLst/>
          </a:prstGeom>
        </p:spPr>
        <p:txBody>
          <a:bodyPr wrap="square">
            <a:spAutoFit/>
          </a:bodyPr>
          <a:lstStyle/>
          <a:p>
            <a:r>
              <a:rPr lang="ru-RU" sz="2800" b="1" u="sng" dirty="0"/>
              <a:t>П</a:t>
            </a:r>
            <a:r>
              <a:rPr lang="ru-RU" sz="2800" b="1" u="sng" dirty="0" smtClean="0"/>
              <a:t>оведенческими</a:t>
            </a:r>
            <a:r>
              <a:rPr lang="ru-RU" sz="2800" b="1" dirty="0" smtClean="0"/>
              <a:t> </a:t>
            </a:r>
            <a:r>
              <a:rPr lang="ru-RU" sz="2800" dirty="0"/>
              <a:t>- они определяют алгоритмы и взаимодействие между классами и объектами, то есть их поведение. Среди подобных шаблонов можно выделить следующие</a:t>
            </a:r>
          </a:p>
        </p:txBody>
      </p:sp>
    </p:spTree>
    <p:extLst>
      <p:ext uri="{BB962C8B-B14F-4D97-AF65-F5344CB8AC3E}">
        <p14:creationId xmlns:p14="http://schemas.microsoft.com/office/powerpoint/2010/main" val="537627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37030" y="1462517"/>
            <a:ext cx="8892209" cy="4832092"/>
          </a:xfrm>
          <a:prstGeom prst="rect">
            <a:avLst/>
          </a:prstGeom>
        </p:spPr>
        <p:txBody>
          <a:bodyPr wrap="square">
            <a:spAutoFit/>
          </a:bodyPr>
          <a:lstStyle/>
          <a:p>
            <a:pPr marL="285750" indent="-285750">
              <a:buFont typeface="Arial" panose="020B0604020202020204" pitchFamily="34" charset="0"/>
              <a:buChar char="•"/>
            </a:pPr>
            <a:r>
              <a:rPr lang="ru-RU" sz="2800" b="1" dirty="0"/>
              <a:t>Цепочка обязанностей (</a:t>
            </a:r>
            <a:r>
              <a:rPr lang="en-US" sz="2800" b="1" dirty="0"/>
              <a:t>Chain of responsibility)</a:t>
            </a:r>
          </a:p>
          <a:p>
            <a:pPr marL="285750" indent="-285750">
              <a:buFont typeface="Arial" panose="020B0604020202020204" pitchFamily="34" charset="0"/>
              <a:buChar char="•"/>
            </a:pPr>
            <a:r>
              <a:rPr lang="ru-RU" sz="2800" dirty="0"/>
              <a:t>Команда (</a:t>
            </a:r>
            <a:r>
              <a:rPr lang="en-US" sz="2800" dirty="0"/>
              <a:t>Command)</a:t>
            </a:r>
          </a:p>
          <a:p>
            <a:pPr marL="285750" indent="-285750">
              <a:buFont typeface="Arial" panose="020B0604020202020204" pitchFamily="34" charset="0"/>
              <a:buChar char="•"/>
            </a:pPr>
            <a:r>
              <a:rPr lang="ru-RU" sz="2800" b="1" dirty="0"/>
              <a:t>Интерпретатор (</a:t>
            </a:r>
            <a:r>
              <a:rPr lang="en-US" sz="2800" b="1" dirty="0"/>
              <a:t>Interpreter)</a:t>
            </a:r>
          </a:p>
          <a:p>
            <a:pPr marL="285750" indent="-285750">
              <a:buFont typeface="Arial" panose="020B0604020202020204" pitchFamily="34" charset="0"/>
              <a:buChar char="•"/>
            </a:pPr>
            <a:r>
              <a:rPr lang="ru-RU" sz="2800" dirty="0"/>
              <a:t>Итератор (</a:t>
            </a:r>
            <a:r>
              <a:rPr lang="en-US" sz="2800" dirty="0"/>
              <a:t>Iterator)</a:t>
            </a:r>
          </a:p>
          <a:p>
            <a:pPr marL="285750" indent="-285750">
              <a:buFont typeface="Arial" panose="020B0604020202020204" pitchFamily="34" charset="0"/>
              <a:buChar char="•"/>
            </a:pPr>
            <a:r>
              <a:rPr lang="ru-RU" sz="2800" b="1" dirty="0"/>
              <a:t>Посредник (</a:t>
            </a:r>
            <a:r>
              <a:rPr lang="en-US" sz="2800" b="1" dirty="0"/>
              <a:t>Mediator)</a:t>
            </a:r>
          </a:p>
          <a:p>
            <a:pPr marL="285750" indent="-285750">
              <a:buFont typeface="Arial" panose="020B0604020202020204" pitchFamily="34" charset="0"/>
              <a:buChar char="•"/>
            </a:pPr>
            <a:r>
              <a:rPr lang="ru-RU" sz="2800" dirty="0"/>
              <a:t>Хранитель (</a:t>
            </a:r>
            <a:r>
              <a:rPr lang="en-US" sz="2800" dirty="0"/>
              <a:t>Memento)</a:t>
            </a:r>
          </a:p>
          <a:p>
            <a:pPr marL="285750" indent="-285750">
              <a:buFont typeface="Arial" panose="020B0604020202020204" pitchFamily="34" charset="0"/>
              <a:buChar char="•"/>
            </a:pPr>
            <a:r>
              <a:rPr lang="ru-RU" sz="2800" b="1" dirty="0"/>
              <a:t>Наблюдатель (</a:t>
            </a:r>
            <a:r>
              <a:rPr lang="en-US" sz="2800" b="1" dirty="0"/>
              <a:t>Observer)</a:t>
            </a:r>
          </a:p>
          <a:p>
            <a:pPr marL="285750" indent="-285750">
              <a:buFont typeface="Arial" panose="020B0604020202020204" pitchFamily="34" charset="0"/>
              <a:buChar char="•"/>
            </a:pPr>
            <a:r>
              <a:rPr lang="ru-RU" sz="2800" dirty="0"/>
              <a:t>Состояние (</a:t>
            </a:r>
            <a:r>
              <a:rPr lang="en-US" sz="2800" dirty="0"/>
              <a:t>State)</a:t>
            </a:r>
          </a:p>
          <a:p>
            <a:pPr marL="285750" indent="-285750">
              <a:buFont typeface="Arial" panose="020B0604020202020204" pitchFamily="34" charset="0"/>
              <a:buChar char="•"/>
            </a:pPr>
            <a:r>
              <a:rPr lang="ru-RU" sz="2800" b="1" dirty="0"/>
              <a:t>Стратегия (</a:t>
            </a:r>
            <a:r>
              <a:rPr lang="en-US" sz="2800" b="1" dirty="0"/>
              <a:t>Strategy)</a:t>
            </a:r>
          </a:p>
          <a:p>
            <a:pPr marL="285750" indent="-285750">
              <a:buFont typeface="Arial" panose="020B0604020202020204" pitchFamily="34" charset="0"/>
              <a:buChar char="•"/>
            </a:pPr>
            <a:r>
              <a:rPr lang="ru-RU" sz="2800" dirty="0"/>
              <a:t>Шаблонный метод (</a:t>
            </a:r>
            <a:r>
              <a:rPr lang="en-US" sz="2800" dirty="0"/>
              <a:t>Template method)</a:t>
            </a:r>
          </a:p>
          <a:p>
            <a:pPr marL="285750" indent="-285750">
              <a:buFont typeface="Arial" panose="020B0604020202020204" pitchFamily="34" charset="0"/>
              <a:buChar char="•"/>
            </a:pPr>
            <a:r>
              <a:rPr lang="ru-RU" sz="2800" b="1" dirty="0"/>
              <a:t>Посетитель (</a:t>
            </a:r>
            <a:r>
              <a:rPr lang="en-US" sz="2800" b="1" dirty="0"/>
              <a:t>Visitor)</a:t>
            </a:r>
            <a:endParaRPr lang="ru-RU" sz="2800" b="1" dirty="0"/>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Tree>
    <p:extLst>
      <p:ext uri="{BB962C8B-B14F-4D97-AF65-F5344CB8AC3E}">
        <p14:creationId xmlns:p14="http://schemas.microsoft.com/office/powerpoint/2010/main" val="249075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СБОРЩИК МУСОРА В </a:t>
            </a:r>
            <a:r>
              <a:rPr lang="en-US" sz="3600" b="1" dirty="0"/>
              <a:t>C#</a:t>
            </a:r>
            <a:endParaRPr lang="ru-RU" sz="3600" b="1" dirty="0"/>
          </a:p>
        </p:txBody>
      </p:sp>
      <p:sp>
        <p:nvSpPr>
          <p:cNvPr id="5" name="TextBox 4">
            <a:extLst>
              <a:ext uri="{FF2B5EF4-FFF2-40B4-BE49-F238E27FC236}">
                <a16:creationId xmlns:a16="http://schemas.microsoft.com/office/drawing/2014/main" id="{39F6CBFD-BDEB-D217-66AD-4EB2EC982D5F}"/>
              </a:ext>
            </a:extLst>
          </p:cNvPr>
          <p:cNvSpPr txBox="1"/>
          <p:nvPr/>
        </p:nvSpPr>
        <p:spPr>
          <a:xfrm>
            <a:off x="72427" y="2324104"/>
            <a:ext cx="11887199" cy="2062103"/>
          </a:xfrm>
          <a:prstGeom prst="rect">
            <a:avLst/>
          </a:prstGeom>
          <a:noFill/>
        </p:spPr>
        <p:txBody>
          <a:bodyPr wrap="square">
            <a:spAutoFit/>
          </a:bodyPr>
          <a:lstStyle/>
          <a:p>
            <a:r>
              <a:rPr lang="ru-RU" sz="3200" dirty="0"/>
              <a:t>При использовании ссылочных типов (объекты классов), для них будет отводиться место в </a:t>
            </a:r>
            <a:r>
              <a:rPr lang="ru-RU" sz="3200" b="1" dirty="0"/>
              <a:t>стеке*, </a:t>
            </a:r>
            <a:r>
              <a:rPr lang="ru-RU" sz="3200" dirty="0"/>
              <a:t>только там будет храниться не значение, а адрес на участок памяти, в котором и будут находиться сами значения данного объекта. </a:t>
            </a:r>
          </a:p>
        </p:txBody>
      </p:sp>
      <p:sp>
        <p:nvSpPr>
          <p:cNvPr id="4" name="TextBox 3">
            <a:extLst>
              <a:ext uri="{FF2B5EF4-FFF2-40B4-BE49-F238E27FC236}">
                <a16:creationId xmlns:a16="http://schemas.microsoft.com/office/drawing/2014/main" id="{44EB4B32-EC63-0AE4-ECC4-F81520ED407C}"/>
              </a:ext>
            </a:extLst>
          </p:cNvPr>
          <p:cNvSpPr txBox="1"/>
          <p:nvPr/>
        </p:nvSpPr>
        <p:spPr>
          <a:xfrm>
            <a:off x="1841123" y="4983775"/>
            <a:ext cx="8763753" cy="584775"/>
          </a:xfrm>
          <a:prstGeom prst="rect">
            <a:avLst/>
          </a:prstGeom>
          <a:noFill/>
        </p:spPr>
        <p:txBody>
          <a:bodyPr wrap="square">
            <a:spAutoFit/>
          </a:bodyPr>
          <a:lstStyle/>
          <a:p>
            <a:pPr algn="ctr"/>
            <a:r>
              <a:rPr lang="ru-RU" sz="3200" b="1" i="0" dirty="0">
                <a:effectLst/>
                <a:latin typeface="PT Serif" panose="020A0603040505020204" pitchFamily="18" charset="-52"/>
              </a:rPr>
              <a:t>Сборщик мусора (</a:t>
            </a:r>
            <a:r>
              <a:rPr lang="ru-RU" sz="3200" b="1" i="0" dirty="0" err="1">
                <a:effectLst/>
                <a:latin typeface="PT Serif" panose="020A0603040505020204" pitchFamily="18" charset="-52"/>
              </a:rPr>
              <a:t>garbage</a:t>
            </a:r>
            <a:r>
              <a:rPr lang="ru-RU" sz="3200" b="1" i="0" dirty="0">
                <a:effectLst/>
                <a:latin typeface="PT Serif" panose="020A0603040505020204" pitchFamily="18" charset="-52"/>
              </a:rPr>
              <a:t> </a:t>
            </a:r>
            <a:r>
              <a:rPr lang="ru-RU" sz="3200" b="1" i="0" dirty="0" err="1">
                <a:effectLst/>
                <a:latin typeface="PT Serif" panose="020A0603040505020204" pitchFamily="18" charset="-52"/>
              </a:rPr>
              <a:t>collector</a:t>
            </a:r>
            <a:r>
              <a:rPr lang="ru-RU" sz="3200" b="1" i="0" dirty="0">
                <a:effectLst/>
                <a:latin typeface="PT Serif" panose="020A0603040505020204" pitchFamily="18" charset="-52"/>
              </a:rPr>
              <a:t>)</a:t>
            </a:r>
            <a:endParaRPr lang="ru-RU" sz="3200" b="1" dirty="0"/>
          </a:p>
        </p:txBody>
      </p:sp>
    </p:spTree>
    <p:extLst>
      <p:ext uri="{BB962C8B-B14F-4D97-AF65-F5344CB8AC3E}">
        <p14:creationId xmlns:p14="http://schemas.microsoft.com/office/powerpoint/2010/main" val="2386575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37030" y="1462517"/>
            <a:ext cx="10457801" cy="1815882"/>
          </a:xfrm>
          <a:prstGeom prst="rect">
            <a:avLst/>
          </a:prstGeom>
        </p:spPr>
        <p:txBody>
          <a:bodyPr wrap="square">
            <a:spAutoFit/>
          </a:bodyPr>
          <a:lstStyle/>
          <a:p>
            <a:pPr marL="285750" indent="-285750" algn="just">
              <a:buFont typeface="Arial" panose="020B0604020202020204" pitchFamily="34" charset="0"/>
              <a:buChar char="•"/>
            </a:pPr>
            <a:r>
              <a:rPr lang="ru-RU" sz="2800" b="1" u="sng" dirty="0"/>
              <a:t>Паттерны классов</a:t>
            </a:r>
            <a:r>
              <a:rPr lang="ru-RU" sz="2800" b="1" dirty="0"/>
              <a:t> </a:t>
            </a:r>
            <a:r>
              <a:rPr lang="ru-RU" sz="2800" dirty="0"/>
              <a:t>описывают отношения между классами посредством наследования. </a:t>
            </a:r>
            <a:endParaRPr lang="ru-RU" sz="2800" dirty="0" smtClean="0"/>
          </a:p>
          <a:p>
            <a:pPr algn="just"/>
            <a:r>
              <a:rPr lang="ru-RU" sz="2800" b="1" u="sng" dirty="0" smtClean="0"/>
              <a:t>Отношения </a:t>
            </a:r>
            <a:r>
              <a:rPr lang="ru-RU" sz="2800" b="1" u="sng" dirty="0"/>
              <a:t>между классами определяются на стадии компиляции. </a:t>
            </a:r>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
        <p:nvSpPr>
          <p:cNvPr id="4" name="Прямоугольник 3"/>
          <p:cNvSpPr/>
          <p:nvPr/>
        </p:nvSpPr>
        <p:spPr>
          <a:xfrm>
            <a:off x="937030" y="3858158"/>
            <a:ext cx="9176824" cy="1815882"/>
          </a:xfrm>
          <a:prstGeom prst="rect">
            <a:avLst/>
          </a:prstGeom>
        </p:spPr>
        <p:txBody>
          <a:bodyPr wrap="square">
            <a:spAutoFit/>
          </a:bodyPr>
          <a:lstStyle/>
          <a:p>
            <a:pPr marL="285750" indent="-285750">
              <a:buFont typeface="Arial" panose="020B0604020202020204" pitchFamily="34" charset="0"/>
              <a:buChar char="•"/>
            </a:pPr>
            <a:r>
              <a:rPr lang="ru-RU" sz="2800" b="1" dirty="0"/>
              <a:t>Фабричный метод (</a:t>
            </a:r>
            <a:r>
              <a:rPr lang="en-US" sz="2800" b="1" dirty="0"/>
              <a:t>Factory Method)</a:t>
            </a:r>
          </a:p>
          <a:p>
            <a:pPr marL="285750" indent="-285750">
              <a:buFont typeface="Arial" panose="020B0604020202020204" pitchFamily="34" charset="0"/>
              <a:buChar char="•"/>
            </a:pPr>
            <a:r>
              <a:rPr lang="ru-RU" sz="2800" dirty="0"/>
              <a:t>Интерпретатор (</a:t>
            </a:r>
            <a:r>
              <a:rPr lang="en-US" sz="2800" dirty="0"/>
              <a:t>Interpreter)</a:t>
            </a:r>
          </a:p>
          <a:p>
            <a:pPr marL="285750" indent="-285750">
              <a:buFont typeface="Arial" panose="020B0604020202020204" pitchFamily="34" charset="0"/>
              <a:buChar char="•"/>
            </a:pPr>
            <a:r>
              <a:rPr lang="ru-RU" sz="2800" b="1" dirty="0"/>
              <a:t>Шаблонный метод (</a:t>
            </a:r>
            <a:r>
              <a:rPr lang="en-US" sz="2800" b="1" dirty="0"/>
              <a:t>Template Method)</a:t>
            </a:r>
          </a:p>
          <a:p>
            <a:pPr marL="285750" indent="-285750">
              <a:buFont typeface="Arial" panose="020B0604020202020204" pitchFamily="34" charset="0"/>
              <a:buChar char="•"/>
            </a:pPr>
            <a:r>
              <a:rPr lang="ru-RU" sz="2800" dirty="0"/>
              <a:t>Адаптер (</a:t>
            </a:r>
            <a:r>
              <a:rPr lang="en-US" sz="2800" dirty="0"/>
              <a:t>Adapter)</a:t>
            </a:r>
            <a:endParaRPr lang="ru-RU" sz="2800" dirty="0"/>
          </a:p>
        </p:txBody>
      </p:sp>
    </p:spTree>
    <p:extLst>
      <p:ext uri="{BB962C8B-B14F-4D97-AF65-F5344CB8AC3E}">
        <p14:creationId xmlns:p14="http://schemas.microsoft.com/office/powerpoint/2010/main" val="180423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37030" y="1462517"/>
            <a:ext cx="10457801" cy="1384995"/>
          </a:xfrm>
          <a:prstGeom prst="rect">
            <a:avLst/>
          </a:prstGeom>
        </p:spPr>
        <p:txBody>
          <a:bodyPr wrap="square">
            <a:spAutoFit/>
          </a:bodyPr>
          <a:lstStyle/>
          <a:p>
            <a:pPr marL="285750" indent="-285750" algn="just">
              <a:buFont typeface="Arial" panose="020B0604020202020204" pitchFamily="34" charset="0"/>
              <a:buChar char="•"/>
            </a:pPr>
            <a:r>
              <a:rPr lang="ru-RU" sz="2800" b="1" u="sng" dirty="0" smtClean="0"/>
              <a:t>Паттерны </a:t>
            </a:r>
            <a:r>
              <a:rPr lang="ru-RU" sz="2800" b="1" u="sng" dirty="0"/>
              <a:t>объектов </a:t>
            </a:r>
            <a:r>
              <a:rPr lang="ru-RU" sz="2800" dirty="0"/>
              <a:t>описывают отношения между объектами. Эти отношения возникают на этапе выполнения, поэтому обладают большей гибкостью.</a:t>
            </a:r>
            <a:endParaRPr lang="ru-RU" sz="2800" b="1" u="sng" dirty="0"/>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dirty="0" smtClean="0"/>
              <a:t>Паттерны</a:t>
            </a:r>
            <a:endParaRPr lang="ru-RU" sz="3600" b="1" dirty="0"/>
          </a:p>
        </p:txBody>
      </p:sp>
    </p:spTree>
    <p:extLst>
      <p:ext uri="{BB962C8B-B14F-4D97-AF65-F5344CB8AC3E}">
        <p14:creationId xmlns:p14="http://schemas.microsoft.com/office/powerpoint/2010/main" val="1497888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1998544"/>
            <a:ext cx="10457801" cy="3539430"/>
          </a:xfrm>
          <a:prstGeom prst="rect">
            <a:avLst/>
          </a:prstGeom>
        </p:spPr>
        <p:txBody>
          <a:bodyPr wrap="square">
            <a:spAutoFit/>
          </a:bodyPr>
          <a:lstStyle/>
          <a:p>
            <a:pPr marL="285750" indent="-285750" algn="just">
              <a:buFont typeface="Arial" panose="020B0604020202020204" pitchFamily="34" charset="0"/>
              <a:buChar char="•"/>
            </a:pPr>
            <a:r>
              <a:rPr lang="ru-RU" sz="2800" b="1" dirty="0" smtClean="0"/>
              <a:t>Выделить </a:t>
            </a:r>
            <a:r>
              <a:rPr lang="ru-RU" sz="2800" b="1" dirty="0"/>
              <a:t>все используемые сущности и связи между ними и абстрагировать их от конкретной </a:t>
            </a:r>
            <a:r>
              <a:rPr lang="ru-RU" sz="2800" b="1" dirty="0" smtClean="0"/>
              <a:t>ситуации</a:t>
            </a:r>
          </a:p>
          <a:p>
            <a:pPr marL="285750" indent="-285750" algn="just">
              <a:buFont typeface="Arial" panose="020B0604020202020204" pitchFamily="34" charset="0"/>
              <a:buChar char="•"/>
            </a:pPr>
            <a:endParaRPr lang="ru-RU" sz="2800" b="1" dirty="0"/>
          </a:p>
          <a:p>
            <a:pPr marL="285750" indent="-285750" algn="just">
              <a:buFont typeface="Arial" panose="020B0604020202020204" pitchFamily="34" charset="0"/>
              <a:buChar char="•"/>
            </a:pPr>
            <a:r>
              <a:rPr lang="ru-RU" sz="2800" b="1" dirty="0" smtClean="0"/>
              <a:t>Посмотреть</a:t>
            </a:r>
            <a:r>
              <a:rPr lang="ru-RU" sz="2800" b="1" dirty="0"/>
              <a:t>, вписывается ли абстрактная форма решения задачи в определенный </a:t>
            </a:r>
            <a:r>
              <a:rPr lang="ru-RU" sz="2800" b="1" dirty="0" smtClean="0"/>
              <a:t>паттерн</a:t>
            </a:r>
          </a:p>
          <a:p>
            <a:pPr algn="just"/>
            <a:r>
              <a:rPr lang="ru-RU" sz="2800" b="1" dirty="0" smtClean="0"/>
              <a:t>(</a:t>
            </a:r>
            <a:r>
              <a:rPr lang="ru-RU" sz="2800" dirty="0"/>
              <a:t>Например, суть решаемой задачи может состоять в создании новых объектов. В этом случае, возможно, стоит посмотреть на </a:t>
            </a:r>
            <a:r>
              <a:rPr lang="ru-RU" sz="2800" b="1" i="1" u="sng" dirty="0"/>
              <a:t>порождающие паттерны</a:t>
            </a:r>
            <a:r>
              <a:rPr lang="ru-RU" sz="2800" dirty="0" smtClean="0"/>
              <a:t>.)</a:t>
            </a:r>
            <a:endParaRPr lang="ru-RU" sz="2800" b="1" dirty="0"/>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u="sng" dirty="0"/>
              <a:t>Как выбрать нужный паттерн?</a:t>
            </a:r>
          </a:p>
        </p:txBody>
      </p:sp>
    </p:spTree>
    <p:extLst>
      <p:ext uri="{BB962C8B-B14F-4D97-AF65-F5344CB8AC3E}">
        <p14:creationId xmlns:p14="http://schemas.microsoft.com/office/powerpoint/2010/main" val="2503462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1635937"/>
            <a:ext cx="10457801" cy="3785652"/>
          </a:xfrm>
          <a:prstGeom prst="rect">
            <a:avLst/>
          </a:prstGeom>
        </p:spPr>
        <p:txBody>
          <a:bodyPr wrap="square">
            <a:spAutoFit/>
          </a:bodyPr>
          <a:lstStyle/>
          <a:p>
            <a:pPr algn="ctr"/>
            <a:r>
              <a:rPr lang="ru-RU" sz="4800" b="1" u="sng" dirty="0" smtClean="0">
                <a:solidFill>
                  <a:srgbClr val="FF0000"/>
                </a:solidFill>
              </a:rPr>
              <a:t>ВАЖНО</a:t>
            </a:r>
            <a:r>
              <a:rPr lang="ru-RU" sz="4800" b="1" dirty="0" smtClean="0"/>
              <a:t> </a:t>
            </a:r>
          </a:p>
          <a:p>
            <a:pPr algn="ctr"/>
            <a:r>
              <a:rPr lang="ru-RU" sz="4800" b="1" dirty="0" smtClean="0"/>
              <a:t>понимать </a:t>
            </a:r>
            <a:r>
              <a:rPr lang="ru-RU" sz="4800" b="1" dirty="0"/>
              <a:t>смысл и назначение паттерна, явно представлять его абстрактную организацию и его возможные конкретные реализации.</a:t>
            </a:r>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u="sng" dirty="0"/>
              <a:t>Как выбрать нужный паттерн?</a:t>
            </a:r>
          </a:p>
        </p:txBody>
      </p:sp>
    </p:spTree>
    <p:extLst>
      <p:ext uri="{BB962C8B-B14F-4D97-AF65-F5344CB8AC3E}">
        <p14:creationId xmlns:p14="http://schemas.microsoft.com/office/powerpoint/2010/main" val="2860473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2030075"/>
            <a:ext cx="10457801" cy="2308324"/>
          </a:xfrm>
          <a:prstGeom prst="rect">
            <a:avLst/>
          </a:prstGeom>
        </p:spPr>
        <p:txBody>
          <a:bodyPr wrap="square">
            <a:spAutoFit/>
          </a:bodyPr>
          <a:lstStyle/>
          <a:p>
            <a:pPr algn="ctr"/>
            <a:r>
              <a:rPr lang="ru-RU" sz="4800" b="1" u="sng" dirty="0" smtClean="0">
                <a:solidFill>
                  <a:srgbClr val="FF0000"/>
                </a:solidFill>
              </a:rPr>
              <a:t>Основные отношения: </a:t>
            </a:r>
          </a:p>
          <a:p>
            <a:pPr algn="ctr"/>
            <a:r>
              <a:rPr lang="ru-RU" sz="4800" b="1" dirty="0" smtClean="0"/>
              <a:t>наследование</a:t>
            </a:r>
            <a:r>
              <a:rPr lang="ru-RU" sz="4800" b="1" dirty="0"/>
              <a:t>, реализация, ассоциация, композиция и </a:t>
            </a:r>
            <a:r>
              <a:rPr lang="ru-RU" sz="4800" b="1" dirty="0" smtClean="0"/>
              <a:t>агрегация</a:t>
            </a:r>
            <a:endParaRPr lang="ru-RU" sz="4800" b="1" dirty="0"/>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u="sng" dirty="0"/>
              <a:t>Отношения между классами и объектами</a:t>
            </a:r>
          </a:p>
        </p:txBody>
      </p:sp>
    </p:spTree>
    <p:extLst>
      <p:ext uri="{BB962C8B-B14F-4D97-AF65-F5344CB8AC3E}">
        <p14:creationId xmlns:p14="http://schemas.microsoft.com/office/powerpoint/2010/main" val="3742589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1101732"/>
            <a:ext cx="10457801" cy="2123658"/>
          </a:xfrm>
          <a:prstGeom prst="rect">
            <a:avLst/>
          </a:prstGeom>
        </p:spPr>
        <p:txBody>
          <a:bodyPr wrap="square">
            <a:spAutoFit/>
          </a:bodyPr>
          <a:lstStyle/>
          <a:p>
            <a:pPr algn="ctr"/>
            <a:r>
              <a:rPr lang="ru-RU" sz="4800" b="1" u="sng" dirty="0" smtClean="0">
                <a:solidFill>
                  <a:srgbClr val="FF0000"/>
                </a:solidFill>
              </a:rPr>
              <a:t>Наследование</a:t>
            </a:r>
          </a:p>
          <a:p>
            <a:r>
              <a:rPr lang="ru-RU" sz="2800" dirty="0"/>
              <a:t>Наследование является базовым принципом ООП и позволяет одному классу (наследнику) унаследовать функционал другого класса (родительского).</a:t>
            </a:r>
          </a:p>
        </p:txBody>
      </p:sp>
      <p:sp>
        <p:nvSpPr>
          <p:cNvPr id="3" name="Прямоугольник 2"/>
          <p:cNvSpPr/>
          <p:nvPr/>
        </p:nvSpPr>
        <p:spPr>
          <a:xfrm>
            <a:off x="689113" y="455401"/>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189" y="2858650"/>
            <a:ext cx="6027190" cy="399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320952" y="3222028"/>
            <a:ext cx="4451237" cy="954107"/>
          </a:xfrm>
          <a:prstGeom prst="rect">
            <a:avLst/>
          </a:prstGeom>
        </p:spPr>
        <p:txBody>
          <a:bodyPr wrap="square">
            <a:spAutoFit/>
          </a:bodyPr>
          <a:lstStyle/>
          <a:p>
            <a:pPr algn="r"/>
            <a:r>
              <a:rPr lang="ru-RU" dirty="0"/>
              <a:t>называют </a:t>
            </a:r>
            <a:r>
              <a:rPr lang="ru-RU" sz="2800" b="1" u="sng" dirty="0">
                <a:solidFill>
                  <a:srgbClr val="FF0000"/>
                </a:solidFill>
              </a:rPr>
              <a:t>генерализацией или обобщением</a:t>
            </a:r>
            <a:endParaRPr lang="ru-RU" b="1" u="sng" dirty="0">
              <a:solidFill>
                <a:srgbClr val="FF0000"/>
              </a:solidFill>
            </a:endParaRPr>
          </a:p>
        </p:txBody>
      </p:sp>
    </p:spTree>
    <p:extLst>
      <p:ext uri="{BB962C8B-B14F-4D97-AF65-F5344CB8AC3E}">
        <p14:creationId xmlns:p14="http://schemas.microsoft.com/office/powerpoint/2010/main" val="1746774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787902"/>
            <a:ext cx="10457801" cy="830997"/>
          </a:xfrm>
          <a:prstGeom prst="rect">
            <a:avLst/>
          </a:prstGeom>
        </p:spPr>
        <p:txBody>
          <a:bodyPr wrap="square">
            <a:spAutoFit/>
          </a:bodyPr>
          <a:lstStyle/>
          <a:p>
            <a:pPr algn="ctr"/>
            <a:r>
              <a:rPr lang="ru-RU" sz="4800" b="1" u="sng" dirty="0" smtClean="0">
                <a:solidFill>
                  <a:srgbClr val="FF0000"/>
                </a:solidFill>
              </a:rPr>
              <a:t>Наследование</a:t>
            </a:r>
          </a:p>
        </p:txBody>
      </p:sp>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30" y="1618899"/>
            <a:ext cx="2653177" cy="502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3105807" y="3411911"/>
            <a:ext cx="8098220" cy="1384995"/>
          </a:xfrm>
          <a:prstGeom prst="rect">
            <a:avLst/>
          </a:prstGeom>
        </p:spPr>
        <p:txBody>
          <a:bodyPr wrap="square">
            <a:spAutoFit/>
          </a:bodyPr>
          <a:lstStyle/>
          <a:p>
            <a:r>
              <a:rPr lang="ru-RU" sz="2800" dirty="0"/>
              <a:t>С помощью </a:t>
            </a:r>
            <a:r>
              <a:rPr lang="ru-RU" sz="2800" b="1" u="sng" dirty="0"/>
              <a:t>диаграмм UML </a:t>
            </a:r>
            <a:r>
              <a:rPr lang="ru-RU" sz="2800" dirty="0"/>
              <a:t>отношение между классами выражается в </a:t>
            </a:r>
            <a:r>
              <a:rPr lang="ru-RU" sz="2800" dirty="0" smtClean="0"/>
              <a:t>не закрашенной </a:t>
            </a:r>
            <a:r>
              <a:rPr lang="ru-RU" sz="2800" dirty="0"/>
              <a:t>стрелочке от класса-наследника к классу-родителю</a:t>
            </a:r>
          </a:p>
        </p:txBody>
      </p:sp>
    </p:spTree>
    <p:extLst>
      <p:ext uri="{BB962C8B-B14F-4D97-AF65-F5344CB8AC3E}">
        <p14:creationId xmlns:p14="http://schemas.microsoft.com/office/powerpoint/2010/main" val="1369559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863387"/>
            <a:ext cx="10457801" cy="1877437"/>
          </a:xfrm>
          <a:prstGeom prst="rect">
            <a:avLst/>
          </a:prstGeom>
        </p:spPr>
        <p:txBody>
          <a:bodyPr wrap="square">
            <a:spAutoFit/>
          </a:bodyPr>
          <a:lstStyle/>
          <a:p>
            <a:pPr algn="ctr"/>
            <a:r>
              <a:rPr lang="ru-RU" sz="4800" b="1" u="sng" dirty="0" smtClean="0">
                <a:solidFill>
                  <a:srgbClr val="FF0000"/>
                </a:solidFill>
              </a:rPr>
              <a:t>Реализация</a:t>
            </a:r>
          </a:p>
          <a:p>
            <a:r>
              <a:rPr lang="ru-RU" sz="2000" dirty="0"/>
              <a:t>Реализация предполагает определение интерфейса и его реализация в классах. Например, имеется </a:t>
            </a:r>
            <a:r>
              <a:rPr lang="ru-RU" sz="2000" b="1" dirty="0"/>
              <a:t>интерфейс </a:t>
            </a:r>
            <a:r>
              <a:rPr lang="ru-RU" sz="2000" b="1" dirty="0" err="1"/>
              <a:t>IMovable</a:t>
            </a:r>
            <a:r>
              <a:rPr lang="ru-RU" sz="2000" b="1" dirty="0"/>
              <a:t> </a:t>
            </a:r>
            <a:r>
              <a:rPr lang="ru-RU" sz="2000" dirty="0"/>
              <a:t>с </a:t>
            </a:r>
            <a:r>
              <a:rPr lang="ru-RU" sz="2000" b="1" dirty="0"/>
              <a:t>методом </a:t>
            </a:r>
            <a:r>
              <a:rPr lang="ru-RU" sz="2000" b="1" dirty="0" err="1"/>
              <a:t>Move</a:t>
            </a:r>
            <a:r>
              <a:rPr lang="ru-RU" sz="2000" dirty="0"/>
              <a:t>, который реализуется в </a:t>
            </a:r>
            <a:r>
              <a:rPr lang="ru-RU" sz="2000" b="1" dirty="0"/>
              <a:t>классе </a:t>
            </a:r>
            <a:r>
              <a:rPr lang="ru-RU" sz="2000" b="1" dirty="0" err="1"/>
              <a:t>Car</a:t>
            </a:r>
            <a:endParaRPr lang="ru-RU" sz="2000" b="1" dirty="0" smtClean="0"/>
          </a:p>
          <a:p>
            <a:pPr algn="ctr"/>
            <a:endParaRPr lang="ru-RU" sz="2800" dirty="0"/>
          </a:p>
        </p:txBody>
      </p:sp>
      <p:sp>
        <p:nvSpPr>
          <p:cNvPr id="3" name="Прямоугольник 2"/>
          <p:cNvSpPr/>
          <p:nvPr/>
        </p:nvSpPr>
        <p:spPr>
          <a:xfrm>
            <a:off x="689113" y="187379"/>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701" y="2504089"/>
            <a:ext cx="6046239" cy="416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802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787902"/>
            <a:ext cx="10457801" cy="830997"/>
          </a:xfrm>
          <a:prstGeom prst="rect">
            <a:avLst/>
          </a:prstGeom>
        </p:spPr>
        <p:txBody>
          <a:bodyPr wrap="square">
            <a:spAutoFit/>
          </a:bodyPr>
          <a:lstStyle/>
          <a:p>
            <a:pPr algn="ctr"/>
            <a:r>
              <a:rPr lang="ru-RU" sz="4800" b="1" u="sng" dirty="0">
                <a:solidFill>
                  <a:srgbClr val="FF0000"/>
                </a:solidFill>
              </a:rPr>
              <a:t>Реализация</a:t>
            </a:r>
          </a:p>
        </p:txBody>
      </p:sp>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a:t>Отношения между классами и объектами</a:t>
            </a:r>
          </a:p>
        </p:txBody>
      </p:sp>
      <p:sp>
        <p:nvSpPr>
          <p:cNvPr id="5" name="Прямоугольник 4"/>
          <p:cNvSpPr/>
          <p:nvPr/>
        </p:nvSpPr>
        <p:spPr>
          <a:xfrm>
            <a:off x="3105807" y="3196466"/>
            <a:ext cx="8098220" cy="1815882"/>
          </a:xfrm>
          <a:prstGeom prst="rect">
            <a:avLst/>
          </a:prstGeom>
        </p:spPr>
        <p:txBody>
          <a:bodyPr wrap="square">
            <a:spAutoFit/>
          </a:bodyPr>
          <a:lstStyle/>
          <a:p>
            <a:r>
              <a:rPr lang="ru-RU" sz="2800" dirty="0"/>
              <a:t>С помощью </a:t>
            </a:r>
            <a:r>
              <a:rPr lang="ru-RU" sz="2800" b="1" u="sng" dirty="0"/>
              <a:t>диаграмм UML </a:t>
            </a:r>
            <a:r>
              <a:rPr lang="ru-RU" sz="2800" dirty="0"/>
              <a:t>отношение реализации также выражается в </a:t>
            </a:r>
            <a:r>
              <a:rPr lang="ru-RU" sz="2800" dirty="0" smtClean="0"/>
              <a:t>не закрашенной </a:t>
            </a:r>
            <a:r>
              <a:rPr lang="ru-RU" sz="2800" dirty="0"/>
              <a:t>стрелочке от класса к интерфейсу, только линия теперь </a:t>
            </a:r>
            <a:r>
              <a:rPr lang="ru-RU" sz="2800" b="1" dirty="0"/>
              <a:t>пунктирная</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96" y="1678129"/>
            <a:ext cx="2921609" cy="4852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903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663703"/>
            <a:ext cx="10457801" cy="830997"/>
          </a:xfrm>
          <a:prstGeom prst="rect">
            <a:avLst/>
          </a:prstGeom>
        </p:spPr>
        <p:txBody>
          <a:bodyPr wrap="square">
            <a:spAutoFit/>
          </a:bodyPr>
          <a:lstStyle/>
          <a:p>
            <a:pPr algn="ctr"/>
            <a:r>
              <a:rPr lang="ru-RU" sz="4800" b="1" u="sng" dirty="0">
                <a:solidFill>
                  <a:srgbClr val="FF0000"/>
                </a:solidFill>
              </a:rPr>
              <a:t>Ассоциация</a:t>
            </a:r>
            <a:endParaRPr lang="ru-RU" sz="2800" dirty="0"/>
          </a:p>
        </p:txBody>
      </p:sp>
      <p:sp>
        <p:nvSpPr>
          <p:cNvPr id="3" name="Прямоугольник 2"/>
          <p:cNvSpPr/>
          <p:nvPr/>
        </p:nvSpPr>
        <p:spPr>
          <a:xfrm>
            <a:off x="689113" y="110631"/>
            <a:ext cx="11105322" cy="646331"/>
          </a:xfrm>
          <a:prstGeom prst="rect">
            <a:avLst/>
          </a:prstGeom>
        </p:spPr>
        <p:txBody>
          <a:bodyPr wrap="square">
            <a:spAutoFit/>
          </a:bodyPr>
          <a:lstStyle/>
          <a:p>
            <a:pPr algn="ctr"/>
            <a:r>
              <a:rPr lang="ru-RU" sz="3600" b="1" u="sng" dirty="0"/>
              <a:t>Отношения между классами и объектами</a:t>
            </a:r>
          </a:p>
        </p:txBody>
      </p:sp>
      <p:sp>
        <p:nvSpPr>
          <p:cNvPr id="5" name="Прямоугольник 4"/>
          <p:cNvSpPr/>
          <p:nvPr/>
        </p:nvSpPr>
        <p:spPr>
          <a:xfrm>
            <a:off x="689111" y="1494700"/>
            <a:ext cx="10973235" cy="2062103"/>
          </a:xfrm>
          <a:prstGeom prst="rect">
            <a:avLst/>
          </a:prstGeom>
        </p:spPr>
        <p:txBody>
          <a:bodyPr wrap="square">
            <a:spAutoFit/>
          </a:bodyPr>
          <a:lstStyle/>
          <a:p>
            <a:r>
              <a:rPr lang="ru-RU" sz="3200" b="1" u="sng" dirty="0">
                <a:solidFill>
                  <a:srgbClr val="FF0000"/>
                </a:solidFill>
              </a:rPr>
              <a:t>Ассоциация</a:t>
            </a:r>
            <a:r>
              <a:rPr lang="ru-RU" sz="3200" dirty="0"/>
              <a:t> - это отношение, при котором объекты одного типа неким образом связаны с объектами другого типа</a:t>
            </a:r>
            <a:r>
              <a:rPr lang="ru-RU" sz="3200" dirty="0" smtClean="0"/>
              <a:t>.</a:t>
            </a:r>
          </a:p>
          <a:p>
            <a:r>
              <a:rPr lang="ru-RU" sz="3200" dirty="0"/>
              <a:t>(</a:t>
            </a:r>
            <a:r>
              <a:rPr lang="ru-RU" sz="2400" i="1" dirty="0"/>
              <a:t>Например, объект одного типа содержит или использует объект другого типа. Например, </a:t>
            </a:r>
            <a:r>
              <a:rPr lang="ru-RU" sz="2400" b="1" i="1" u="sng" dirty="0"/>
              <a:t>игрок</a:t>
            </a:r>
            <a:r>
              <a:rPr lang="ru-RU" sz="2400" i="1" dirty="0"/>
              <a:t> играет в определенной </a:t>
            </a:r>
            <a:r>
              <a:rPr lang="ru-RU" sz="2400" i="1" dirty="0" smtClean="0"/>
              <a:t>команде</a:t>
            </a:r>
            <a:r>
              <a:rPr lang="ru-RU" sz="3200" dirty="0" smtClean="0"/>
              <a:t>)</a:t>
            </a:r>
            <a:endParaRPr lang="ru-RU"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502" y="3556803"/>
            <a:ext cx="5132655" cy="3128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65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СБОРЩИК МУСОРА В </a:t>
            </a:r>
            <a:r>
              <a:rPr lang="en-US" sz="3600" b="1" dirty="0"/>
              <a:t>C#</a:t>
            </a:r>
            <a:endParaRPr lang="ru-RU" sz="3600" b="1" dirty="0"/>
          </a:p>
        </p:txBody>
      </p:sp>
      <p:pic>
        <p:nvPicPr>
          <p:cNvPr id="6" name="Рисунок 5">
            <a:extLst>
              <a:ext uri="{FF2B5EF4-FFF2-40B4-BE49-F238E27FC236}">
                <a16:creationId xmlns:a16="http://schemas.microsoft.com/office/drawing/2014/main" id="{8FD52BA1-6490-FF11-0C33-A6FDA454A9E5}"/>
              </a:ext>
            </a:extLst>
          </p:cNvPr>
          <p:cNvPicPr>
            <a:picLocks noChangeAspect="1"/>
          </p:cNvPicPr>
          <p:nvPr/>
        </p:nvPicPr>
        <p:blipFill>
          <a:blip r:embed="rId3"/>
          <a:stretch>
            <a:fillRect/>
          </a:stretch>
        </p:blipFill>
        <p:spPr>
          <a:xfrm>
            <a:off x="0" y="2094668"/>
            <a:ext cx="12192000" cy="3149039"/>
          </a:xfrm>
          <a:prstGeom prst="rect">
            <a:avLst/>
          </a:prstGeom>
        </p:spPr>
      </p:pic>
    </p:spTree>
    <p:extLst>
      <p:ext uri="{BB962C8B-B14F-4D97-AF65-F5344CB8AC3E}">
        <p14:creationId xmlns:p14="http://schemas.microsoft.com/office/powerpoint/2010/main" val="312216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787902"/>
            <a:ext cx="10457801" cy="830997"/>
          </a:xfrm>
          <a:prstGeom prst="rect">
            <a:avLst/>
          </a:prstGeom>
        </p:spPr>
        <p:txBody>
          <a:bodyPr wrap="square">
            <a:spAutoFit/>
          </a:bodyPr>
          <a:lstStyle/>
          <a:p>
            <a:pPr algn="ctr"/>
            <a:r>
              <a:rPr lang="ru-RU" sz="4800" b="1" u="sng" dirty="0" smtClean="0">
                <a:solidFill>
                  <a:srgbClr val="FF0000"/>
                </a:solidFill>
              </a:rPr>
              <a:t>Ассоциация</a:t>
            </a:r>
            <a:endParaRPr lang="ru-RU" sz="4800" b="1" u="sng" dirty="0">
              <a:solidFill>
                <a:srgbClr val="FF0000"/>
              </a:solidFill>
            </a:endParaRPr>
          </a:p>
        </p:txBody>
      </p:sp>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65" y="2257423"/>
            <a:ext cx="11685535" cy="392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13545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663703"/>
            <a:ext cx="10457801" cy="830997"/>
          </a:xfrm>
          <a:prstGeom prst="rect">
            <a:avLst/>
          </a:prstGeom>
        </p:spPr>
        <p:txBody>
          <a:bodyPr wrap="square">
            <a:spAutoFit/>
          </a:bodyPr>
          <a:lstStyle/>
          <a:p>
            <a:pPr algn="ctr"/>
            <a:r>
              <a:rPr lang="ru-RU" sz="4800" b="1" u="sng" dirty="0" smtClean="0">
                <a:solidFill>
                  <a:srgbClr val="FF0000"/>
                </a:solidFill>
              </a:rPr>
              <a:t>Композиция</a:t>
            </a:r>
            <a:endParaRPr lang="ru-RU" sz="2800" dirty="0"/>
          </a:p>
        </p:txBody>
      </p:sp>
      <p:sp>
        <p:nvSpPr>
          <p:cNvPr id="3" name="Прямоугольник 2"/>
          <p:cNvSpPr/>
          <p:nvPr/>
        </p:nvSpPr>
        <p:spPr>
          <a:xfrm>
            <a:off x="689113" y="110631"/>
            <a:ext cx="11105322" cy="646331"/>
          </a:xfrm>
          <a:prstGeom prst="rect">
            <a:avLst/>
          </a:prstGeom>
        </p:spPr>
        <p:txBody>
          <a:bodyPr wrap="square">
            <a:spAutoFit/>
          </a:bodyPr>
          <a:lstStyle/>
          <a:p>
            <a:pPr algn="ctr"/>
            <a:r>
              <a:rPr lang="ru-RU" sz="3600" b="1" u="sng" dirty="0"/>
              <a:t>Отношения между классами и объектами</a:t>
            </a:r>
          </a:p>
        </p:txBody>
      </p:sp>
      <p:sp>
        <p:nvSpPr>
          <p:cNvPr id="5" name="Прямоугольник 4"/>
          <p:cNvSpPr/>
          <p:nvPr/>
        </p:nvSpPr>
        <p:spPr>
          <a:xfrm>
            <a:off x="689111" y="1494700"/>
            <a:ext cx="10973235" cy="1569660"/>
          </a:xfrm>
          <a:prstGeom prst="rect">
            <a:avLst/>
          </a:prstGeom>
        </p:spPr>
        <p:txBody>
          <a:bodyPr wrap="square">
            <a:spAutoFit/>
          </a:bodyPr>
          <a:lstStyle/>
          <a:p>
            <a:r>
              <a:rPr lang="ru-RU" sz="3200" b="1" u="sng" dirty="0">
                <a:solidFill>
                  <a:srgbClr val="FF0000"/>
                </a:solidFill>
              </a:rPr>
              <a:t>Композиция </a:t>
            </a:r>
            <a:r>
              <a:rPr lang="ru-RU" sz="3200" dirty="0"/>
              <a:t>определяет отношение </a:t>
            </a:r>
            <a:r>
              <a:rPr lang="ru-RU" sz="3200" b="1" dirty="0"/>
              <a:t>HAS A</a:t>
            </a:r>
            <a:r>
              <a:rPr lang="ru-RU" sz="3200" dirty="0"/>
              <a:t>, то есть отношение "</a:t>
            </a:r>
            <a:r>
              <a:rPr lang="ru-RU" sz="3200" b="1" dirty="0"/>
              <a:t>имеет</a:t>
            </a:r>
            <a:r>
              <a:rPr lang="ru-RU" sz="3200" dirty="0"/>
              <a:t>". </a:t>
            </a:r>
            <a:r>
              <a:rPr lang="ru-RU" sz="3200" dirty="0" smtClean="0"/>
              <a:t>(</a:t>
            </a:r>
            <a:r>
              <a:rPr lang="ru-RU" sz="2400" i="1" dirty="0" smtClean="0"/>
              <a:t>Например</a:t>
            </a:r>
            <a:r>
              <a:rPr lang="ru-RU" sz="2400" i="1" dirty="0"/>
              <a:t>, в класс автомобиля содержит объект класса электрического </a:t>
            </a:r>
            <a:r>
              <a:rPr lang="ru-RU" sz="2400" i="1" dirty="0" smtClean="0"/>
              <a:t>двигателя</a:t>
            </a:r>
            <a:r>
              <a:rPr lang="ru-RU" sz="3200" dirty="0" smtClean="0"/>
              <a:t>):</a:t>
            </a:r>
            <a:endParaRPr lang="ru-RU" sz="3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625" y="2563318"/>
            <a:ext cx="5715049" cy="414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31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787902"/>
            <a:ext cx="10457801" cy="830997"/>
          </a:xfrm>
          <a:prstGeom prst="rect">
            <a:avLst/>
          </a:prstGeom>
        </p:spPr>
        <p:txBody>
          <a:bodyPr wrap="square">
            <a:spAutoFit/>
          </a:bodyPr>
          <a:lstStyle/>
          <a:p>
            <a:pPr algn="ctr"/>
            <a:r>
              <a:rPr lang="ru-RU" sz="4800" b="1" u="sng" dirty="0" smtClean="0">
                <a:solidFill>
                  <a:srgbClr val="FF0000"/>
                </a:solidFill>
              </a:rPr>
              <a:t>Композиция</a:t>
            </a:r>
            <a:endParaRPr lang="ru-RU" sz="4800" b="1" u="sng" dirty="0">
              <a:solidFill>
                <a:srgbClr val="FF0000"/>
              </a:solidFill>
            </a:endParaRPr>
          </a:p>
        </p:txBody>
      </p:sp>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113" y="1942942"/>
            <a:ext cx="11105322" cy="4322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885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663703"/>
            <a:ext cx="10457801" cy="830997"/>
          </a:xfrm>
          <a:prstGeom prst="rect">
            <a:avLst/>
          </a:prstGeom>
        </p:spPr>
        <p:txBody>
          <a:bodyPr wrap="square">
            <a:spAutoFit/>
          </a:bodyPr>
          <a:lstStyle/>
          <a:p>
            <a:pPr algn="ctr"/>
            <a:r>
              <a:rPr lang="ru-RU" sz="4800" b="1" u="sng" dirty="0" smtClean="0">
                <a:solidFill>
                  <a:srgbClr val="FF0000"/>
                </a:solidFill>
              </a:rPr>
              <a:t>Агрегация</a:t>
            </a:r>
            <a:endParaRPr lang="ru-RU" sz="2800" dirty="0"/>
          </a:p>
        </p:txBody>
      </p:sp>
      <p:sp>
        <p:nvSpPr>
          <p:cNvPr id="3" name="Прямоугольник 2"/>
          <p:cNvSpPr/>
          <p:nvPr/>
        </p:nvSpPr>
        <p:spPr>
          <a:xfrm>
            <a:off x="689113" y="110631"/>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61" y="1830828"/>
            <a:ext cx="6270485" cy="467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354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2873" y="787902"/>
            <a:ext cx="10457801" cy="830997"/>
          </a:xfrm>
          <a:prstGeom prst="rect">
            <a:avLst/>
          </a:prstGeom>
        </p:spPr>
        <p:txBody>
          <a:bodyPr wrap="square">
            <a:spAutoFit/>
          </a:bodyPr>
          <a:lstStyle/>
          <a:p>
            <a:pPr algn="ctr"/>
            <a:r>
              <a:rPr lang="ru-RU" sz="4800" b="1" u="sng" dirty="0" smtClean="0">
                <a:solidFill>
                  <a:srgbClr val="FF0000"/>
                </a:solidFill>
              </a:rPr>
              <a:t>Агрегация</a:t>
            </a:r>
            <a:endParaRPr lang="ru-RU" sz="4800" b="1" u="sng" dirty="0">
              <a:solidFill>
                <a:srgbClr val="FF0000"/>
              </a:solidFill>
            </a:endParaRPr>
          </a:p>
        </p:txBody>
      </p:sp>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a:t>Отношения между классами и объектами</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67" y="1813770"/>
            <a:ext cx="11562282" cy="4017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052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smtClean="0"/>
              <a:t>ИНТЕРФЕЙСЫ ИЛИ АБСТРАКТНЫЕ КЛАССЫ</a:t>
            </a:r>
            <a:endParaRPr lang="ru-RU" sz="3600" b="1" u="sng" dirty="0"/>
          </a:p>
        </p:txBody>
      </p:sp>
      <p:pic>
        <p:nvPicPr>
          <p:cNvPr id="4" name="Рисунок 3"/>
          <p:cNvPicPr>
            <a:picLocks noChangeAspect="1"/>
          </p:cNvPicPr>
          <p:nvPr/>
        </p:nvPicPr>
        <p:blipFill>
          <a:blip r:embed="rId3"/>
          <a:stretch>
            <a:fillRect/>
          </a:stretch>
        </p:blipFill>
        <p:spPr>
          <a:xfrm>
            <a:off x="1663362" y="966150"/>
            <a:ext cx="9156824" cy="5276605"/>
          </a:xfrm>
          <a:prstGeom prst="rect">
            <a:avLst/>
          </a:prstGeom>
        </p:spPr>
      </p:pic>
    </p:spTree>
    <p:extLst>
      <p:ext uri="{BB962C8B-B14F-4D97-AF65-F5344CB8AC3E}">
        <p14:creationId xmlns:p14="http://schemas.microsoft.com/office/powerpoint/2010/main" val="1803359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smtClean="0"/>
              <a:t>ИНТЕРФЕЙСЫ ИЛИ АБСТРАКТНЫЕ КЛАССЫ</a:t>
            </a:r>
            <a:endParaRPr lang="ru-RU" sz="3600" b="1" u="sng" dirty="0"/>
          </a:p>
        </p:txBody>
      </p:sp>
      <p:pic>
        <p:nvPicPr>
          <p:cNvPr id="2" name="Рисунок 1"/>
          <p:cNvPicPr>
            <a:picLocks noChangeAspect="1"/>
          </p:cNvPicPr>
          <p:nvPr/>
        </p:nvPicPr>
        <p:blipFill>
          <a:blip r:embed="rId3"/>
          <a:stretch>
            <a:fillRect/>
          </a:stretch>
        </p:blipFill>
        <p:spPr>
          <a:xfrm>
            <a:off x="3894869" y="778566"/>
            <a:ext cx="4358009" cy="5814145"/>
          </a:xfrm>
          <a:prstGeom prst="rect">
            <a:avLst/>
          </a:prstGeom>
        </p:spPr>
      </p:pic>
    </p:spTree>
    <p:extLst>
      <p:ext uri="{BB962C8B-B14F-4D97-AF65-F5344CB8AC3E}">
        <p14:creationId xmlns:p14="http://schemas.microsoft.com/office/powerpoint/2010/main" val="867153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89113" y="132235"/>
            <a:ext cx="11105322" cy="646331"/>
          </a:xfrm>
          <a:prstGeom prst="rect">
            <a:avLst/>
          </a:prstGeom>
        </p:spPr>
        <p:txBody>
          <a:bodyPr wrap="square">
            <a:spAutoFit/>
          </a:bodyPr>
          <a:lstStyle/>
          <a:p>
            <a:pPr algn="ctr"/>
            <a:r>
              <a:rPr lang="ru-RU" sz="3600" b="1" u="sng" dirty="0" smtClean="0"/>
              <a:t>ИНТЕРФЕЙСЫ ИЛИ АБСТРАКТНЫЕ КЛАССЫ</a:t>
            </a:r>
            <a:endParaRPr lang="ru-RU" sz="3600" b="1" u="sng" dirty="0"/>
          </a:p>
        </p:txBody>
      </p:sp>
      <p:pic>
        <p:nvPicPr>
          <p:cNvPr id="4" name="Рисунок 3"/>
          <p:cNvPicPr>
            <a:picLocks noChangeAspect="1"/>
          </p:cNvPicPr>
          <p:nvPr/>
        </p:nvPicPr>
        <p:blipFill>
          <a:blip r:embed="rId3"/>
          <a:stretch>
            <a:fillRect/>
          </a:stretch>
        </p:blipFill>
        <p:spPr>
          <a:xfrm>
            <a:off x="273423" y="1706961"/>
            <a:ext cx="11771822" cy="3046824"/>
          </a:xfrm>
          <a:prstGeom prst="rect">
            <a:avLst/>
          </a:prstGeom>
        </p:spPr>
      </p:pic>
    </p:spTree>
    <p:extLst>
      <p:ext uri="{BB962C8B-B14F-4D97-AF65-F5344CB8AC3E}">
        <p14:creationId xmlns:p14="http://schemas.microsoft.com/office/powerpoint/2010/main" val="3898510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ИНТЕРФЕЙСЫ ИЛИ АБСТРАКТНЫЕ КЛАССЫ</a:t>
            </a:r>
            <a:endParaRPr lang="ru-RU" sz="3600" b="1" u="sng" dirty="0"/>
          </a:p>
        </p:txBody>
      </p:sp>
      <p:pic>
        <p:nvPicPr>
          <p:cNvPr id="3" name="Рисунок 2"/>
          <p:cNvPicPr>
            <a:picLocks noChangeAspect="1"/>
          </p:cNvPicPr>
          <p:nvPr/>
        </p:nvPicPr>
        <p:blipFill>
          <a:blip r:embed="rId2"/>
          <a:stretch>
            <a:fillRect/>
          </a:stretch>
        </p:blipFill>
        <p:spPr>
          <a:xfrm>
            <a:off x="3555202" y="665676"/>
            <a:ext cx="5611376" cy="6141159"/>
          </a:xfrm>
          <a:prstGeom prst="rect">
            <a:avLst/>
          </a:prstGeom>
        </p:spPr>
      </p:pic>
    </p:spTree>
    <p:extLst>
      <p:ext uri="{BB962C8B-B14F-4D97-AF65-F5344CB8AC3E}">
        <p14:creationId xmlns:p14="http://schemas.microsoft.com/office/powerpoint/2010/main" val="1416255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ПОРОЖДАЮЩИЕ ПАТТЕРНЫ</a:t>
            </a:r>
            <a:endParaRPr lang="ru-RU" sz="3600" b="1" u="sng" dirty="0"/>
          </a:p>
        </p:txBody>
      </p:sp>
      <p:sp>
        <p:nvSpPr>
          <p:cNvPr id="4" name="Прямоугольник 3"/>
          <p:cNvSpPr/>
          <p:nvPr/>
        </p:nvSpPr>
        <p:spPr>
          <a:xfrm>
            <a:off x="406400" y="1400371"/>
            <a:ext cx="11142133" cy="2246769"/>
          </a:xfrm>
          <a:prstGeom prst="rect">
            <a:avLst/>
          </a:prstGeom>
        </p:spPr>
        <p:txBody>
          <a:bodyPr wrap="square">
            <a:spAutoFit/>
          </a:bodyPr>
          <a:lstStyle/>
          <a:p>
            <a:pPr algn="just"/>
            <a:r>
              <a:rPr lang="ru-RU" sz="2800" b="1" dirty="0"/>
              <a:t>Фабричный метод (</a:t>
            </a:r>
            <a:r>
              <a:rPr lang="ru-RU" sz="2800" b="1" dirty="0" err="1"/>
              <a:t>Factory</a:t>
            </a:r>
            <a:r>
              <a:rPr lang="ru-RU" sz="2800" b="1" dirty="0"/>
              <a:t> </a:t>
            </a:r>
            <a:r>
              <a:rPr lang="ru-RU" sz="2800" b="1" dirty="0" err="1"/>
              <a:t>Method</a:t>
            </a:r>
            <a:r>
              <a:rPr lang="ru-RU" sz="2800" b="1" dirty="0"/>
              <a:t>) </a:t>
            </a:r>
            <a:r>
              <a:rPr lang="ru-RU" sz="2800" dirty="0"/>
              <a:t>- </a:t>
            </a:r>
            <a:r>
              <a:rPr lang="ru-RU" sz="2800" b="1" dirty="0"/>
              <a:t>это паттерн, который определяет интерфейс для создания объектов некоторого класса, но непосредственное решение о том, объект какого класса создавать происходит в подклассах.</a:t>
            </a:r>
            <a:r>
              <a:rPr lang="ru-RU" sz="2800" dirty="0"/>
              <a:t> То есть паттерн предполагает, что базовый класс делегирует создание объектов классам-наследникам.</a:t>
            </a:r>
          </a:p>
        </p:txBody>
      </p:sp>
    </p:spTree>
    <p:extLst>
      <p:ext uri="{BB962C8B-B14F-4D97-AF65-F5344CB8AC3E}">
        <p14:creationId xmlns:p14="http://schemas.microsoft.com/office/powerpoint/2010/main" val="74327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646331"/>
          </a:xfrm>
          <a:prstGeom prst="rect">
            <a:avLst/>
          </a:prstGeom>
          <a:noFill/>
        </p:spPr>
        <p:txBody>
          <a:bodyPr wrap="square">
            <a:spAutoFit/>
          </a:bodyPr>
          <a:lstStyle/>
          <a:p>
            <a:pPr algn="ctr"/>
            <a:r>
              <a:rPr lang="ru-RU" sz="3600" b="1" dirty="0"/>
              <a:t>СБОРЩИК МУСОРА В </a:t>
            </a:r>
            <a:r>
              <a:rPr lang="en-US" sz="3600" b="1" dirty="0"/>
              <a:t>C#</a:t>
            </a:r>
            <a:endParaRPr lang="ru-RU" sz="3600" b="1" dirty="0"/>
          </a:p>
        </p:txBody>
      </p:sp>
      <p:pic>
        <p:nvPicPr>
          <p:cNvPr id="6" name="Рисунок 5">
            <a:extLst>
              <a:ext uri="{FF2B5EF4-FFF2-40B4-BE49-F238E27FC236}">
                <a16:creationId xmlns:a16="http://schemas.microsoft.com/office/drawing/2014/main" id="{8FD52BA1-6490-FF11-0C33-A6FDA454A9E5}"/>
              </a:ext>
            </a:extLst>
          </p:cNvPr>
          <p:cNvPicPr>
            <a:picLocks noChangeAspect="1"/>
          </p:cNvPicPr>
          <p:nvPr/>
        </p:nvPicPr>
        <p:blipFill>
          <a:blip r:embed="rId3"/>
          <a:stretch>
            <a:fillRect/>
          </a:stretch>
        </p:blipFill>
        <p:spPr>
          <a:xfrm>
            <a:off x="0" y="1125948"/>
            <a:ext cx="12192000" cy="3149039"/>
          </a:xfrm>
          <a:prstGeom prst="rect">
            <a:avLst/>
          </a:prstGeom>
        </p:spPr>
      </p:pic>
    </p:spTree>
    <p:extLst>
      <p:ext uri="{BB962C8B-B14F-4D97-AF65-F5344CB8AC3E}">
        <p14:creationId xmlns:p14="http://schemas.microsoft.com/office/powerpoint/2010/main" val="3681668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ПОРОЖДАЮЩИЕ ПАТТЕРНЫ</a:t>
            </a:r>
            <a:endParaRPr lang="ru-RU" sz="3600" b="1" u="sng" dirty="0"/>
          </a:p>
        </p:txBody>
      </p:sp>
      <p:pic>
        <p:nvPicPr>
          <p:cNvPr id="3" name="Рисунок 2"/>
          <p:cNvPicPr>
            <a:picLocks noChangeAspect="1"/>
          </p:cNvPicPr>
          <p:nvPr/>
        </p:nvPicPr>
        <p:blipFill>
          <a:blip r:embed="rId2"/>
          <a:stretch>
            <a:fillRect/>
          </a:stretch>
        </p:blipFill>
        <p:spPr>
          <a:xfrm>
            <a:off x="516211" y="1512341"/>
            <a:ext cx="11278224" cy="4290148"/>
          </a:xfrm>
          <a:prstGeom prst="rect">
            <a:avLst/>
          </a:prstGeom>
        </p:spPr>
      </p:pic>
    </p:spTree>
    <p:extLst>
      <p:ext uri="{BB962C8B-B14F-4D97-AF65-F5344CB8AC3E}">
        <p14:creationId xmlns:p14="http://schemas.microsoft.com/office/powerpoint/2010/main" val="3452350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ПОРОЖДАЮЩИЕ ПАТТЕРНЫ</a:t>
            </a:r>
            <a:endParaRPr lang="ru-RU" sz="3600" b="1" u="sng" dirty="0"/>
          </a:p>
        </p:txBody>
      </p:sp>
      <p:pic>
        <p:nvPicPr>
          <p:cNvPr id="4" name="Рисунок 3"/>
          <p:cNvPicPr>
            <a:picLocks noChangeAspect="1"/>
          </p:cNvPicPr>
          <p:nvPr/>
        </p:nvPicPr>
        <p:blipFill>
          <a:blip r:embed="rId3"/>
          <a:stretch>
            <a:fillRect/>
          </a:stretch>
        </p:blipFill>
        <p:spPr>
          <a:xfrm>
            <a:off x="2517256" y="787962"/>
            <a:ext cx="7449036" cy="5669282"/>
          </a:xfrm>
          <a:prstGeom prst="rect">
            <a:avLst/>
          </a:prstGeom>
        </p:spPr>
      </p:pic>
    </p:spTree>
    <p:extLst>
      <p:ext uri="{BB962C8B-B14F-4D97-AF65-F5344CB8AC3E}">
        <p14:creationId xmlns:p14="http://schemas.microsoft.com/office/powerpoint/2010/main" val="3961885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АБСТРАКТНАЯ ФАБРИКА</a:t>
            </a:r>
            <a:endParaRPr lang="ru-RU" sz="3600" b="1" u="sng" dirty="0"/>
          </a:p>
        </p:txBody>
      </p:sp>
      <p:sp>
        <p:nvSpPr>
          <p:cNvPr id="3" name="Прямоугольник 2"/>
          <p:cNvSpPr/>
          <p:nvPr/>
        </p:nvSpPr>
        <p:spPr>
          <a:xfrm>
            <a:off x="417689" y="1843669"/>
            <a:ext cx="11266310" cy="2862322"/>
          </a:xfrm>
          <a:prstGeom prst="rect">
            <a:avLst/>
          </a:prstGeom>
        </p:spPr>
        <p:txBody>
          <a:bodyPr wrap="square">
            <a:spAutoFit/>
          </a:bodyPr>
          <a:lstStyle/>
          <a:p>
            <a:r>
              <a:rPr lang="ru-RU" sz="3600" b="1" dirty="0"/>
              <a:t>Паттерн "Абстрактная фабрика" (</a:t>
            </a:r>
            <a:r>
              <a:rPr lang="ru-RU" sz="3600" b="1" dirty="0" err="1"/>
              <a:t>Abstract</a:t>
            </a:r>
            <a:r>
              <a:rPr lang="ru-RU" sz="3600" b="1" dirty="0"/>
              <a:t> </a:t>
            </a:r>
            <a:r>
              <a:rPr lang="ru-RU" sz="3600" b="1" dirty="0" err="1"/>
              <a:t>Factory</a:t>
            </a:r>
            <a:r>
              <a:rPr lang="ru-RU" sz="3600" b="1" dirty="0"/>
              <a:t>) </a:t>
            </a:r>
            <a:r>
              <a:rPr lang="ru-RU" sz="3600" dirty="0"/>
              <a:t>предоставляет интерфейс для создания семейств взаимосвязанных объектов с определенными интерфейсами без указания конкретных типов данных объектов.</a:t>
            </a:r>
          </a:p>
        </p:txBody>
      </p:sp>
    </p:spTree>
    <p:extLst>
      <p:ext uri="{BB962C8B-B14F-4D97-AF65-F5344CB8AC3E}">
        <p14:creationId xmlns:p14="http://schemas.microsoft.com/office/powerpoint/2010/main" val="3367529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9113" y="19345"/>
            <a:ext cx="11105322" cy="646331"/>
          </a:xfrm>
          <a:prstGeom prst="rect">
            <a:avLst/>
          </a:prstGeom>
        </p:spPr>
        <p:txBody>
          <a:bodyPr wrap="square">
            <a:spAutoFit/>
          </a:bodyPr>
          <a:lstStyle/>
          <a:p>
            <a:pPr algn="ctr"/>
            <a:r>
              <a:rPr lang="ru-RU" sz="3600" b="1" u="sng" dirty="0" smtClean="0"/>
              <a:t>АБСТРАКТНАЯ ФАБРИКА</a:t>
            </a:r>
            <a:endParaRPr lang="ru-RU" sz="3600" b="1" u="sng" dirty="0"/>
          </a:p>
        </p:txBody>
      </p:sp>
      <p:pic>
        <p:nvPicPr>
          <p:cNvPr id="4" name="Рисунок 3"/>
          <p:cNvPicPr>
            <a:picLocks noChangeAspect="1"/>
          </p:cNvPicPr>
          <p:nvPr/>
        </p:nvPicPr>
        <p:blipFill>
          <a:blip r:embed="rId3"/>
          <a:stretch>
            <a:fillRect/>
          </a:stretch>
        </p:blipFill>
        <p:spPr>
          <a:xfrm>
            <a:off x="497201" y="1991993"/>
            <a:ext cx="11143795" cy="3167029"/>
          </a:xfrm>
          <a:prstGeom prst="rect">
            <a:avLst/>
          </a:prstGeom>
        </p:spPr>
      </p:pic>
    </p:spTree>
    <p:extLst>
      <p:ext uri="{BB962C8B-B14F-4D97-AF65-F5344CB8AC3E}">
        <p14:creationId xmlns:p14="http://schemas.microsoft.com/office/powerpoint/2010/main" val="27244273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0402" y="120945"/>
            <a:ext cx="11105322" cy="646331"/>
          </a:xfrm>
          <a:prstGeom prst="rect">
            <a:avLst/>
          </a:prstGeom>
        </p:spPr>
        <p:txBody>
          <a:bodyPr wrap="square">
            <a:spAutoFit/>
          </a:bodyPr>
          <a:lstStyle/>
          <a:p>
            <a:pPr algn="ctr"/>
            <a:r>
              <a:rPr lang="ru-RU" sz="3600" b="1" u="sng" dirty="0" smtClean="0"/>
              <a:t>ОДИНОЧКА</a:t>
            </a:r>
            <a:endParaRPr lang="ru-RU" sz="3600" b="1" u="sng" dirty="0"/>
          </a:p>
        </p:txBody>
      </p:sp>
      <p:sp>
        <p:nvSpPr>
          <p:cNvPr id="3" name="Прямоугольник 2"/>
          <p:cNvSpPr/>
          <p:nvPr/>
        </p:nvSpPr>
        <p:spPr>
          <a:xfrm>
            <a:off x="392657" y="2230525"/>
            <a:ext cx="11413067" cy="2308324"/>
          </a:xfrm>
          <a:prstGeom prst="rect">
            <a:avLst/>
          </a:prstGeom>
        </p:spPr>
        <p:txBody>
          <a:bodyPr wrap="square">
            <a:spAutoFit/>
          </a:bodyPr>
          <a:lstStyle/>
          <a:p>
            <a:r>
              <a:rPr lang="ru-RU" sz="3600" b="1" dirty="0"/>
              <a:t>Одиночка (</a:t>
            </a:r>
            <a:r>
              <a:rPr lang="ru-RU" sz="3600" b="1" dirty="0" err="1"/>
              <a:t>Singleton</a:t>
            </a:r>
            <a:r>
              <a:rPr lang="ru-RU" sz="3600" b="1" dirty="0"/>
              <a:t>, </a:t>
            </a:r>
            <a:r>
              <a:rPr lang="ru-RU" sz="3600" b="1" dirty="0" err="1"/>
              <a:t>Синглтон</a:t>
            </a:r>
            <a:r>
              <a:rPr lang="ru-RU" sz="3600" b="1" dirty="0"/>
              <a:t>) </a:t>
            </a:r>
            <a:r>
              <a:rPr lang="ru-RU" sz="3600" dirty="0"/>
              <a:t>- порождающий паттерн, который гарантирует, что для определенного класса будет создан только один объект, а также предоставит к этому объекту точку доступа.</a:t>
            </a:r>
          </a:p>
        </p:txBody>
      </p:sp>
    </p:spTree>
    <p:extLst>
      <p:ext uri="{BB962C8B-B14F-4D97-AF65-F5344CB8AC3E}">
        <p14:creationId xmlns:p14="http://schemas.microsoft.com/office/powerpoint/2010/main" val="2775394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0402" y="120945"/>
            <a:ext cx="11105322" cy="646331"/>
          </a:xfrm>
          <a:prstGeom prst="rect">
            <a:avLst/>
          </a:prstGeom>
        </p:spPr>
        <p:txBody>
          <a:bodyPr wrap="square">
            <a:spAutoFit/>
          </a:bodyPr>
          <a:lstStyle/>
          <a:p>
            <a:pPr algn="ctr"/>
            <a:r>
              <a:rPr lang="ru-RU" sz="3600" b="1" u="sng" dirty="0" smtClean="0"/>
              <a:t>ОДИНОЧКА</a:t>
            </a:r>
            <a:endParaRPr lang="ru-RU" sz="3600" b="1" u="sng" dirty="0"/>
          </a:p>
        </p:txBody>
      </p:sp>
      <p:pic>
        <p:nvPicPr>
          <p:cNvPr id="4" name="Рисунок 3"/>
          <p:cNvPicPr>
            <a:picLocks noChangeAspect="1"/>
          </p:cNvPicPr>
          <p:nvPr/>
        </p:nvPicPr>
        <p:blipFill>
          <a:blip r:embed="rId3"/>
          <a:stretch>
            <a:fillRect/>
          </a:stretch>
        </p:blipFill>
        <p:spPr>
          <a:xfrm>
            <a:off x="522594" y="2004185"/>
            <a:ext cx="11460937" cy="2861325"/>
          </a:xfrm>
          <a:prstGeom prst="rect">
            <a:avLst/>
          </a:prstGeom>
        </p:spPr>
      </p:pic>
    </p:spTree>
    <p:extLst>
      <p:ext uri="{BB962C8B-B14F-4D97-AF65-F5344CB8AC3E}">
        <p14:creationId xmlns:p14="http://schemas.microsoft.com/office/powerpoint/2010/main" val="1626024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0402" y="120945"/>
            <a:ext cx="11105322" cy="646331"/>
          </a:xfrm>
          <a:prstGeom prst="rect">
            <a:avLst/>
          </a:prstGeom>
        </p:spPr>
        <p:txBody>
          <a:bodyPr wrap="square">
            <a:spAutoFit/>
          </a:bodyPr>
          <a:lstStyle/>
          <a:p>
            <a:pPr algn="ctr"/>
            <a:r>
              <a:rPr lang="ru-RU" sz="3600" b="1" u="sng" dirty="0" smtClean="0"/>
              <a:t>ПРОТОТИП (</a:t>
            </a:r>
            <a:r>
              <a:rPr lang="en-US" sz="3600" b="1" u="sng" dirty="0" smtClean="0"/>
              <a:t>PROTOTYPE)</a:t>
            </a:r>
            <a:endParaRPr lang="ru-RU" sz="3600" b="1" u="sng" dirty="0"/>
          </a:p>
        </p:txBody>
      </p:sp>
      <p:sp>
        <p:nvSpPr>
          <p:cNvPr id="3" name="Прямоугольник 2"/>
          <p:cNvSpPr/>
          <p:nvPr/>
        </p:nvSpPr>
        <p:spPr>
          <a:xfrm>
            <a:off x="316089" y="2445014"/>
            <a:ext cx="11243733" cy="2062103"/>
          </a:xfrm>
          <a:prstGeom prst="rect">
            <a:avLst/>
          </a:prstGeom>
        </p:spPr>
        <p:txBody>
          <a:bodyPr wrap="square">
            <a:spAutoFit/>
          </a:bodyPr>
          <a:lstStyle/>
          <a:p>
            <a:r>
              <a:rPr lang="ru-RU" sz="3200" b="1" dirty="0"/>
              <a:t>Паттерн Прототип (</a:t>
            </a:r>
            <a:r>
              <a:rPr lang="ru-RU" sz="3200" b="1" dirty="0" err="1"/>
              <a:t>Prototype</a:t>
            </a:r>
            <a:r>
              <a:rPr lang="ru-RU" sz="3200" b="1" dirty="0"/>
              <a:t>) </a:t>
            </a:r>
            <a:r>
              <a:rPr lang="ru-RU" sz="3200" dirty="0"/>
              <a:t>позволяет создавать объекты на основе уже ранее созданных объектов-прототипов. То есть по сути данный паттерн предлагает технику клонирования объектов.</a:t>
            </a:r>
          </a:p>
        </p:txBody>
      </p:sp>
    </p:spTree>
    <p:extLst>
      <p:ext uri="{BB962C8B-B14F-4D97-AF65-F5344CB8AC3E}">
        <p14:creationId xmlns:p14="http://schemas.microsoft.com/office/powerpoint/2010/main" val="2274492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0402" y="120945"/>
            <a:ext cx="11105322" cy="646331"/>
          </a:xfrm>
          <a:prstGeom prst="rect">
            <a:avLst/>
          </a:prstGeom>
        </p:spPr>
        <p:txBody>
          <a:bodyPr wrap="square">
            <a:spAutoFit/>
          </a:bodyPr>
          <a:lstStyle/>
          <a:p>
            <a:pPr algn="ctr"/>
            <a:r>
              <a:rPr lang="ru-RU" sz="3600" b="1" u="sng" dirty="0" smtClean="0"/>
              <a:t>ПРОТОТИП (</a:t>
            </a:r>
            <a:r>
              <a:rPr lang="en-US" sz="3600" b="1" u="sng" dirty="0" smtClean="0"/>
              <a:t>PROTOTYPE)</a:t>
            </a:r>
            <a:endParaRPr lang="ru-RU" sz="3600" b="1" u="sng" dirty="0"/>
          </a:p>
        </p:txBody>
      </p:sp>
      <p:pic>
        <p:nvPicPr>
          <p:cNvPr id="4" name="Рисунок 3"/>
          <p:cNvPicPr>
            <a:picLocks noChangeAspect="1"/>
          </p:cNvPicPr>
          <p:nvPr/>
        </p:nvPicPr>
        <p:blipFill>
          <a:blip r:embed="rId3"/>
          <a:stretch>
            <a:fillRect/>
          </a:stretch>
        </p:blipFill>
        <p:spPr>
          <a:xfrm>
            <a:off x="1375911" y="1046265"/>
            <a:ext cx="9754304" cy="4857824"/>
          </a:xfrm>
          <a:prstGeom prst="rect">
            <a:avLst/>
          </a:prstGeom>
        </p:spPr>
      </p:pic>
    </p:spTree>
    <p:extLst>
      <p:ext uri="{BB962C8B-B14F-4D97-AF65-F5344CB8AC3E}">
        <p14:creationId xmlns:p14="http://schemas.microsoft.com/office/powerpoint/2010/main" val="550921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81024" y="267701"/>
            <a:ext cx="11105322" cy="646331"/>
          </a:xfrm>
          <a:prstGeom prst="rect">
            <a:avLst/>
          </a:prstGeom>
        </p:spPr>
        <p:txBody>
          <a:bodyPr wrap="square">
            <a:spAutoFit/>
          </a:bodyPr>
          <a:lstStyle/>
          <a:p>
            <a:pPr algn="ctr"/>
            <a:r>
              <a:rPr lang="ru-RU" sz="3600" b="1" u="sng" dirty="0" smtClean="0"/>
              <a:t>СТРОИТЕЛЬ (</a:t>
            </a:r>
            <a:r>
              <a:rPr lang="en-US" sz="3600" b="1" u="sng" dirty="0" smtClean="0"/>
              <a:t>BUILDER)</a:t>
            </a:r>
            <a:endParaRPr lang="ru-RU" sz="3600" b="1" u="sng" dirty="0"/>
          </a:p>
        </p:txBody>
      </p:sp>
      <p:sp>
        <p:nvSpPr>
          <p:cNvPr id="3" name="Прямоугольник 2"/>
          <p:cNvSpPr/>
          <p:nvPr/>
        </p:nvSpPr>
        <p:spPr>
          <a:xfrm>
            <a:off x="881024" y="2651246"/>
            <a:ext cx="11105322" cy="1754326"/>
          </a:xfrm>
          <a:prstGeom prst="rect">
            <a:avLst/>
          </a:prstGeom>
        </p:spPr>
        <p:txBody>
          <a:bodyPr wrap="square">
            <a:spAutoFit/>
          </a:bodyPr>
          <a:lstStyle/>
          <a:p>
            <a:r>
              <a:rPr lang="ru-RU" sz="3600" b="1" dirty="0"/>
              <a:t>Строитель (</a:t>
            </a:r>
            <a:r>
              <a:rPr lang="ru-RU" sz="3600" b="1" dirty="0" err="1"/>
              <a:t>Builder</a:t>
            </a:r>
            <a:r>
              <a:rPr lang="ru-RU" sz="3600" b="1" dirty="0"/>
              <a:t>) </a:t>
            </a:r>
            <a:r>
              <a:rPr lang="ru-RU" sz="3600" dirty="0"/>
              <a:t>- шаблон проектирования, который инкапсулирует создание объекта и позволяет разделить его на различные этапы.</a:t>
            </a:r>
          </a:p>
        </p:txBody>
      </p:sp>
    </p:spTree>
    <p:extLst>
      <p:ext uri="{BB962C8B-B14F-4D97-AF65-F5344CB8AC3E}">
        <p14:creationId xmlns:p14="http://schemas.microsoft.com/office/powerpoint/2010/main" val="150710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81024" y="267701"/>
            <a:ext cx="11105322" cy="646331"/>
          </a:xfrm>
          <a:prstGeom prst="rect">
            <a:avLst/>
          </a:prstGeom>
        </p:spPr>
        <p:txBody>
          <a:bodyPr wrap="square">
            <a:spAutoFit/>
          </a:bodyPr>
          <a:lstStyle/>
          <a:p>
            <a:pPr algn="ctr"/>
            <a:r>
              <a:rPr lang="ru-RU" sz="3600" b="1" u="sng" dirty="0" smtClean="0"/>
              <a:t>СТРОИТЕЛЬ (</a:t>
            </a:r>
            <a:r>
              <a:rPr lang="en-US" sz="3600" b="1" u="sng" dirty="0" smtClean="0"/>
              <a:t>BUILDER)</a:t>
            </a:r>
            <a:endParaRPr lang="ru-RU" sz="3600" b="1" u="sng" dirty="0"/>
          </a:p>
        </p:txBody>
      </p:sp>
      <p:pic>
        <p:nvPicPr>
          <p:cNvPr id="4" name="Рисунок 3"/>
          <p:cNvPicPr>
            <a:picLocks noChangeAspect="1"/>
          </p:cNvPicPr>
          <p:nvPr/>
        </p:nvPicPr>
        <p:blipFill>
          <a:blip r:embed="rId3"/>
          <a:stretch>
            <a:fillRect/>
          </a:stretch>
        </p:blipFill>
        <p:spPr>
          <a:xfrm>
            <a:off x="541655" y="1935025"/>
            <a:ext cx="11444691" cy="3201420"/>
          </a:xfrm>
          <a:prstGeom prst="rect">
            <a:avLst/>
          </a:prstGeom>
        </p:spPr>
      </p:pic>
    </p:spTree>
    <p:extLst>
      <p:ext uri="{BB962C8B-B14F-4D97-AF65-F5344CB8AC3E}">
        <p14:creationId xmlns:p14="http://schemas.microsoft.com/office/powerpoint/2010/main" val="326289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 [</a:t>
            </a:r>
            <a:r>
              <a:rPr lang="ru-RU" sz="3600" b="1" dirty="0"/>
              <a:t>КУЧА</a:t>
            </a:r>
            <a:r>
              <a:rPr lang="en-US" sz="3600" b="1" dirty="0"/>
              <a:t>]</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289711" y="3108098"/>
            <a:ext cx="11588436" cy="2862322"/>
          </a:xfrm>
          <a:prstGeom prst="rect">
            <a:avLst/>
          </a:prstGeom>
          <a:noFill/>
        </p:spPr>
        <p:txBody>
          <a:bodyPr wrap="square">
            <a:spAutoFit/>
          </a:bodyPr>
          <a:lstStyle/>
          <a:p>
            <a:pPr algn="ctr"/>
            <a:r>
              <a:rPr lang="ru-RU" sz="3600" b="0" i="0" dirty="0">
                <a:effectLst/>
                <a:latin typeface="PT Serif" panose="020A0603040505020204" pitchFamily="18" charset="-52"/>
              </a:rPr>
              <a:t>Как правило, объекты в куче располагаются </a:t>
            </a:r>
            <a:r>
              <a:rPr lang="ru-RU" sz="3600" b="0" i="0" dirty="0" err="1">
                <a:effectLst/>
                <a:latin typeface="PT Serif" panose="020A0603040505020204" pitchFamily="18" charset="-52"/>
              </a:rPr>
              <a:t>неупорядочено</a:t>
            </a:r>
            <a:r>
              <a:rPr lang="ru-RU" sz="3600" b="0" i="0" dirty="0">
                <a:effectLst/>
                <a:latin typeface="PT Serif" panose="020A0603040505020204" pitchFamily="18" charset="-52"/>
              </a:rPr>
              <a:t>, между ними могут иметься пустоты. </a:t>
            </a:r>
          </a:p>
          <a:p>
            <a:pPr algn="ctr"/>
            <a:r>
              <a:rPr lang="ru-RU" sz="3600" b="1" i="0" dirty="0">
                <a:effectLst/>
                <a:latin typeface="PT Serif" panose="020A0603040505020204" pitchFamily="18" charset="-52"/>
              </a:rPr>
              <a:t>Куча сильно фрагментирована</a:t>
            </a:r>
            <a:endParaRPr lang="ru-RU" sz="3600" b="1" dirty="0">
              <a:latin typeface="PT Serif" panose="020A0603040505020204" pitchFamily="18" charset="-52"/>
            </a:endParaRPr>
          </a:p>
          <a:p>
            <a:pPr algn="ctr"/>
            <a:endParaRPr lang="ru-RU" sz="3600" dirty="0"/>
          </a:p>
        </p:txBody>
      </p:sp>
    </p:spTree>
    <p:extLst>
      <p:ext uri="{BB962C8B-B14F-4D97-AF65-F5344CB8AC3E}">
        <p14:creationId xmlns:p14="http://schemas.microsoft.com/office/powerpoint/2010/main" val="332371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94E7C-FF85-0B2A-84EC-7C252ECE7FA7}"/>
              </a:ext>
            </a:extLst>
          </p:cNvPr>
          <p:cNvSpPr txBox="1"/>
          <p:nvPr/>
        </p:nvSpPr>
        <p:spPr>
          <a:xfrm>
            <a:off x="3175000" y="348734"/>
            <a:ext cx="6096000" cy="1200329"/>
          </a:xfrm>
          <a:prstGeom prst="rect">
            <a:avLst/>
          </a:prstGeom>
          <a:noFill/>
        </p:spPr>
        <p:txBody>
          <a:bodyPr wrap="square">
            <a:spAutoFit/>
          </a:bodyPr>
          <a:lstStyle/>
          <a:p>
            <a:pPr algn="ctr"/>
            <a:r>
              <a:rPr lang="ru-RU" sz="3600" b="1" dirty="0"/>
              <a:t>СБОРЩИК МУСОРА В </a:t>
            </a:r>
            <a:r>
              <a:rPr lang="en-US" sz="3600" b="1" dirty="0"/>
              <a:t>C# [</a:t>
            </a:r>
            <a:r>
              <a:rPr lang="ru-RU" sz="3600" b="1" dirty="0"/>
              <a:t>КУЧА</a:t>
            </a:r>
            <a:r>
              <a:rPr lang="en-US" sz="3600" b="1" dirty="0"/>
              <a:t>]</a:t>
            </a:r>
            <a:endParaRPr lang="ru-RU" sz="3600" b="1" dirty="0"/>
          </a:p>
        </p:txBody>
      </p:sp>
      <p:sp>
        <p:nvSpPr>
          <p:cNvPr id="4" name="TextBox 3">
            <a:extLst>
              <a:ext uri="{FF2B5EF4-FFF2-40B4-BE49-F238E27FC236}">
                <a16:creationId xmlns:a16="http://schemas.microsoft.com/office/drawing/2014/main" id="{B9BCD9E7-98F1-2535-25F7-A710FF358D27}"/>
              </a:ext>
            </a:extLst>
          </p:cNvPr>
          <p:cNvSpPr txBox="1"/>
          <p:nvPr/>
        </p:nvSpPr>
        <p:spPr>
          <a:xfrm>
            <a:off x="301782" y="2582997"/>
            <a:ext cx="11588436" cy="3046988"/>
          </a:xfrm>
          <a:prstGeom prst="rect">
            <a:avLst/>
          </a:prstGeom>
          <a:noFill/>
        </p:spPr>
        <p:txBody>
          <a:bodyPr wrap="square">
            <a:spAutoFit/>
          </a:bodyPr>
          <a:lstStyle/>
          <a:p>
            <a:pPr algn="ctr"/>
            <a:r>
              <a:rPr lang="ru-RU" sz="4800" b="0" i="0" dirty="0">
                <a:effectLst/>
                <a:latin typeface="PT Serif" panose="020A0603040505020204" pitchFamily="18" charset="-52"/>
              </a:rPr>
              <a:t>Для крупных объектов существует своя куча - </a:t>
            </a:r>
            <a:r>
              <a:rPr lang="ru-RU" sz="4800" b="1" i="0" dirty="0" err="1">
                <a:effectLst/>
                <a:latin typeface="PT Serif" panose="020A0603040505020204" pitchFamily="18" charset="-52"/>
              </a:rPr>
              <a:t>Large</a:t>
            </a:r>
            <a:r>
              <a:rPr lang="ru-RU" sz="4800" b="1" i="0" dirty="0">
                <a:effectLst/>
                <a:latin typeface="PT Serif" panose="020A0603040505020204" pitchFamily="18" charset="-52"/>
              </a:rPr>
              <a:t> Object </a:t>
            </a:r>
            <a:r>
              <a:rPr lang="ru-RU" sz="4800" b="1" i="0" dirty="0" err="1">
                <a:effectLst/>
                <a:latin typeface="PT Serif" panose="020A0603040505020204" pitchFamily="18" charset="-52"/>
              </a:rPr>
              <a:t>Heap</a:t>
            </a:r>
            <a:r>
              <a:rPr lang="ru-RU" sz="4800" b="0" i="0" dirty="0">
                <a:effectLst/>
                <a:latin typeface="PT Serif" panose="020A0603040505020204" pitchFamily="18" charset="-52"/>
              </a:rPr>
              <a:t>. В эту кучу помещаются объекты, размер которых больше </a:t>
            </a:r>
            <a:r>
              <a:rPr lang="ru-RU" sz="4800" b="1" i="0" dirty="0">
                <a:effectLst/>
                <a:latin typeface="PT Serif" panose="020A0603040505020204" pitchFamily="18" charset="-52"/>
              </a:rPr>
              <a:t>85 000 байт. </a:t>
            </a:r>
            <a:endParaRPr lang="ru-RU" sz="4800" b="1" dirty="0"/>
          </a:p>
        </p:txBody>
      </p:sp>
    </p:spTree>
    <p:extLst>
      <p:ext uri="{BB962C8B-B14F-4D97-AF65-F5344CB8AC3E}">
        <p14:creationId xmlns:p14="http://schemas.microsoft.com/office/powerpoint/2010/main" val="32518188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3206</Words>
  <Application>Microsoft Office PowerPoint</Application>
  <PresentationFormat>Широкоэкранный</PresentationFormat>
  <Paragraphs>337</Paragraphs>
  <Slides>79</Slides>
  <Notes>71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79</vt:i4>
      </vt:variant>
    </vt:vector>
  </HeadingPairs>
  <TitlesOfParts>
    <vt:vector size="86" baseType="lpstr">
      <vt:lpstr>Arial</vt:lpstr>
      <vt:lpstr>Calibri</vt:lpstr>
      <vt:lpstr>Calibri Light</vt:lpstr>
      <vt:lpstr>PT Serif</vt:lpstr>
      <vt:lpstr>var(--depot-font-text)</vt:lpstr>
      <vt:lpstr>YS Text</vt:lpstr>
      <vt:lpstr>Тема Office</vt:lpstr>
      <vt:lpstr>«Сборка мусора, управление памятью и указатели»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«Основы паттернов проектирования. Часть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«Сборка мусора, управление памятью и указатели»</dc:title>
  <dc:creator>Дмитрий Колмаков</dc:creator>
  <cp:lastModifiedBy>Дмитрий Колмаков</cp:lastModifiedBy>
  <cp:revision>88</cp:revision>
  <dcterms:created xsi:type="dcterms:W3CDTF">2023-10-18T15:28:52Z</dcterms:created>
  <dcterms:modified xsi:type="dcterms:W3CDTF">2023-10-25T04:55:55Z</dcterms:modified>
</cp:coreProperties>
</file>