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69" autoAdjust="0"/>
  </p:normalViewPr>
  <p:slideViewPr>
    <p:cSldViewPr snapToGrid="0">
      <p:cViewPr varScale="1">
        <p:scale>
          <a:sx n="114" d="100"/>
          <a:sy n="114" d="100"/>
        </p:scale>
        <p:origin x="20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268AE-77CB-432F-8079-2776F53A86F2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C0DC6-0EC7-47EF-BD7F-FF1477404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Элементы управления представляют собой визуальные классы, которые получают введенные пользователем данные и могут инициировать различные события. Все элементы управления наследуются от класса Control и поэтому имеют ряд общих свойств: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C0DC6-0EC7-47EF-BD7F-FF14774040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73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Форма, на которой размещаются все элементы управления, имеет свойства, позволяющие назначать кнопку по умолчанию и кнопку отмены.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C0DC6-0EC7-47EF-BD7F-FF14774040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9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PT Serif" panose="020A0603040505020204" pitchFamily="18" charset="-52"/>
              </a:rPr>
              <a:t>Наиболее часто используемым элементом управления является кнопка. Обрабатывая событие нажатия кнопки, мы может производить те или иные действия.</a:t>
            </a:r>
          </a:p>
          <a:p>
            <a:pPr algn="l"/>
            <a:r>
              <a:rPr lang="ru-RU" b="0" i="0" dirty="0">
                <a:effectLst/>
                <a:latin typeface="PT Serif" panose="020A0603040505020204" pitchFamily="18" charset="-52"/>
              </a:rPr>
              <a:t>При нажатии на кнопку на форме в редакторе Visual Studio мы по умолчанию попадаем в код обработчика события Click, который будет выполняться при нажатии: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C0DC6-0EC7-47EF-BD7F-FF14774040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9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Чтобы управлять внешним отображением кнопки, можно использовать свойство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FlatStyle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. Оно может принимать следующие значения: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C0DC6-0EC7-47EF-BD7F-FF14774040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4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Как и для многих элементов управления, для кнопки можно задавать изображение с помощью свойства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BackgroundImage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. Однако мы можем также управлять размещением текста и изображения на кнопки. Для этого надо использовать свойство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TextImageRelation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. Оно приобретает следующие значения: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C0DC6-0EC7-47EF-BD7F-FF14774040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28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Например, установим для кнопки изображение. Для этого выберем кнопку и в окне Свойств нажмем на поле Image (не путать с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BackgroundImage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). Нам откроется диалоговое окно установи изображения: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C0DC6-0EC7-47EF-BD7F-FF14774040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5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PT Serif" panose="020A0603040505020204" pitchFamily="18" charset="-52"/>
              </a:rPr>
              <a:t>В этом окне выберем опцию Local Resource и нажмем на кнопку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Import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, после чего нам откроется диалоговое окно для выбора файла изображения.</a:t>
            </a:r>
          </a:p>
          <a:p>
            <a:pPr algn="l"/>
            <a:endParaRPr lang="ru-RU" b="0" i="0" dirty="0">
              <a:effectLst/>
              <a:latin typeface="PT Serif" panose="020A0603040505020204" pitchFamily="18" charset="-52"/>
            </a:endParaRPr>
          </a:p>
          <a:p>
            <a:pPr algn="l"/>
            <a:r>
              <a:rPr lang="ru-RU" b="0" i="0" dirty="0">
                <a:effectLst/>
                <a:latin typeface="PT Serif" panose="020A0603040505020204" pitchFamily="18" charset="-52"/>
              </a:rPr>
              <a:t>После выбора изображения мы можем установить свойство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ImageAlign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, которое управляет позиционированием изображения на кнопке: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C0DC6-0EC7-47EF-BD7F-FF14774040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22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PT Serif" panose="020A0603040505020204" pitchFamily="18" charset="-52"/>
              </a:rPr>
              <a:t>Нам доступны 9 вариантов, с помощью которых мы можем прикрепить изображение к определенной стороне кнопки. Оставим здесь значение по умолчанию -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MiddleCenter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, то есть позиционирование по центру.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C0DC6-0EC7-47EF-BD7F-FF14774040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944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PT Serif" panose="020A0603040505020204" pitchFamily="18" charset="-52"/>
              </a:rPr>
              <a:t>Затем перейдем к свойству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TextImageRelation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и установим для него значение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ImageBeforeText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. В итоге мы получим кнопку, где сразу после изображения идет надпись на кнопке: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C0DC6-0EC7-47EF-BD7F-FF14774040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27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При работе с формами при использовании клавиатуры очень удобно пользоваться клавишами быстрого доступа.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C0DC6-0EC7-47EF-BD7F-FF14774040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59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05DE-2E1B-98D4-4BE6-16155695E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48D838-738D-81CD-2801-50C3ED15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7386-BADA-FB74-F9D8-35329AD3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604FEB-6576-EECC-3660-7BC865AA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171815-F03A-79F7-CB59-A8B2D671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6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C3A8F-E5E8-CBDA-77DC-73E450E2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89A5AB-995D-B0A4-C723-443E22FF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0A863-E5A4-FB5A-FCA3-F860E5BC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901E79-00DA-3643-FA7B-396F76AA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24608-ABF9-4B64-4C22-CBBD87CE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27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13ADDB-C72C-CD58-6499-F879FAFAA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B650AB-0662-1808-A1A0-CAD4D6C45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5A6F3F-B139-18E7-3CB5-91799DBC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958EF9-DC37-7749-F413-EA311B5B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A3B3E9-9335-C9DA-D9BA-542E59C6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56C0-B64F-C2A3-18CA-B8D8AE37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C17C40-7DAA-7479-3716-F6EE04EF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DD095-436F-936E-B446-65361B0B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0F6CBB-841B-58EA-833A-AF11E90E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2A6C9-318D-B770-E352-64324A4D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54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78B33-554D-132D-5503-5612BB8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521E5B-B2B4-2F15-552A-C6AFF843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B783A-A44D-8DB6-96DD-5DC015B6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BB320-4AF0-CFF2-960C-079FF3FA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A9683E-4CF9-EF42-9192-BBF80ED5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2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17A3B-75B3-6FA7-CCD3-EF9AF897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F498F-2EF3-9CE9-9D7D-A3D6F8DFE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BB64B4-79A5-0310-A888-C81B6704F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32626F-6BF4-D893-6D8A-B0291AFE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981A8-FB5A-E3D1-215F-AF3D1DE1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3D00F2-EA36-46BE-FD92-A0854F62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66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BAF96-F26C-152C-FA1C-80EB6311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7F5F4-8AA4-B83C-5CC5-532E9671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6EC6C5-9087-4ABC-7538-BE4303975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2DF30F-950E-93E8-9BAE-B3E843CE4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E17EE2-C0CB-2865-3F68-078F8B226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F251B0-FD64-C52E-FF8D-34E4C865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AF6934-1586-63AB-55C4-CA0D322C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388074-ECD2-7BDA-0F6A-1362C1A5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16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7072D-C461-36D4-8166-276F5D1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E92B99-2731-C99A-11E1-5AC09BF2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594D1E-8CA9-FF6F-86F8-35A98F6A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314E88-EFA8-6212-C244-84DEB751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9940C7-046C-424F-D35A-D2C04078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8AF628-A6A6-2A33-91C6-1A9552F4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687677-901E-9982-72F5-AF3148F7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92C00-274C-A18E-05EB-C980926F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1CDF1-9694-ADC2-E71B-6B6508B4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FAA48B-1542-5EC3-87CC-EB3A60969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ED871C-62EE-B5CB-812A-4BAFC263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9F130-32DF-5CA0-6309-93BF3743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381B6C-12F7-990F-1BC6-6D29FA89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14334-5C4A-512D-708B-EBAE348B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CA367D-E79C-C119-3F9F-091DBA0C1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98E987-DE89-4F91-2F3D-4DC44A24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3DF247-9A82-3A49-A420-AC4E3690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CA159-8D54-A538-9628-138FD57C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8ABD2A-C962-53F8-5A99-47234FE7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52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89F14-317E-D46E-27D8-74A25E00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034EAA-FA35-B1CA-849A-0C188D3F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A7F3D-9E3B-F0BA-EDE8-918834087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EA5E-049B-45F5-AEB5-4F3D08A75F1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E114D-FAAF-39B9-FDAE-05C99A716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34806-40EB-8904-E12D-1CABE25C4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BAAC-054D-4B5E-AD3A-9989DA6D4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F2DAB-BB41-A8C6-8082-B86708A98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599"/>
            <a:ext cx="9144000" cy="1763713"/>
          </a:xfrm>
        </p:spPr>
        <p:txBody>
          <a:bodyPr/>
          <a:lstStyle/>
          <a:p>
            <a:r>
              <a:rPr lang="ru-RU" b="1" dirty="0"/>
              <a:t>Тема 2: «Элементы управления»</a:t>
            </a:r>
          </a:p>
        </p:txBody>
      </p:sp>
    </p:spTree>
    <p:extLst>
      <p:ext uri="{BB962C8B-B14F-4D97-AF65-F5344CB8AC3E}">
        <p14:creationId xmlns:p14="http://schemas.microsoft.com/office/powerpoint/2010/main" val="304904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5B4EE-7847-4D88-8DF8-CDCD4B3D8782}"/>
              </a:ext>
            </a:extLst>
          </p:cNvPr>
          <p:cNvSpPr txBox="1"/>
          <p:nvPr/>
        </p:nvSpPr>
        <p:spPr>
          <a:xfrm>
            <a:off x="1213607" y="209617"/>
            <a:ext cx="9764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КЛАВИШИ БЫСТРОГО ДОСТУПА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C620C-2C6A-461B-7F66-F417165A8A43}"/>
              </a:ext>
            </a:extLst>
          </p:cNvPr>
          <p:cNvSpPr txBox="1"/>
          <p:nvPr/>
        </p:nvSpPr>
        <p:spPr>
          <a:xfrm>
            <a:off x="1327907" y="2390591"/>
            <a:ext cx="95361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0" dirty="0">
                <a:effectLst/>
                <a:latin typeface="PT Serif" panose="020A0603040505020204" pitchFamily="18" charset="-52"/>
              </a:rPr>
              <a:t>При нажатии на клавиатуре комбинации клавиш A</a:t>
            </a:r>
            <a:r>
              <a:rPr lang="en-US" sz="2800" b="1" i="0" dirty="0" err="1">
                <a:effectLst/>
                <a:latin typeface="PT Serif" panose="020A0603040505020204" pitchFamily="18" charset="-52"/>
              </a:rPr>
              <a:t>lt</a:t>
            </a:r>
            <a:r>
              <a:rPr lang="en-US" sz="2800" b="1" i="0" dirty="0">
                <a:effectLst/>
                <a:latin typeface="PT Serif" panose="020A0603040505020204" pitchFamily="18" charset="-52"/>
              </a:rPr>
              <a:t>+</a:t>
            </a:r>
            <a:r>
              <a:rPr lang="ru-RU" sz="2800" b="1" i="0" dirty="0">
                <a:effectLst/>
                <a:latin typeface="PT Serif" panose="020A0603040505020204" pitchFamily="18" charset="-52"/>
              </a:rPr>
              <a:t>некоторый символ, будет вызываться определенная кнопка. 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9294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5B4EE-7847-4D88-8DF8-CDCD4B3D8782}"/>
              </a:ext>
            </a:extLst>
          </p:cNvPr>
          <p:cNvSpPr txBox="1"/>
          <p:nvPr/>
        </p:nvSpPr>
        <p:spPr>
          <a:xfrm>
            <a:off x="1213607" y="209617"/>
            <a:ext cx="9764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КНОПКИ ПО УМОЛЧАНИЮ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C620C-2C6A-461B-7F66-F417165A8A43}"/>
              </a:ext>
            </a:extLst>
          </p:cNvPr>
          <p:cNvSpPr txBox="1"/>
          <p:nvPr/>
        </p:nvSpPr>
        <p:spPr>
          <a:xfrm>
            <a:off x="1327907" y="1904030"/>
            <a:ext cx="953618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i="0" dirty="0">
                <a:effectLst/>
                <a:latin typeface="PT Serif" panose="020A0603040505020204" pitchFamily="18" charset="-52"/>
              </a:rPr>
              <a:t>Так, свойство формы </a:t>
            </a:r>
            <a:r>
              <a:rPr lang="ru-RU" sz="2800" b="1" i="0" dirty="0" err="1">
                <a:effectLst/>
                <a:latin typeface="PT Serif" panose="020A0603040505020204" pitchFamily="18" charset="-52"/>
              </a:rPr>
              <a:t>AcceptButton</a:t>
            </a:r>
            <a:r>
              <a:rPr lang="ru-RU" sz="2800" i="0" dirty="0">
                <a:effectLst/>
                <a:latin typeface="PT Serif" panose="020A0603040505020204" pitchFamily="18" charset="-52"/>
              </a:rPr>
              <a:t> позволяет назначать кнопку по умолчанию, которая будет срабатывать по нажатию на клавишу </a:t>
            </a:r>
            <a:r>
              <a:rPr lang="ru-RU" sz="2800" b="1" i="0" dirty="0">
                <a:effectLst/>
                <a:latin typeface="PT Serif" panose="020A0603040505020204" pitchFamily="18" charset="-52"/>
              </a:rPr>
              <a:t>Enter</a:t>
            </a:r>
            <a:r>
              <a:rPr lang="ru-RU" sz="2800" i="0" dirty="0">
                <a:effectLst/>
                <a:latin typeface="PT Serif" panose="020A0603040505020204" pitchFamily="18" charset="-52"/>
              </a:rPr>
              <a:t>.</a:t>
            </a:r>
          </a:p>
          <a:p>
            <a:pPr algn="ctr"/>
            <a:endParaRPr lang="ru-RU" sz="2800" i="0" dirty="0">
              <a:effectLst/>
              <a:latin typeface="PT Serif" panose="020A0603040505020204" pitchFamily="18" charset="-52"/>
            </a:endParaRPr>
          </a:p>
          <a:p>
            <a:pPr algn="ctr"/>
            <a:r>
              <a:rPr lang="ru-RU" sz="2800" i="0" dirty="0">
                <a:effectLst/>
                <a:latin typeface="PT Serif" panose="020A0603040505020204" pitchFamily="18" charset="-52"/>
              </a:rPr>
              <a:t>Аналогично работает свойство формы </a:t>
            </a:r>
            <a:r>
              <a:rPr lang="ru-RU" sz="2800" b="1" i="0" dirty="0" err="1">
                <a:effectLst/>
                <a:latin typeface="PT Serif" panose="020A0603040505020204" pitchFamily="18" charset="-52"/>
              </a:rPr>
              <a:t>CancelButton</a:t>
            </a:r>
            <a:r>
              <a:rPr lang="ru-RU" sz="2800" i="0" dirty="0">
                <a:effectLst/>
                <a:latin typeface="PT Serif" panose="020A0603040505020204" pitchFamily="18" charset="-52"/>
              </a:rPr>
              <a:t>, которое назначает кнопку отмены. Назначив такую кнопку, мы можем вызвать ее нажатие, нажав на клавишу </a:t>
            </a:r>
            <a:r>
              <a:rPr lang="ru-RU" sz="2800" b="1" i="0" dirty="0" err="1">
                <a:effectLst/>
                <a:latin typeface="PT Serif" panose="020A0603040505020204" pitchFamily="18" charset="-52"/>
              </a:rPr>
              <a:t>Esc</a:t>
            </a:r>
            <a:r>
              <a:rPr lang="ru-RU" sz="2800" i="0" dirty="0">
                <a:effectLst/>
                <a:latin typeface="PT Serif" panose="020A0603040505020204" pitchFamily="18" charset="-52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55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03BE9D-872B-BC69-226C-31C2327AC41A}"/>
              </a:ext>
            </a:extLst>
          </p:cNvPr>
          <p:cNvSpPr txBox="1"/>
          <p:nvPr/>
        </p:nvSpPr>
        <p:spPr>
          <a:xfrm>
            <a:off x="2293689" y="352230"/>
            <a:ext cx="794926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 err="1">
                <a:effectLst/>
                <a:latin typeface="PT Serif" panose="020A0603040505020204" pitchFamily="18" charset="-52"/>
              </a:rPr>
              <a:t>Anchor</a:t>
            </a:r>
            <a:r>
              <a:rPr lang="ru-RU" sz="2400" b="0" i="0" dirty="0">
                <a:effectLst/>
                <a:latin typeface="PT Serif" panose="020A0603040505020204" pitchFamily="18" charset="-52"/>
              </a:rPr>
              <a:t>: Определяет, как элемент будет растягиваться</a:t>
            </a:r>
          </a:p>
          <a:p>
            <a:endParaRPr lang="ru-RU" sz="2400" dirty="0">
              <a:latin typeface="PT Serif" panose="020A0603040505020204" pitchFamily="18" charset="-52"/>
            </a:endParaRPr>
          </a:p>
          <a:p>
            <a:r>
              <a:rPr lang="ru-RU" sz="2400" b="1" i="0" dirty="0" err="1">
                <a:effectLst/>
                <a:latin typeface="PT Serif" panose="020A0603040505020204" pitchFamily="18" charset="-52"/>
              </a:rPr>
              <a:t>ContextMenu</a:t>
            </a:r>
            <a:r>
              <a:rPr lang="ru-RU" sz="2400" b="0" i="0" dirty="0">
                <a:effectLst/>
                <a:latin typeface="PT Serif" panose="020A0603040505020204" pitchFamily="18" charset="-52"/>
              </a:rPr>
              <a:t>: Контекстное меню, которое открывается при нажатии на элемент правой кнопкой мыши. Задается с помощью элемента </a:t>
            </a:r>
            <a:r>
              <a:rPr lang="ru-RU" sz="2400" b="0" i="0" dirty="0" err="1">
                <a:effectLst/>
                <a:latin typeface="PT Serif" panose="020A0603040505020204" pitchFamily="18" charset="-52"/>
              </a:rPr>
              <a:t>ContextMenu</a:t>
            </a:r>
            <a:endParaRPr lang="ru-RU" sz="2400" b="0" i="0" dirty="0">
              <a:effectLst/>
              <a:latin typeface="PT Serif" panose="020A0603040505020204" pitchFamily="18" charset="-52"/>
            </a:endParaRPr>
          </a:p>
          <a:p>
            <a:endParaRPr lang="ru-RU" sz="2400" dirty="0">
              <a:latin typeface="PT Serif" panose="020A0603040505020204" pitchFamily="18" charset="-52"/>
            </a:endParaRPr>
          </a:p>
          <a:p>
            <a:r>
              <a:rPr lang="ru-RU" sz="2400" b="1" i="0" dirty="0" err="1">
                <a:effectLst/>
                <a:latin typeface="PT Serif" panose="020A0603040505020204" pitchFamily="18" charset="-52"/>
              </a:rPr>
              <a:t>Dock</a:t>
            </a:r>
            <a:r>
              <a:rPr lang="ru-RU" sz="2400" b="0" i="0" dirty="0">
                <a:effectLst/>
                <a:latin typeface="PT Serif" panose="020A0603040505020204" pitchFamily="18" charset="-52"/>
              </a:rPr>
              <a:t>: Задает расположение элемента на форме</a:t>
            </a:r>
          </a:p>
          <a:p>
            <a:endParaRPr lang="ru-RU" sz="2400" dirty="0">
              <a:latin typeface="PT Serif" panose="020A0603040505020204" pitchFamily="18" charset="-52"/>
            </a:endParaRPr>
          </a:p>
          <a:p>
            <a:r>
              <a:rPr lang="ru-RU" sz="2400" b="1" i="0" dirty="0" err="1">
                <a:effectLst/>
                <a:latin typeface="PT Serif" panose="020A0603040505020204" pitchFamily="18" charset="-52"/>
              </a:rPr>
              <a:t>Font</a:t>
            </a:r>
            <a:r>
              <a:rPr lang="ru-RU" sz="2400" b="0" i="0" dirty="0">
                <a:effectLst/>
                <a:latin typeface="PT Serif" panose="020A0603040505020204" pitchFamily="18" charset="-52"/>
              </a:rPr>
              <a:t>: Устанавливает шрифт текста для элемента</a:t>
            </a:r>
          </a:p>
          <a:p>
            <a:endParaRPr lang="ru-RU" sz="2400" dirty="0"/>
          </a:p>
          <a:p>
            <a:r>
              <a:rPr lang="ru-RU" sz="2400" b="1" i="0" dirty="0" err="1">
                <a:effectLst/>
                <a:latin typeface="PT Serif" panose="020A0603040505020204" pitchFamily="18" charset="-52"/>
              </a:rPr>
              <a:t>TabIndex</a:t>
            </a:r>
            <a:r>
              <a:rPr lang="ru-RU" sz="2400" b="0" i="0" dirty="0">
                <a:effectLst/>
                <a:latin typeface="PT Serif" panose="020A0603040505020204" pitchFamily="18" charset="-52"/>
              </a:rPr>
              <a:t>: Определяет порядок обхода элемента по нажатию на клавишу Tab</a:t>
            </a:r>
          </a:p>
          <a:p>
            <a:endParaRPr lang="ru-RU" sz="2400" dirty="0">
              <a:latin typeface="PT Serif" panose="020A0603040505020204" pitchFamily="18" charset="-52"/>
            </a:endParaRPr>
          </a:p>
          <a:p>
            <a:r>
              <a:rPr lang="ru-RU" sz="2400" b="1" i="0" dirty="0" err="1">
                <a:effectLst/>
                <a:latin typeface="PT Serif" panose="020A0603040505020204" pitchFamily="18" charset="-52"/>
              </a:rPr>
              <a:t>Tag</a:t>
            </a:r>
            <a:r>
              <a:rPr lang="ru-RU" sz="2400" b="0" i="0" dirty="0">
                <a:effectLst/>
                <a:latin typeface="PT Serif" panose="020A0603040505020204" pitchFamily="18" charset="-52"/>
              </a:rPr>
              <a:t>: Позволяет сохранять значение, ассоциированное с этим элементом управления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051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B17D3-69D6-3B8D-CCAC-29263FD5F83B}"/>
              </a:ext>
            </a:extLst>
          </p:cNvPr>
          <p:cNvSpPr txBox="1"/>
          <p:nvPr/>
        </p:nvSpPr>
        <p:spPr>
          <a:xfrm>
            <a:off x="232096" y="343841"/>
            <a:ext cx="11727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КНОПКА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877112-6571-AACA-8AA2-E3E3EC2D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65" y="2390778"/>
            <a:ext cx="10495870" cy="17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B17D3-69D6-3B8D-CCAC-29263FD5F83B}"/>
              </a:ext>
            </a:extLst>
          </p:cNvPr>
          <p:cNvSpPr txBox="1"/>
          <p:nvPr/>
        </p:nvSpPr>
        <p:spPr>
          <a:xfrm>
            <a:off x="232096" y="343841"/>
            <a:ext cx="11727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ОФОРМЛЕНИЕ КНОПКИ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955AF-6C71-3AB3-D6AC-A905A0A38D01}"/>
              </a:ext>
            </a:extLst>
          </p:cNvPr>
          <p:cNvSpPr txBox="1"/>
          <p:nvPr/>
        </p:nvSpPr>
        <p:spPr>
          <a:xfrm>
            <a:off x="1000386" y="2125933"/>
            <a:ext cx="107525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 err="1">
                <a:effectLst/>
                <a:latin typeface="PT Serif" panose="020A0603040505020204" pitchFamily="18" charset="-52"/>
              </a:rPr>
              <a:t>Flat</a:t>
            </a:r>
            <a:r>
              <a:rPr lang="ru-RU" b="1" i="0" dirty="0">
                <a:effectLst/>
                <a:latin typeface="PT Serif" panose="020A0603040505020204" pitchFamily="18" charset="-52"/>
              </a:rPr>
              <a:t> 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- Кнопка имеет плоский вид</a:t>
            </a:r>
          </a:p>
          <a:p>
            <a:pPr algn="l"/>
            <a:endParaRPr lang="ru-RU" b="0" i="0" dirty="0">
              <a:effectLst/>
              <a:latin typeface="PT Serif" panose="020A0603040505020204" pitchFamily="18" charset="-52"/>
            </a:endParaRPr>
          </a:p>
          <a:p>
            <a:pPr algn="l"/>
            <a:r>
              <a:rPr lang="ru-RU" b="1" i="0" dirty="0" err="1">
                <a:effectLst/>
                <a:latin typeface="PT Serif" panose="020A0603040505020204" pitchFamily="18" charset="-52"/>
              </a:rPr>
              <a:t>Popup</a:t>
            </a:r>
            <a:r>
              <a:rPr lang="ru-RU" b="1" i="0" dirty="0">
                <a:effectLst/>
                <a:latin typeface="PT Serif" panose="020A0603040505020204" pitchFamily="18" charset="-52"/>
              </a:rPr>
              <a:t> 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- Кнопка приобретает объемный вид при наведении на нее указателя, в иных случаях она имеет плоский вид</a:t>
            </a:r>
          </a:p>
          <a:p>
            <a:pPr algn="l"/>
            <a:endParaRPr lang="ru-RU" b="0" i="0" dirty="0">
              <a:effectLst/>
              <a:latin typeface="PT Serif" panose="020A0603040505020204" pitchFamily="18" charset="-52"/>
            </a:endParaRPr>
          </a:p>
          <a:p>
            <a:pPr algn="l"/>
            <a:r>
              <a:rPr lang="ru-RU" b="1" i="0" dirty="0">
                <a:effectLst/>
                <a:latin typeface="PT Serif" panose="020A0603040505020204" pitchFamily="18" charset="-52"/>
              </a:rPr>
              <a:t>Standard 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- Кнопка имеет объемный вид (используется по умолчанию)</a:t>
            </a:r>
          </a:p>
          <a:p>
            <a:pPr algn="l"/>
            <a:endParaRPr lang="ru-RU" b="0" i="0" dirty="0">
              <a:effectLst/>
              <a:latin typeface="PT Serif" panose="020A0603040505020204" pitchFamily="18" charset="-52"/>
            </a:endParaRPr>
          </a:p>
          <a:p>
            <a:pPr algn="l"/>
            <a:r>
              <a:rPr lang="ru-RU" b="1" i="0" dirty="0">
                <a:effectLst/>
                <a:latin typeface="PT Serif" panose="020A0603040505020204" pitchFamily="18" charset="-52"/>
              </a:rPr>
              <a:t>System 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- Вид кнопки зависит от операционной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60077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B17D3-69D6-3B8D-CCAC-29263FD5F83B}"/>
              </a:ext>
            </a:extLst>
          </p:cNvPr>
          <p:cNvSpPr txBox="1"/>
          <p:nvPr/>
        </p:nvSpPr>
        <p:spPr>
          <a:xfrm>
            <a:off x="232096" y="343841"/>
            <a:ext cx="11727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ИЗОБРАЖЕНИЕ НА КНОПКЕ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955AF-6C71-3AB3-D6AC-A905A0A38D01}"/>
              </a:ext>
            </a:extLst>
          </p:cNvPr>
          <p:cNvSpPr txBox="1"/>
          <p:nvPr/>
        </p:nvSpPr>
        <p:spPr>
          <a:xfrm>
            <a:off x="832606" y="2136338"/>
            <a:ext cx="107525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 err="1">
                <a:effectLst/>
                <a:latin typeface="PT Serif" panose="020A0603040505020204" pitchFamily="18" charset="-52"/>
              </a:rPr>
              <a:t>Overlay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 текст накладывается на изображение</a:t>
            </a:r>
          </a:p>
          <a:p>
            <a:pPr algn="l"/>
            <a:endParaRPr lang="ru-RU" b="0" i="0" dirty="0">
              <a:effectLst/>
              <a:latin typeface="PT Serif" panose="020A0603040505020204" pitchFamily="18" charset="-52"/>
            </a:endParaRPr>
          </a:p>
          <a:p>
            <a:pPr algn="l"/>
            <a:r>
              <a:rPr lang="ru-RU" b="1" i="0" dirty="0" err="1">
                <a:effectLst/>
                <a:latin typeface="PT Serif" panose="020A0603040505020204" pitchFamily="18" charset="-52"/>
              </a:rPr>
              <a:t>ImageAboveText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 изображение располагается над текстом</a:t>
            </a:r>
          </a:p>
          <a:p>
            <a:pPr algn="l"/>
            <a:endParaRPr lang="ru-RU" b="0" i="0" dirty="0">
              <a:effectLst/>
              <a:latin typeface="PT Serif" panose="020A0603040505020204" pitchFamily="18" charset="-52"/>
            </a:endParaRPr>
          </a:p>
          <a:p>
            <a:pPr algn="l"/>
            <a:r>
              <a:rPr lang="ru-RU" b="1" i="0" dirty="0" err="1">
                <a:effectLst/>
                <a:latin typeface="PT Serif" panose="020A0603040505020204" pitchFamily="18" charset="-52"/>
              </a:rPr>
              <a:t>TextAboveImage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 текст располагается над изображением</a:t>
            </a:r>
          </a:p>
          <a:p>
            <a:pPr algn="l"/>
            <a:endParaRPr lang="ru-RU" b="0" i="0" dirty="0">
              <a:effectLst/>
              <a:latin typeface="PT Serif" panose="020A0603040505020204" pitchFamily="18" charset="-52"/>
            </a:endParaRPr>
          </a:p>
          <a:p>
            <a:pPr algn="l"/>
            <a:r>
              <a:rPr lang="ru-RU" b="1" i="0" dirty="0" err="1">
                <a:effectLst/>
                <a:latin typeface="PT Serif" panose="020A0603040505020204" pitchFamily="18" charset="-52"/>
              </a:rPr>
              <a:t>ImageBeforeText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 изображение располагается перед текстом</a:t>
            </a:r>
          </a:p>
          <a:p>
            <a:pPr algn="l"/>
            <a:endParaRPr lang="ru-RU" b="0" i="0" dirty="0">
              <a:effectLst/>
              <a:latin typeface="PT Serif" panose="020A0603040505020204" pitchFamily="18" charset="-52"/>
            </a:endParaRPr>
          </a:p>
          <a:p>
            <a:pPr algn="l"/>
            <a:r>
              <a:rPr lang="ru-RU" b="1" i="0" dirty="0" err="1">
                <a:effectLst/>
                <a:latin typeface="PT Serif" panose="020A0603040505020204" pitchFamily="18" charset="-52"/>
              </a:rPr>
              <a:t>TextBeforeImage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 текст располагается перед изображением</a:t>
            </a:r>
          </a:p>
        </p:txBody>
      </p:sp>
    </p:spTree>
    <p:extLst>
      <p:ext uri="{BB962C8B-B14F-4D97-AF65-F5344CB8AC3E}">
        <p14:creationId xmlns:p14="http://schemas.microsoft.com/office/powerpoint/2010/main" val="342611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B17D3-69D6-3B8D-CCAC-29263FD5F83B}"/>
              </a:ext>
            </a:extLst>
          </p:cNvPr>
          <p:cNvSpPr txBox="1"/>
          <p:nvPr/>
        </p:nvSpPr>
        <p:spPr>
          <a:xfrm>
            <a:off x="232096" y="343841"/>
            <a:ext cx="11727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ИЗОБРАЖЕНИЕ НА КНОПКЕ</a:t>
            </a:r>
          </a:p>
        </p:txBody>
      </p:sp>
      <p:pic>
        <p:nvPicPr>
          <p:cNvPr id="1026" name="Picture 2" descr="Тема 2: «Элементы управления», изображение №2">
            <a:extLst>
              <a:ext uri="{FF2B5EF4-FFF2-40B4-BE49-F238E27FC236}">
                <a16:creationId xmlns:a16="http://schemas.microsoft.com/office/drawing/2014/main" id="{41B05B5C-6FA7-3DA1-E57B-CBE0C090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40" y="1311566"/>
            <a:ext cx="6776557" cy="465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B17D3-69D6-3B8D-CCAC-29263FD5F83B}"/>
              </a:ext>
            </a:extLst>
          </p:cNvPr>
          <p:cNvSpPr txBox="1"/>
          <p:nvPr/>
        </p:nvSpPr>
        <p:spPr>
          <a:xfrm>
            <a:off x="232096" y="343841"/>
            <a:ext cx="11727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ИЗОБРАЖЕНИЕ НА КНОПКЕ</a:t>
            </a:r>
          </a:p>
        </p:txBody>
      </p:sp>
      <p:pic>
        <p:nvPicPr>
          <p:cNvPr id="2050" name="Picture 2" descr="Тема 2: «Элементы управления», изображение №3">
            <a:extLst>
              <a:ext uri="{FF2B5EF4-FFF2-40B4-BE49-F238E27FC236}">
                <a16:creationId xmlns:a16="http://schemas.microsoft.com/office/drawing/2014/main" id="{4DE5E43B-037F-947A-F18C-8976D259A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14" y="1282482"/>
            <a:ext cx="4221410" cy="50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22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B17D3-69D6-3B8D-CCAC-29263FD5F83B}"/>
              </a:ext>
            </a:extLst>
          </p:cNvPr>
          <p:cNvSpPr txBox="1"/>
          <p:nvPr/>
        </p:nvSpPr>
        <p:spPr>
          <a:xfrm>
            <a:off x="232096" y="343841"/>
            <a:ext cx="11727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ИЗОБРАЖЕНИЕ НА КНОПКЕ</a:t>
            </a:r>
          </a:p>
        </p:txBody>
      </p:sp>
      <p:pic>
        <p:nvPicPr>
          <p:cNvPr id="2050" name="Picture 2" descr="Тема 2: «Элементы управления», изображение №3">
            <a:extLst>
              <a:ext uri="{FF2B5EF4-FFF2-40B4-BE49-F238E27FC236}">
                <a16:creationId xmlns:a16="http://schemas.microsoft.com/office/drawing/2014/main" id="{4DE5E43B-037F-947A-F18C-8976D259A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14" y="1282482"/>
            <a:ext cx="4221410" cy="50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7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B17D3-69D6-3B8D-CCAC-29263FD5F83B}"/>
              </a:ext>
            </a:extLst>
          </p:cNvPr>
          <p:cNvSpPr txBox="1"/>
          <p:nvPr/>
        </p:nvSpPr>
        <p:spPr>
          <a:xfrm>
            <a:off x="232096" y="343841"/>
            <a:ext cx="11727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ИЗОБРАЖЕНИЕ НА КНОПКЕ</a:t>
            </a:r>
          </a:p>
        </p:txBody>
      </p:sp>
      <p:pic>
        <p:nvPicPr>
          <p:cNvPr id="3074" name="Picture 2" descr="Тема 2: «Элементы управления», изображение №4">
            <a:extLst>
              <a:ext uri="{FF2B5EF4-FFF2-40B4-BE49-F238E27FC236}">
                <a16:creationId xmlns:a16="http://schemas.microsoft.com/office/drawing/2014/main" id="{38522C9F-6004-19E8-BE2F-908B1874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29" y="1834527"/>
            <a:ext cx="5350341" cy="318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21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544</Words>
  <Application>Microsoft Office PowerPoint</Application>
  <PresentationFormat>Широкоэкранный</PresentationFormat>
  <Paragraphs>64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PT Serif</vt:lpstr>
      <vt:lpstr>var(--article-header-font-family,'Museo',"Noto Sans Armenian","Noto Sans Bengali","Noto Sans Cherokee","Noto Sans Devanagari","Noto Sans Ethiopic","Noto Sans Georgian","Noto Sans Hebrew","Noto Sans Kannada","Noto Sans Khmer","Noto Sans Lao","Noto Sans Osm</vt:lpstr>
      <vt:lpstr>Тема Office</vt:lpstr>
      <vt:lpstr>Тема 2: «Элементы управления»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2: «Элементы управления»</dc:title>
  <dc:creator>Дмитрий Колмаков</dc:creator>
  <cp:lastModifiedBy>Дмитрий Колмаков</cp:lastModifiedBy>
  <cp:revision>19</cp:revision>
  <dcterms:created xsi:type="dcterms:W3CDTF">2023-09-27T13:35:06Z</dcterms:created>
  <dcterms:modified xsi:type="dcterms:W3CDTF">2023-09-27T13:45:17Z</dcterms:modified>
</cp:coreProperties>
</file>