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0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81" autoAdjust="0"/>
  </p:normalViewPr>
  <p:slideViewPr>
    <p:cSldViewPr snapToGrid="0">
      <p:cViewPr varScale="1">
        <p:scale>
          <a:sx n="88" d="100"/>
          <a:sy n="88" d="100"/>
        </p:scale>
        <p:origin x="30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C5B7-716B-4758-9B39-405E43F4B8AD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C53B-9F1B-45AC-966B-3E7BB8A57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5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F%D0%B8%D1%81%D0%BE%D0%BA_%D1%82%D0%B5%D0%BB%D0%B5%D1%84%D0%BE%D0%BD%D0%BD%D1%8B%D1%85_%D0%BA%D0%BE%D0%B4%D0%BE%D0%B2_%D1%81%D1%82%D1%80%D0%B0%D0%BD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сегодня речь пойдет о том, какие бывают IP-адреса, и как ими пользоваться. Что такое маска подсети, как она считается, и для чего она нужна. Как делить сети на подсети и суммировать их.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5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Приложения: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помощи приложений отправляем разные данные между устройствами, открываем доступ к общим ресурсам.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сетевые принтеры, которыми, к примеру, пользуются в офисе или сетевые камеры, которые просматривает охрана, находясь в удаленной местности.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Хранилище: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Используя сервер или рабочую станцию, подключенную к сети, создается хранилище доступное для других.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Часто, в крупных компаниях, используют центральный сервер, куда все компьютеры копируют важные файлы для резервной копии.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VoIP: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Телефония, работающая по протоколу 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Приложения: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помощи приложений отправляем разные данные между устройствами, открываем доступ к общим ресурсам.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сетевые принтеры, которыми, к примеру, пользуются в офисе или сетевые камеры, которые просматривает охрана, находясь в удаленной местности.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Хранилище: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Используя сервер или рабочую станцию, подключенную к сети, создается хранилище доступное для других.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Часто, в крупных компаниях, используют центральный сервер, куда все компьютеры копируют важные файлы для резервной копии.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VoIP: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Телефония, работающая по протоколу 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70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Приложения: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помощи приложений отправляем разные данные между устройствами, открываем доступ к общим ресурсам.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сетевые принтеры, которыми, к примеру, пользуются в офисе или сетевые камеры, которые просматривает охрана, находясь в удаленной местности.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Хранилище: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Используя сервер или рабочую станцию, подключенную к сети, создается хранилище доступное для других.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Часто, в крупных компаниях, используют центральный сервер, куда все компьютеры копируют важные файлы для резервной копии.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VoIP: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Телефония, работающая по протоколу 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9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Приложения: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помощи приложений отправляем разные данные между устройствами, открываем доступ к общим ресурсам.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сетевые принтеры, которыми, к примеру, пользуются в офисе или сетевые камеры, которые просматривает охрана, находясь в удаленной местности.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Хранилище: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Используя сервер или рабочую станцию, подключенную к сети, создается хранилище доступное для других.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Часто, в крупных компаниях, используют центральный сервер, куда все компьютеры копируют важные файлы для резервной копии.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VoIP: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Телефония, работающая по протоколу 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26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  <a:endParaRPr lang="en-US" dirty="0"/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Приложения: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При помощи приложений отправляем разные данные между устройствами, открываем доступ к общим ресурсам.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сетевые принтеры, которыми, к примеру, пользуются в офисе или сетевые камеры, которые просматривает охрана, находясь в удаленной местности.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Хранилище: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Используя сервер или рабочую станцию, подключенную к сети, создается хранилище доступное для других.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Часто, в крупных компаниях, используют центральный сервер, куда все компьютеры копируют важные файлы для резервной копии.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VoIP: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Телефония, работающая по протоколу IP.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78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Топология с общей шиной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9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Топология с общей шиной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Одна из первых физических топологий. Суть состояла в том, что к одному длинному кабелю подсоединяли все устройства и организовывали локальную сеть. На концах кабеля требовались терминаторы. Как правило — это было сопротивление на 50 Ом, которое использовалось для того, чтобы сигнал не отражался в кабеле. Преимущество ее было только в простоте установки. С точки зрения работоспособности была крайне не устойчивой. Если где-то в кабеле происходил разрыв, то вся сеть оставалась парализованной, до замены кабеля.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4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Топология с общей шиной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Одна из первых физических топологий. Суть состояла в том, что к одному длинному кабелю подсоединяли все устройства и организовывали локальную сеть. На концах кабеля требовались терминаторы. Как правило — это было сопротивление на 50 Ом, которое использовалось для того, чтобы сигнал не отражался в кабеле. Преимущество ее было только в простоте установки. С точки зрения работоспособности была крайне не устойчивой. Если где-то в кабеле происходил разрыв, то вся сеть оставалась парализованной, до замены кабеля.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5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Кольцевая топология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данной топологии каждое устройство подключается к 2-ум соседним. Создавая, таким образом, кольцо. Здесь логика такова, что с одного конца компьютер только принимает, а с другого только отправляет. То есть, получается передача по кольцу и следующий компьютер играет роль ретранслятора сигнала. За счет этого нужда в терминаторах отпала. Соответственно, если где-то кабель повреждался, кольцо размыкалось и сеть становилась не работоспособной. Для повышения отказоустойчивости, применяют двойное кольцо, то есть в каждое устройство приходит два кабеля, а не один. Соответственно, при отказе одного кабеля, остается работать резервный.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72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Топология звезда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Все устройства подключаются к центральному узлу, который уже является ретранслятором. В наше время данная модель используется в локальных сетях, когда к одному коммутатору подключаются несколько устройств, и он является посредником в передаче. Здесь отказоустойчивость значительно выше, чем в предыдущих двух. При обрыве, какого либо кабеля, выпадает из сети только одно устройство. Все остальные продолжают спокойно работать.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4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разобрать работу самых важных протоколов и как строятся сети простым языком.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>
                <a:solidFill>
                  <a:srgbClr val="333333"/>
                </a:solidFill>
                <a:effectLst/>
                <a:latin typeface="-apple-system"/>
              </a:rPr>
              <a:t>И</a:t>
            </a:r>
            <a:r>
              <a:rPr lang="ru-RU" b="0" i="0" baseline="0">
                <a:solidFill>
                  <a:srgbClr val="333333"/>
                </a:solidFill>
                <a:effectLst/>
                <a:latin typeface="-apple-system"/>
              </a:rPr>
              <a:t> дополнительно </a:t>
            </a:r>
            <a:r>
              <a:rPr lang="ru-RU" b="0" i="0">
                <a:solidFill>
                  <a:srgbClr val="333333"/>
                </a:solidFill>
                <a:effectLst/>
                <a:latin typeface="-apple-system"/>
              </a:rPr>
              <a:t>сегодня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речь пойдет о том, какие бывают IP-адреса, и как ими пользоваться. Что такое маска подсети, как она считается, и для чего она нужна. Как делить сети на подсети и суммировать их.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7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Полносвязная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топология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Все устройства связаны напрямую друг с другом. То есть с каждого на каждый. Данная модель является, пожалуй, самой отказоустойчивой, так как не зависит от других. Но строить сети на такой модели сложно и дорого. Так как в сети, в которой минимум 1000 компьютеров, придется подключать 1000 кабелей на каждый компьютер.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70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Смешанная топология</a:t>
            </a:r>
          </a:p>
          <a:p>
            <a:endParaRPr lang="ru-RU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Самая популярная топология, которая объединила все топологии выше в себя. Представляет собой древовидную структуру, которая объединяет все топологии. Одна из самых отказоустойчивых топологий, так как если у двух площадок произойдет обрыв, то парализована будет связь только между ними, а все остальные объединенные площадки будут работать безотказно.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02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сетевые модели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этапе зарождения компьютеров, у сетей не было единых стандартов. Каждый вендор использовал свои проприетарные решения, которые не работали с технологиями других вендоров. Конечно, оставлять так было нельзя и нужно было придумывать общее решение.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16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международная организация по стандартизации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Они изучали многие, применяемые на то время, модели и в результате придумали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модель OSI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релиз которой состоялся в 1984 году. 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Проблема ее была только в том, что ее разрабатывали около 7 лет. Пока специалисты спорили, как ее лучше сделать, другие модели модернизировались и набирали обороты. В настоящее время модель OSI не используют. 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Она применяется только в качестве обучения сетям. (Знать должны все)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16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Состоит она из 7 уровней и каждый уровень выполняет определенную ему роль и задачи. Разберем, что делает каждый уровень снизу вверх: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1) Физический уровень (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Physical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определяет метод передачи данных, какая среда используется (передача электрических сигналов, световых импульсов или радиоэфир), уровень напряжения, метод кодирования двоичных сигналов.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2) Канальный уровень (Data Link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он берет на себя задачу адресации в пределах локальной сети, обнаруживает ошибки, проверяет целостность данных. Если слышали про MAC-адреса и протокол «Ethernet», то они располагаются на этом уровне.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3) Сетевой уровень (Network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этот уровень берет на себя объединения участков сети и выбор оптимального пути (т.е. маршрутизация). Каждое сетевое устройство должно иметь уникальный сетевой адрес в сети. Думаю, многие слышали про протоколы IPv4 и IPv6. Эти протоколы работают на данном уровне.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4) Транспортный уровень (Transport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Этот уровень берет на себя функцию транспорта. К примеру, когда вы скачиваете файл с Интернета, файл в виде сегментов отправляется на Ваш компьютер. Также здесь вводятся понятия портов, которые нужны для указания назначения к конкретной службе. На этом уровне работают протоколы TCP (с установлением соединения) и UDP (без установления соединения).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5) Сеансовый уровень (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Session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Роль этого уровня в установлении, управлении и разрыве соединения между двумя хостами. К примеру, когда открываете страницу на веб-сервере, то Вы не единственный посетитель на нем. И вот для того, чтобы поддерживать сеансы со всеми пользователями, нужен сеансовый уровень.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6) Уровень представления (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Presentation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Он структурирует информацию в читабельный вид для прикладного уровня. Например, многие компьютеры используют таблицу кодировки ASCII для вывода текстовой информации или формат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jpeg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для вывода графического изображения.</a:t>
            </a:r>
            <a:br>
              <a:rPr lang="ru-RU" dirty="0"/>
            </a:br>
            <a:br>
              <a:rPr lang="ru-RU" dirty="0"/>
            </a:b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7) Прикладной уровень (Application Layer):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Наверное, это самый понятный для всех уровень. Как раз на этом уроне работают привычные для нас приложения —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e-mail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браузеры по протоколу HTTP, FTP и остальное.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31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Самое главное помнить, что нельзя перескакивать с уровня на уровень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стоит упомянуть, что на каждом уровне передаваемая информация называется по-разному.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11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Самое главное помнить, что нельзя перескакивать с уровня на уровень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стоит упомянуть, что на каждом уровне передаваемая информация называется по-разному.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53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Самое главное помнить, что нельзя перескакивать с уровня на уровень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стоит упомянуть, что на каждом уровне передаваемая информация называется по-разному.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09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Самое главное помнить, что нельзя перескакивать с уровня на уровень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Также стоит упомянуть, что на каждом уровне передаваемая информация называется по-разному.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 одной стороны это все терминология и она не играет важной роли в том, как вы будете называть передаваемые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94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было написано выше, модель OSI в наше время не используется. Пока разрабатывалась эта модель, все большую популярность получал стек протоколов TCP/IP. Он был значительно проще и завоевал быструю популярность.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 сути, принцип у него тот же, что и у OSI.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6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Итак, начнем с основных сетевых терминов.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совокупность устройств и систем, которые подключены друг к другу (логически или физически) и общающихся между собой. 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Сюда можно отнести сервера, компьютеры, телефоны, маршрутизаторы и так далее. Размер этой сети может достигать размера Интернета, а может состоять всего из двух устройств, соединенных между собой кабелем. Чтобы не было каши, разделим компоненты сети на группы: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51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Было еще несколько сетевых моделей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был стек протоколов IPX/SPX. Использовался с середины 80-х годов и продержался до конца 90-х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Был реализован компанией Novell и являлся модернизированной версией стека протоколов Xerox Network Services компании Xerox\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ясно из названия, был придуман компанией Apple. Создан был в том же году, в котором состоялся релиз модели OSI, то есть в 1984 году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97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40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IP-адрес — это адрес, используемый узлом на сетевом уровне. Он имеет иерархическую структуру.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значит, что каждая цифра в его написании несет определенный смысл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897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IP-адрес — это адрес, используемый узлом на сетевом уровне. Он имеет иерархическую структуру.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значит, что каждая цифра в его написании несет определенный смысл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Первой цифрой идет +7. Это говорит о том, что номер принадлежит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зоне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РФ.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Далее следует 343. Это код Свердловской области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 последние 7 цифр я взял случайными. Эти цифры закреплены за районной зоной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ак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видите здесь наблюдается четкая иерархия. То есть по номеру можно понять какой стране, зоне он принадлежит. IP адреса придерживаются аналогично строгой иерархии.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094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Контролирует их организация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IANA(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англ.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Internet Assigned Numbers Authority).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Администрация адресного пространства Интернет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Тема важная, для понимания маршрутизации в будущем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778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Не для кого, я думаю, не секрет, что мы привыкли воспринимать числовую информацию в десятичном формате (в числах от 0-9). Однако все современные компьютеры воспринимают информацию в двоичном (0 и 1). Всего 2 значения. 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Поэтому был придуман алгоритм перевода из двоичной системы в десятичную, и обратно. Начну с простого и расскажу, как выглядят IP адреса в десятичном формате.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(Вся эта статья посвящена IP адресам версии 4 )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26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и есть IP адрес в десятичной записи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То есть одно из 256 значений.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37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 и есть IP адрес в десятичной записи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То есть одно из 256 значений.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39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Вместо «x» записывается либо 1, либо 0. Таблица разделена на 8 колонок, каждая из которых несет в себе 1 бит (8 колонок = 8 бит = 1 октет). 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То есть первый (левый) бит — самый старший и имеет номер 128, а последний (правый) — самый младший и имеет номер 1.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68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объясню, откуда эти числа взялись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 как система двоичная, и длина октета равна 8-ми битам, то каждое число получается возведением числа 2 в степень от 0 до 7.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0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Размер этой сети может достигать размера Интернета, а может состоять всего из двух устройств, соединенных между собой кабелем.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83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Возьмем число 193 и посмотрим, из каких табличных комбинаций оно получается. 128 + 64 + 1 = 193.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 числа, которые участвовали в формировании комбинации получают 1, а все остальные получают 0.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75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Возьмем число 193 и посмотрим, из каких табличных комбинаций оно получается. 128 + 64 + 1 = 193.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 числа, которые участвовали в формировании комбинации получают 1, а все остальные получают 0.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395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Возьмем число 193 и посмотрим, из каких табличных комбинаций оно получается. 128 + 64 + 1 = 193.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 числа, которые участвовали в формировании комбинации получают 1, а все остальные получают 0.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71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Возьмем число 193 и посмотрим, из каких табличных комбинаций оно получается. 128 + 64 + 1 = 193.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 числа, которые участвовали в формировании комбинации получают 1, а все остальные получают 0.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03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Именно с данным видом работают сетевые устройства. Битовая последовательность обратима. Вы можете так же вставить каждый октет (по 8 символов) в таблицу и получить десятичную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08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Именно с данным видом работают сетевые устройства. Битовая последовательность обратима. Вы можете так же вставить каждый октет (по 8 символов) в таблицу и получить десятичную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282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Именно с данным видом работают сетевые устройства. Битовая последовательность обратима. Вы можете так же вставить каждый октет (по 8 символов) в таблицу и получить десятичную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63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Теперь IP-адреса не должны быть чем-то страшным, и можно углубиться в их изучение.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заре рождения Интернета в том представлении, в каком мы его привыкли видеть, возник вопрос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89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Она же давно устарела, но для понимания как работает современная адресация, необходимо понимать базовые принципы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751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Пространство было поделено на 5 классов. Каждому классу был назначен блок адресов.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15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не было каши, разделим компоненты сети на группы: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042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Пространство было поделено на 5 классов. Каждому классу был назначен блок адресов.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Начнем с класса A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Если внимательно посмотреть на таблицу, то можно заметить, что этому блоку дан самый большой блок адресов, а если быть точным, то половина всего адресного пространства. Предназначался данный класс для крупных сетей.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889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Пространство было поделено на 5 классов. Каждому классу был назначен блок адресов.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Начнем с класса A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Если внимательно посмотреть на таблицу, то можно заметить, что этому блоку дан самый большой блок адресов, а если быть точным, то половина всего адресного пространства. Предназначался данный класс для крупных сетей.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Первый октет, то есть 8 бит, остаются за адресом сети, а 3 последних октета (то есть оставшиеся 24 бита) назначаются хостам. Вот для того, чтобы показать, какой кусок относится к сети, а какой к хостам, используется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маска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322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Пространство было поделено на 5 классов. Каждому классу был назначен блок адресов.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Начнем с класса A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Если внимательно посмотреть на таблицу, то можно заметить, что этому блоку дан самый большой блок адресов, а если быть точным, то половина всего адресного пространства. Предназначался данный класс для крупных сетей.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Первый октет, то есть 8 бит, остаются за адресом сети, а 3 последних октета (то есть оставшиеся 24 бита) назначаются хостам. Вот для того, чтобы показать, какой кусок относится к сети, а какой к хостам, используется 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маска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21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Этому классу был дан блок поменьше. И адреса из этого блока предназначались для сетей средних масштабов. 2 октета отданы под адрес сети, и 2 — под адрес хостов.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748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Этот класс обделили адресами и дали ему самый маленький блок. Он был предназначен для мелких сетей. Зато этот класс отдавал целых 3 октета под адрес сети и только 1 октет — под хосты.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138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Классы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D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и 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 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Адреса из этих блоков зарезервированы и не могут назначаться сетям и хостам. Класс D предназначен для многоадресной рассылки. Аналогию можно привести с телевидением.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15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у вас есть маленький офис, и вам нужен блок IP-адресов. Никто не будет вам выдавать все адреса класса C. А дадут только его кусок. Например 192.168.1.0 с маской 255.255.255.0.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маска и будет определять вашу границу.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696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широковещательный адрес используется в том случае, когда надо передать информацию всем узлам в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596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широковещательный адрес используется в том случае, когда надо передать информацию всем узлам в сети.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Эти биты фиксируют адрес сети и задают размер. По таблице выше можно сделать вывод, что в двоичном виде маска представлена последовательностью 24 единиц подряд. Это говорит о том, что целых 3 октета выделено под сеть, а 4 октет свободен под адресацию для хостов.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помощь приходит разделение на подсети.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Как бы вы не хотели, но трогать 3 октета нельзя. Они фиксированы. Но вот 4 октет свободен под хосты, поэтому его можно трогать.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799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Попробуем это воплотить в реальность. Меняю маску. Заимствую первый бит из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хостовой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части(то есть 1-ый бит 4-ого октета выставляю в единицу).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7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не было каши, разделим компоненты сети на группы: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Оконечные узлы: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Устройства, которые передают и/или принимают какие-либо данные. (Что относится?)  Это могут быть компьютеры, телефоны, сервера, какие-то терминалы или тонкие клиенты, телевизоры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Промежуточные устройства: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устройства, которые соединяют оконечные узлы между собой. (Что относится?)  Сюда можно отнести коммутаторы, концентраторы, модемы, маршрутизаторы, точки доступа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Wi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-Fi.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среды: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те среды, в которых происходит непосредственная передача данных. (Что относится?) Сюда относятся кабели, сетевые карточки, различного рода коннекторы, воздушная среда передачи. Если это медный кабель, то передача данных осуществляется при помощи электрических сигналов. У оптоволоконных кабелей, при помощи световых импульсов. Ну и у беспроводных устройств, при помощи радиоволн.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786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Попробуем это воплотить в реальность. Меняю маску. Заимствую первый бит из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хостовой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части(то есть 1-ый бит 4-ого октета выставляю в единицу).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641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Попробуем это воплотить в реальность. Меняю маску. Заимствую первый бит из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хостовой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части(то есть 1-ый бит 4-ого октета выставляю в единицу).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271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1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не было каши, разделим компоненты сети на группы: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Оконечные узлы: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Устройства, которые передают и/или принимают какие-либо данные. (Что относится?)  Это могут быть компьютеры, телефоны, сервера, какие-то терминалы или тонкие клиенты, телевизоры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Промежуточные устройства: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устройства, которые соединяют оконечные узлы между собой. (Что относится?)  Сюда можно отнести коммутаторы, концентраторы, модемы, маршрутизаторы, точки доступа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Wi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-Fi.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среды: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те среды, в которых происходит непосредственная передача данных. (Что относится?) Сюда относятся кабели, сетевые карточки, различного рода коннекторы, воздушная среда передачи. Если это медный кабель, то передача данных осуществляется при помощи электрических сигналов. У оптоволоконных кабелей, при помощи световых импульсов. Ну и у беспроводных устройств, при помощи радиоволн.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не было каши, разделим компоненты сети на группы:</a:t>
            </a:r>
          </a:p>
          <a:p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Оконечные узлы: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Устройства, которые передают и/или принимают какие-либо данные. (Что относится?)  Это могут быть компьютеры, телефоны, сервера, какие-то терминалы или тонкие клиенты, телевизоры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Промежуточные устройства: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устройства, которые соединяют оконечные узлы между собой. (Что относится?)  Сюда можно отнести коммутаторы, концентраторы, модемы, маршрутизаторы, точки доступа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Wi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-Fi.</a:t>
            </a:r>
          </a:p>
          <a:p>
            <a:pPr marL="228600" indent="-228600">
              <a:buAutoNum type="arabicParenR"/>
            </a:pP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Сетевые среды: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Это те среды, в которых происходит непосредственная передача данных. (Что относится?) Сюда относятся кабели, сетевые карточки, различного рода коннекторы, воздушная среда передачи. Если это медный кабель, то передача данных осуществляется при помощи электрических сигналов. У оптоволоконных кабелей, при помощи световых импульсов. Ну и у беспроводных устройств, при помощи радиоволн.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1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самые популярные, которые используются в повседневной жизни: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BC53B-9F1B-45AC-966B-3E7BB8A577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1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57E7E-D3BA-8240-567E-42CBFEEE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4B02C7-10B8-D322-9D3D-A6C021F0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3AB83-791A-95A8-FD24-03924A44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6C007-AF70-4E48-18EF-ACDD4E72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79041-010C-42BC-4765-FAF5E6C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08675-21C1-1E11-A442-ECF78D21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56C37A-EF29-8E4F-81B6-975F540D3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9604A0-B198-7E61-19BB-2ED9C5C4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7D1C7-FC52-4961-FA6C-DBF41D92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00B18-C0EA-D11A-7159-59921672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C9F682-C55C-A154-EDBD-8F28851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8F7749-E871-19B4-99B1-A3A44BF6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AA862-C8EF-BCBD-A6B2-BFFA29C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7429C-6845-3054-7138-94872E48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657DE-3ABE-EE5D-7CB2-5D458563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3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3A148-7C52-7DEA-3B1F-27419FB6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34DCE-AE60-701D-B0F9-6FB1DDB4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2334A4-39A0-6BFA-7320-872456C9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493EE-E2AC-9515-F706-8CE2FE0E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BA2B6-7D5B-6C0E-810D-B40BB555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5B07E-DF02-3DAA-8702-AF9A36EE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948AC-5F19-7E13-4576-625F111B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49520-768C-68C5-FFA5-A9A6D367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F6631-9F96-743A-E9C5-93368090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D49968-9EBA-5764-0060-8D27B28A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8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4BEE7-C318-BD1D-472C-031F3FA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B5610-DE7D-A138-3B75-667C2EDD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AAC117-1612-BF24-1A51-CDEF6658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881A9C-C449-89D4-2103-11E16D9A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B11D6-40F2-0F81-A61B-1A513C45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F1F21-55FE-7964-A71F-BDB809DC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5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C244C-8166-AA70-94AD-D71053BD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EE744-6EB9-8F1D-3857-88EC81A1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A138B1-39A1-C8D5-BCD8-684463B9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C540A7-11EB-DAF5-4C47-94C6FD6C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2D31BD-ACA6-2C8B-322E-41E3DDD8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DD9C28-E904-70E3-08AC-5871E576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F407EA-FE19-F3D3-7B12-824F3C2F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24E301-2BA5-E97B-CE3B-EC0BB868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2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2951C-0793-DE8F-015A-888C59E6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C7E81-0D51-DDF9-F7BE-27E33D01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0DA451-C49C-092D-50E0-65C3C8B9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095163-5233-EE85-0C1B-29D01CEB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99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DE7A07-12C2-98D8-7DC3-4EEBB090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9EF50B-5B5B-08C0-287B-9E32D168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785FB5-1E12-0BA8-1249-4840654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7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2596D-BF88-5971-D7FC-67350767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51E05-1D4C-2B40-494E-7AFFA976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032C01-8BC6-E23E-E5C3-72EB97BC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7179D-E64F-F953-199F-9CFBBF4F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EEBEF0-6D78-BF86-5EF9-FE24F4EA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BD5E4-51E4-4FC5-5C10-D1A87410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03AE8-479D-77F0-4C08-13EE60E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035ABE-56C1-29D0-D4F5-141B95C21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F78BEE-75ED-4A19-B584-CB8E2BE6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81CF9E-10C0-6069-2D0D-E61AE2A9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109BF1-549C-048C-67FA-1CAEB349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BF737-EE61-F551-1B6D-018D169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09426-5A25-B007-8377-34A3AB75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683C0B-389E-4020-800C-3BAB1BBA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711CBA-A5EE-895B-9D48-45446D4CB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A4880-779D-4B89-B155-CC33CA03A0FE}" type="datetimeFigureOut">
              <a:rPr lang="ru-RU" smtClean="0"/>
              <a:t>22.01.2024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DCB63-9B17-76A8-FB33-E2AA27678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C1834C-0735-5C98-5C08-85E9033C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40476-19AD-4B2E-BBBA-F34D1E02A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9677"/>
            <a:ext cx="12192000" cy="2387600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FF0000"/>
                </a:solidFill>
              </a:rPr>
              <a:t>23.01.2024</a:t>
            </a:r>
            <a:br>
              <a:rPr lang="ru-RU" dirty="0"/>
            </a:br>
            <a:r>
              <a:rPr lang="ru-RU" dirty="0"/>
              <a:t>303 ИСП</a:t>
            </a:r>
          </a:p>
        </p:txBody>
      </p:sp>
    </p:spTree>
    <p:extLst>
      <p:ext uri="{BB962C8B-B14F-4D97-AF65-F5344CB8AC3E}">
        <p14:creationId xmlns:p14="http://schemas.microsoft.com/office/powerpoint/2010/main" val="171245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597581" y="639726"/>
            <a:ext cx="110707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Сетевые ресурсы (</a:t>
            </a:r>
            <a:r>
              <a:rPr lang="ru-RU" sz="4400" b="1" i="0" u="sng" dirty="0">
                <a:solidFill>
                  <a:srgbClr val="FF0000"/>
                </a:solidFill>
                <a:effectLst/>
                <a:latin typeface="-apple-system"/>
              </a:rPr>
              <a:t>Например, принтеры, камеры, к которым есть удаленный доступ</a:t>
            </a: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sz="4400" b="1" i="0" dirty="0">
              <a:solidFill>
                <a:srgbClr val="333333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37EA25-3120-4FAD-3AFE-93AD5906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63384"/>
            <a:ext cx="5267552" cy="36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9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310243" y="0"/>
            <a:ext cx="11070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Хранилище (</a:t>
            </a:r>
            <a:r>
              <a:rPr lang="ru-RU" sz="4400" b="1" i="0" u="sng" dirty="0">
                <a:solidFill>
                  <a:srgbClr val="FF0000"/>
                </a:solidFill>
                <a:effectLst/>
                <a:latin typeface="-apple-system"/>
              </a:rPr>
              <a:t>Например: Сервера</a:t>
            </a: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sz="4400" b="1" dirty="0">
              <a:solidFill>
                <a:srgbClr val="333333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D3CEEE-C0FB-AE49-F275-4DEB1F5F3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53" y="4044396"/>
            <a:ext cx="5470072" cy="252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BAE97F-4484-BF92-17A2-140316432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 b="8413"/>
          <a:stretch/>
        </p:blipFill>
        <p:spPr bwMode="auto">
          <a:xfrm>
            <a:off x="8845777" y="1023256"/>
            <a:ext cx="3163887" cy="56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85C09F6-868F-7BDB-BD6F-6A5FBF5F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5" y="1023256"/>
            <a:ext cx="66008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2E41060-969B-8E2B-951C-C1073B28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6" y="2156731"/>
            <a:ext cx="5470072" cy="27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429985" y="431708"/>
            <a:ext cx="110707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Резервное копирование</a:t>
            </a:r>
          </a:p>
          <a:p>
            <a:pPr algn="just"/>
            <a:r>
              <a:rPr lang="ru-RU" sz="4400" b="1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ru-RU" sz="4400" b="1" u="sng" dirty="0">
                <a:solidFill>
                  <a:srgbClr val="FF0000"/>
                </a:solidFill>
                <a:latin typeface="-apple-system"/>
              </a:rPr>
              <a:t>Тут без комментариев</a:t>
            </a:r>
            <a:r>
              <a:rPr lang="ru-RU" sz="4400" b="1" dirty="0">
                <a:solidFill>
                  <a:srgbClr val="333333"/>
                </a:solidFill>
                <a:latin typeface="-apple-system"/>
              </a:rPr>
              <a:t>)</a:t>
            </a:r>
            <a:endParaRPr lang="ru-RU" sz="4400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EB857A0-9D50-21FC-E342-4D7E2499E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520" y="173381"/>
            <a:ext cx="3353228" cy="21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F64813-FBDD-9008-FEEA-5FBC090E8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0" t="54087" r="35060"/>
          <a:stretch/>
        </p:blipFill>
        <p:spPr>
          <a:xfrm>
            <a:off x="805542" y="2771136"/>
            <a:ext cx="5159828" cy="367950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597362E-2070-700E-D6B9-14E8FEDD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12" y="2537162"/>
            <a:ext cx="3960245" cy="414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87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280308" y="1413034"/>
            <a:ext cx="110707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en-US" sz="4400" b="1" i="0" dirty="0">
                <a:solidFill>
                  <a:srgbClr val="333333"/>
                </a:solidFill>
                <a:effectLst/>
                <a:latin typeface="-apple-system"/>
              </a:rPr>
              <a:t>VoIP</a:t>
            </a: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pPr algn="just"/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ru-RU" sz="4400" b="1" i="0" u="sng" dirty="0">
                <a:solidFill>
                  <a:srgbClr val="FF0000"/>
                </a:solidFill>
                <a:effectLst/>
                <a:latin typeface="-apple-system"/>
              </a:rPr>
              <a:t>Например: </a:t>
            </a:r>
            <a:r>
              <a:rPr lang="en-US" sz="4400" b="1" i="0" u="sng" dirty="0">
                <a:solidFill>
                  <a:srgbClr val="FF0000"/>
                </a:solidFill>
                <a:effectLst/>
                <a:latin typeface="-apple-system"/>
              </a:rPr>
              <a:t>IP</a:t>
            </a:r>
            <a:r>
              <a:rPr lang="ru-RU" sz="4400" b="1" i="0" u="sng" dirty="0">
                <a:solidFill>
                  <a:srgbClr val="FF0000"/>
                </a:solidFill>
                <a:effectLst/>
                <a:latin typeface="-apple-system"/>
              </a:rPr>
              <a:t>-телефония</a:t>
            </a:r>
            <a:r>
              <a:rPr lang="ru-RU" sz="4400" b="1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sz="4400" b="1" dirty="0">
              <a:solidFill>
                <a:srgbClr val="333333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B89825-0D47-B71A-4BAE-42CFB861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83" y="414609"/>
            <a:ext cx="2605817" cy="199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69AC93F-351D-1235-E184-D0AADD87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84" y="414609"/>
            <a:ext cx="2597699" cy="56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1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560614" y="940437"/>
            <a:ext cx="110707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algn="just">
              <a:buAutoNum type="arabicParenR"/>
            </a:pPr>
            <a:r>
              <a:rPr lang="ru-RU" sz="4400" b="1" dirty="0">
                <a:latin typeface="+mj-lt"/>
                <a:cs typeface="Times New Roman" panose="02020603050405020304" pitchFamily="18" charset="0"/>
              </a:rPr>
              <a:t>Приложения (</a:t>
            </a:r>
            <a:r>
              <a:rPr lang="ru-RU" sz="4400" b="1" u="sng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Например играя в игры, чаты в играх, приложениях </a:t>
            </a:r>
            <a:r>
              <a:rPr lang="ru-RU" sz="4400" b="1" u="sng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и.т.д</a:t>
            </a:r>
            <a:r>
              <a:rPr lang="ru-RU" sz="4400" b="1" dirty="0">
                <a:latin typeface="+mj-lt"/>
                <a:cs typeface="Times New Roman" panose="02020603050405020304" pitchFamily="18" charset="0"/>
              </a:rPr>
              <a:t>)</a:t>
            </a:r>
            <a:endParaRPr lang="en-US" sz="4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586EFD-DAA4-B0A3-E489-08C1B355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57" y="2761957"/>
            <a:ext cx="8349628" cy="36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560614" y="2921168"/>
            <a:ext cx="11070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>
                <a:latin typeface="+mj-lt"/>
                <a:cs typeface="Times New Roman" panose="02020603050405020304" pitchFamily="18" charset="0"/>
              </a:rPr>
              <a:t>ВИДЫ ТОПОЛОГИИ</a:t>
            </a:r>
            <a:endParaRPr lang="en-US" sz="6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5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A216A05-5748-99B3-AC2E-141A9A10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5" y="537385"/>
            <a:ext cx="10003970" cy="55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3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A216A05-5748-99B3-AC2E-141A9A10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15" y="537385"/>
            <a:ext cx="10003970" cy="55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09C5C23-9712-A7AA-197E-252DCD15B147}"/>
              </a:ext>
            </a:extLst>
          </p:cNvPr>
          <p:cNvCxnSpPr/>
          <p:nvPr/>
        </p:nvCxnSpPr>
        <p:spPr>
          <a:xfrm flipH="1">
            <a:off x="6738258" y="2950028"/>
            <a:ext cx="1066800" cy="957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F9D5D1-D14A-5FAB-0670-C9435B8B3A2B}"/>
              </a:ext>
            </a:extLst>
          </p:cNvPr>
          <p:cNvCxnSpPr/>
          <p:nvPr/>
        </p:nvCxnSpPr>
        <p:spPr>
          <a:xfrm>
            <a:off x="7053943" y="2950028"/>
            <a:ext cx="478971" cy="849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5C8CE71-F14A-3C96-AF86-3DEFA3A2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19" y="328557"/>
            <a:ext cx="6421362" cy="620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1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59180C6-6B35-B257-68A8-54A848D3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27" y="287338"/>
            <a:ext cx="6399145" cy="62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1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9677"/>
            <a:ext cx="12192000" cy="2387600"/>
          </a:xfrm>
        </p:spPr>
        <p:txBody>
          <a:bodyPr>
            <a:normAutofit/>
          </a:bodyPr>
          <a:lstStyle/>
          <a:p>
            <a:r>
              <a:rPr lang="ru-RU" b="1" dirty="0"/>
              <a:t>Основные сетевые термины и сетевые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76950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D11238A-6310-AE15-8813-4FB310A9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54" y="682927"/>
            <a:ext cx="6726691" cy="549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9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9B89324-6469-017D-E035-EDAC944F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461963"/>
            <a:ext cx="4928507" cy="61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0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42D7B-3DBA-5F24-9863-A9445CC938AE}"/>
              </a:ext>
            </a:extLst>
          </p:cNvPr>
          <p:cNvSpPr txBox="1"/>
          <p:nvPr/>
        </p:nvSpPr>
        <p:spPr>
          <a:xfrm>
            <a:off x="304801" y="3136612"/>
            <a:ext cx="11767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СЕТЕВЫЕ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190698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F700D3-792E-2074-8A68-1A561F77FC74}"/>
              </a:ext>
            </a:extLst>
          </p:cNvPr>
          <p:cNvSpPr txBox="1"/>
          <p:nvPr/>
        </p:nvSpPr>
        <p:spPr>
          <a:xfrm>
            <a:off x="985157" y="2428726"/>
            <a:ext cx="1022168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ISO — International Organization for </a:t>
            </a:r>
            <a:r>
              <a:rPr lang="en-US" sz="2800" b="1" dirty="0" err="1"/>
              <a:t>Standartization</a:t>
            </a:r>
            <a:endParaRPr lang="ru-RU" sz="2800" b="1" dirty="0"/>
          </a:p>
          <a:p>
            <a:pPr algn="ctr"/>
            <a:endParaRPr lang="ru-RU" sz="2800" b="1" dirty="0"/>
          </a:p>
          <a:p>
            <a:pPr algn="ctr"/>
            <a:endParaRPr lang="ru-RU" sz="2800" b="1" dirty="0"/>
          </a:p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-apple-system"/>
              </a:rPr>
              <a:t>МОДЕЛЬ OSI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31766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2E60A5-4DC2-A85B-0A5D-4EE2C896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973" y="353989"/>
            <a:ext cx="4526054" cy="61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3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2E60A5-4DC2-A85B-0A5D-4EE2C896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2" y="353989"/>
            <a:ext cx="4526054" cy="615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BF099-E047-3851-06B5-78C284CA4B25}"/>
              </a:ext>
            </a:extLst>
          </p:cNvPr>
          <p:cNvSpPr txBox="1"/>
          <p:nvPr/>
        </p:nvSpPr>
        <p:spPr>
          <a:xfrm>
            <a:off x="5637598" y="88984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u="sng" dirty="0">
                <a:solidFill>
                  <a:srgbClr val="FF0000"/>
                </a:solidFill>
              </a:rPr>
              <a:t>Весь путь должен проходить строго с верхнего на нижний и с нижнего на верхний. </a:t>
            </a:r>
            <a:r>
              <a:rPr lang="ru-RU" sz="3600" dirty="0"/>
              <a:t>Такие процессы получили название </a:t>
            </a:r>
            <a:r>
              <a:rPr lang="ru-RU" sz="3600" b="1" u="sng" dirty="0"/>
              <a:t>инкапсуляция</a:t>
            </a:r>
            <a:r>
              <a:rPr lang="ru-RU" sz="3600" dirty="0"/>
              <a:t> (с верхнего на нижний) и </a:t>
            </a:r>
            <a:r>
              <a:rPr lang="ru-RU" sz="3600" b="1" u="sng" dirty="0" err="1"/>
              <a:t>деинкапсуляция</a:t>
            </a:r>
            <a:r>
              <a:rPr lang="ru-RU" sz="3600" dirty="0"/>
              <a:t> (с нижнего на верхний).</a:t>
            </a:r>
          </a:p>
        </p:txBody>
      </p:sp>
    </p:spTree>
    <p:extLst>
      <p:ext uri="{BB962C8B-B14F-4D97-AF65-F5344CB8AC3E}">
        <p14:creationId xmlns:p14="http://schemas.microsoft.com/office/powerpoint/2010/main" val="427923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На прикладном, представления и сеансовым уровнях, передаваемая информация обозначается как </a:t>
            </a:r>
            <a:r>
              <a:rPr lang="ru-RU" sz="3600" b="1" u="sng" dirty="0"/>
              <a:t>PDU (Protocol Data </a:t>
            </a:r>
            <a:r>
              <a:rPr lang="ru-RU" sz="3600" b="1" u="sng" dirty="0" err="1"/>
              <a:t>Units</a:t>
            </a:r>
            <a:r>
              <a:rPr lang="ru-RU" sz="3600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95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Информацию транспортного уровня называют </a:t>
            </a:r>
            <a:r>
              <a:rPr lang="ru-RU" sz="3600" b="1" u="sng" dirty="0"/>
              <a:t>сегментами</a:t>
            </a:r>
            <a:r>
              <a:rPr lang="ru-RU" sz="3600" dirty="0"/>
              <a:t>.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1226915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И на канальном уровне — </a:t>
            </a:r>
            <a:r>
              <a:rPr lang="ru-RU" sz="3600" b="1" u="sng" dirty="0"/>
              <a:t>кадры</a:t>
            </a:r>
            <a:r>
              <a:rPr lang="ru-RU" sz="3600" dirty="0"/>
              <a:t>.</a:t>
            </a:r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125977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343877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СТЕК ПРОТОКОЛОВ </a:t>
            </a:r>
            <a:r>
              <a:rPr lang="en-US" sz="5400" b="1" u="sng" dirty="0">
                <a:solidFill>
                  <a:srgbClr val="FF0000"/>
                </a:solidFill>
              </a:rPr>
              <a:t>TCP/IP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2FE4E6C-3FD3-4696-96C4-A4C2A95DA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0" t="9643" r="40056" b="27500"/>
          <a:stretch/>
        </p:blipFill>
        <p:spPr bwMode="auto">
          <a:xfrm>
            <a:off x="4936671" y="1267207"/>
            <a:ext cx="2318657" cy="3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9677"/>
            <a:ext cx="12192000" cy="2387600"/>
          </a:xfrm>
        </p:spPr>
        <p:txBody>
          <a:bodyPr>
            <a:normAutofit/>
          </a:bodyPr>
          <a:lstStyle/>
          <a:p>
            <a:r>
              <a:rPr lang="ru-RU" b="1" u="sng" dirty="0"/>
              <a:t>ЧТО ТАКОЕ СЕТЬ?</a:t>
            </a:r>
          </a:p>
        </p:txBody>
      </p:sp>
    </p:spTree>
    <p:extLst>
      <p:ext uri="{BB962C8B-B14F-4D97-AF65-F5344CB8AC3E}">
        <p14:creationId xmlns:p14="http://schemas.microsoft.com/office/powerpoint/2010/main" val="1819799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СТЕК ПРОТОКОЛОВ </a:t>
            </a:r>
            <a:r>
              <a:rPr lang="en-US" sz="5400" b="1" u="sng" dirty="0">
                <a:solidFill>
                  <a:srgbClr val="FF0000"/>
                </a:solidFill>
              </a:rPr>
              <a:t>IPX/SPX</a:t>
            </a:r>
            <a:r>
              <a:rPr lang="en-US" sz="5400" b="1" dirty="0"/>
              <a:t>. </a:t>
            </a:r>
            <a:endParaRPr lang="ru-RU" sz="5400" b="1" dirty="0"/>
          </a:p>
          <a:p>
            <a:pPr algn="ctr"/>
            <a:r>
              <a:rPr lang="ru-RU" sz="5400" b="1" dirty="0"/>
              <a:t>СТЕК ПРОТОКОЛОВ </a:t>
            </a:r>
            <a:r>
              <a:rPr lang="en-US" sz="5400" b="1" u="sng" dirty="0">
                <a:solidFill>
                  <a:srgbClr val="FF0000"/>
                </a:solidFill>
              </a:rPr>
              <a:t>AppleTalk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Понятие IP адресации, масок подсетей и их расчет.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1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551837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Что такое </a:t>
            </a:r>
            <a:r>
              <a:rPr lang="en-US" sz="5400" b="1" dirty="0"/>
              <a:t>IP</a:t>
            </a:r>
            <a:r>
              <a:rPr lang="ru-RU" sz="5400" b="1" dirty="0"/>
              <a:t>-адрес?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1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967335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+7-343-</a:t>
            </a:r>
            <a:r>
              <a:rPr lang="ru-RU" sz="5400" b="1" dirty="0">
                <a:solidFill>
                  <a:srgbClr val="FF0000"/>
                </a:solidFill>
              </a:rPr>
              <a:t>555</a:t>
            </a:r>
            <a:r>
              <a:rPr lang="ru-RU" sz="5400" b="1" dirty="0"/>
              <a:t>-</a:t>
            </a:r>
            <a:r>
              <a:rPr lang="ru-RU" sz="5400" b="1" dirty="0">
                <a:solidFill>
                  <a:srgbClr val="FF0000"/>
                </a:solidFill>
              </a:rPr>
              <a:t>35</a:t>
            </a:r>
            <a:r>
              <a:rPr lang="ru-RU" sz="5400" b="1" dirty="0"/>
              <a:t>-</a:t>
            </a:r>
            <a:r>
              <a:rPr lang="ru-RU" sz="5400" b="1" dirty="0">
                <a:solidFill>
                  <a:srgbClr val="FF0000"/>
                </a:solidFill>
              </a:rPr>
              <a:t>35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59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136338"/>
            <a:ext cx="105482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IANA</a:t>
            </a:r>
            <a:endParaRPr lang="ru-RU" sz="5400" b="1" u="sng" dirty="0">
              <a:solidFill>
                <a:srgbClr val="FF0000"/>
              </a:solidFill>
            </a:endParaRPr>
          </a:p>
          <a:p>
            <a:pPr algn="ctr"/>
            <a:r>
              <a:rPr lang="en-US" sz="5400" b="1" dirty="0"/>
              <a:t>(Internet Assigned Numbers Authority).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3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2136338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08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F032D-23C6-0AFE-22E8-8EDB9908A856}"/>
              </a:ext>
            </a:extLst>
          </p:cNvPr>
          <p:cNvSpPr txBox="1"/>
          <p:nvPr/>
        </p:nvSpPr>
        <p:spPr>
          <a:xfrm>
            <a:off x="821871" y="394624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C9E6A-E7B1-9464-BBA0-2665BD02AABC}"/>
              </a:ext>
            </a:extLst>
          </p:cNvPr>
          <p:cNvSpPr txBox="1"/>
          <p:nvPr/>
        </p:nvSpPr>
        <p:spPr>
          <a:xfrm>
            <a:off x="647700" y="1617506"/>
            <a:ext cx="112068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Состоит из 4-х чисел, называемых </a:t>
            </a:r>
            <a:r>
              <a:rPr lang="ru-RU" sz="3200" b="1" dirty="0">
                <a:solidFill>
                  <a:srgbClr val="FF0000"/>
                </a:solidFill>
              </a:rPr>
              <a:t>ОКТЕТАМИ</a:t>
            </a:r>
            <a:r>
              <a:rPr lang="ru-RU" sz="3200" dirty="0"/>
              <a:t> и разделенных между собой точками. Каждое такое число (октет) может принимать </a:t>
            </a:r>
            <a:r>
              <a:rPr lang="ru-RU" sz="3200" b="1" dirty="0">
                <a:solidFill>
                  <a:srgbClr val="FF0000"/>
                </a:solidFill>
              </a:rPr>
              <a:t>ЗНАЧЕНИЕ ОТ 0 ДО 255</a:t>
            </a:r>
            <a:r>
              <a:rPr lang="ru-RU" sz="3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6DCD-A1B1-814E-97E5-7897539BD17A}"/>
              </a:ext>
            </a:extLst>
          </p:cNvPr>
          <p:cNvSpPr txBox="1"/>
          <p:nvPr/>
        </p:nvSpPr>
        <p:spPr>
          <a:xfrm>
            <a:off x="489857" y="4368578"/>
            <a:ext cx="114844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ДЛИНА КАЖДОГО </a:t>
            </a:r>
            <a:r>
              <a:rPr lang="ru-RU" sz="2800" b="1" u="sng" dirty="0">
                <a:solidFill>
                  <a:srgbClr val="FF0000"/>
                </a:solidFill>
              </a:rPr>
              <a:t>ОКТЕТА РАВНА 8 БИТАМ</a:t>
            </a:r>
            <a:r>
              <a:rPr lang="ru-RU" sz="2800" b="1" dirty="0"/>
              <a:t>, А СУММАРНАЯ ДЛИНА </a:t>
            </a:r>
            <a:r>
              <a:rPr lang="ru-RU" sz="2800" b="1" u="sng" dirty="0">
                <a:solidFill>
                  <a:srgbClr val="FF0000"/>
                </a:solidFill>
              </a:rPr>
              <a:t>IPV4 = 32 БИТАМ</a:t>
            </a:r>
            <a:r>
              <a:rPr lang="ru-RU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25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C9E6A-E7B1-9464-BBA0-2665BD02AABC}"/>
              </a:ext>
            </a:extLst>
          </p:cNvPr>
          <p:cNvSpPr txBox="1"/>
          <p:nvPr/>
        </p:nvSpPr>
        <p:spPr>
          <a:xfrm>
            <a:off x="492578" y="2890391"/>
            <a:ext cx="1120684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Каким образом этот адрес воспримет компьютер, и как будет с ним работать?</a:t>
            </a:r>
          </a:p>
        </p:txBody>
      </p:sp>
    </p:spTree>
    <p:extLst>
      <p:ext uri="{BB962C8B-B14F-4D97-AF65-F5344CB8AC3E}">
        <p14:creationId xmlns:p14="http://schemas.microsoft.com/office/powerpoint/2010/main" val="2797460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5697E-1054-1CA0-982A-A2DCFA2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9" y="2840434"/>
            <a:ext cx="11782921" cy="137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E7C4E-C65D-465A-2376-2F97374246FB}"/>
              </a:ext>
            </a:extLst>
          </p:cNvPr>
          <p:cNvSpPr txBox="1"/>
          <p:nvPr/>
        </p:nvSpPr>
        <p:spPr>
          <a:xfrm>
            <a:off x="1186541" y="4909849"/>
            <a:ext cx="1024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FF0000"/>
                </a:solidFill>
              </a:rPr>
              <a:t>РАСПОЛОЖЕНЫ ПО СТАРШИНСТВУ СЛЕВА НАПРАВО</a:t>
            </a:r>
          </a:p>
        </p:txBody>
      </p:sp>
    </p:spTree>
    <p:extLst>
      <p:ext uri="{BB962C8B-B14F-4D97-AF65-F5344CB8AC3E}">
        <p14:creationId xmlns:p14="http://schemas.microsoft.com/office/powerpoint/2010/main" val="1022838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85697E-1054-1CA0-982A-A2DCFA2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9" y="293177"/>
            <a:ext cx="11782921" cy="137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E7C4E-C65D-465A-2376-2F97374246FB}"/>
              </a:ext>
            </a:extLst>
          </p:cNvPr>
          <p:cNvSpPr txBox="1"/>
          <p:nvPr/>
        </p:nvSpPr>
        <p:spPr>
          <a:xfrm>
            <a:off x="974270" y="1872735"/>
            <a:ext cx="1024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>
                <a:solidFill>
                  <a:srgbClr val="FF0000"/>
                </a:solidFill>
              </a:rPr>
              <a:t>РАСПОЛОЖЕНЫ ПО СТАРШИНСТВУ СЛЕВА НАПРАВО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B43362D-2BDA-95CE-54AF-9BF38E06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" y="2762077"/>
            <a:ext cx="10595258" cy="28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9677"/>
            <a:ext cx="12192000" cy="2387600"/>
          </a:xfrm>
        </p:spPr>
        <p:txBody>
          <a:bodyPr>
            <a:normAutofit/>
          </a:bodyPr>
          <a:lstStyle/>
          <a:p>
            <a:r>
              <a:rPr lang="ru-RU" b="1" u="sng" dirty="0"/>
              <a:t>КАКИМ МОЖЕТ БЫТЬ </a:t>
            </a:r>
            <a:br>
              <a:rPr lang="ru-RU" b="1" u="sng" dirty="0"/>
            </a:br>
            <a:r>
              <a:rPr lang="ru-RU" b="1" u="sng" dirty="0"/>
              <a:t>РАЗМЕР СЕТИ?</a:t>
            </a:r>
          </a:p>
        </p:txBody>
      </p:sp>
    </p:spTree>
    <p:extLst>
      <p:ext uri="{BB962C8B-B14F-4D97-AF65-F5344CB8AC3E}">
        <p14:creationId xmlns:p14="http://schemas.microsoft.com/office/powerpoint/2010/main" val="3743116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AADBAC-57EF-7524-5FF3-5559FCF6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868259"/>
            <a:ext cx="12115800" cy="1675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4C8C5-4EE2-E1AB-646C-DAA73C313D76}"/>
              </a:ext>
            </a:extLst>
          </p:cNvPr>
          <p:cNvSpPr txBox="1"/>
          <p:nvPr/>
        </p:nvSpPr>
        <p:spPr>
          <a:xfrm>
            <a:off x="2958193" y="985706"/>
            <a:ext cx="62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rgbClr val="FF0000"/>
                </a:solidFill>
              </a:rPr>
              <a:t>Возьмем число 193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B3D7-828D-D63C-BB9A-DA5CD51031F0}"/>
              </a:ext>
            </a:extLst>
          </p:cNvPr>
          <p:cNvSpPr txBox="1"/>
          <p:nvPr/>
        </p:nvSpPr>
        <p:spPr>
          <a:xfrm>
            <a:off x="2958193" y="40724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128 + 64 + 1 = 193.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5E202-E4EF-22CA-55AC-463091F05791}"/>
              </a:ext>
            </a:extLst>
          </p:cNvPr>
          <p:cNvSpPr txBox="1"/>
          <p:nvPr/>
        </p:nvSpPr>
        <p:spPr>
          <a:xfrm>
            <a:off x="821871" y="64466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58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4C8C5-4EE2-E1AB-646C-DAA73C313D76}"/>
              </a:ext>
            </a:extLst>
          </p:cNvPr>
          <p:cNvSpPr txBox="1"/>
          <p:nvPr/>
        </p:nvSpPr>
        <p:spPr>
          <a:xfrm>
            <a:off x="2958193" y="985706"/>
            <a:ext cx="62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rgbClr val="FF0000"/>
                </a:solidFill>
              </a:rPr>
              <a:t>Возьмем число 233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B3D7-828D-D63C-BB9A-DA5CD51031F0}"/>
              </a:ext>
            </a:extLst>
          </p:cNvPr>
          <p:cNvSpPr txBox="1"/>
          <p:nvPr/>
        </p:nvSpPr>
        <p:spPr>
          <a:xfrm>
            <a:off x="2958193" y="40724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128 + 64 + 32 + 8 + 1.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5E202-E4EF-22CA-55AC-463091F05791}"/>
              </a:ext>
            </a:extLst>
          </p:cNvPr>
          <p:cNvSpPr txBox="1"/>
          <p:nvPr/>
        </p:nvSpPr>
        <p:spPr>
          <a:xfrm>
            <a:off x="821871" y="64466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C2DFED-7FB6-65DF-381B-300006392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2749298"/>
            <a:ext cx="11636828" cy="13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2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4C8C5-4EE2-E1AB-646C-DAA73C313D76}"/>
              </a:ext>
            </a:extLst>
          </p:cNvPr>
          <p:cNvSpPr txBox="1"/>
          <p:nvPr/>
        </p:nvSpPr>
        <p:spPr>
          <a:xfrm>
            <a:off x="2958193" y="985706"/>
            <a:ext cx="62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rgbClr val="FF0000"/>
                </a:solidFill>
              </a:rPr>
              <a:t>Возьмем число 44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B3D7-828D-D63C-BB9A-DA5CD51031F0}"/>
              </a:ext>
            </a:extLst>
          </p:cNvPr>
          <p:cNvSpPr txBox="1"/>
          <p:nvPr/>
        </p:nvSpPr>
        <p:spPr>
          <a:xfrm>
            <a:off x="2958193" y="40724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44 — это 32 + 8 + 4.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5E202-E4EF-22CA-55AC-463091F05791}"/>
              </a:ext>
            </a:extLst>
          </p:cNvPr>
          <p:cNvSpPr txBox="1"/>
          <p:nvPr/>
        </p:nvSpPr>
        <p:spPr>
          <a:xfrm>
            <a:off x="821871" y="64466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581AA8-22FE-B33A-7407-19B6EB51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" y="2528572"/>
            <a:ext cx="12141564" cy="16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31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64C8C5-4EE2-E1AB-646C-DAA73C313D76}"/>
              </a:ext>
            </a:extLst>
          </p:cNvPr>
          <p:cNvSpPr txBox="1"/>
          <p:nvPr/>
        </p:nvSpPr>
        <p:spPr>
          <a:xfrm>
            <a:off x="2958193" y="985706"/>
            <a:ext cx="62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rgbClr val="FF0000"/>
                </a:solidFill>
              </a:rPr>
              <a:t>Возьмем число 12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B3D7-828D-D63C-BB9A-DA5CD51031F0}"/>
              </a:ext>
            </a:extLst>
          </p:cNvPr>
          <p:cNvSpPr txBox="1"/>
          <p:nvPr/>
        </p:nvSpPr>
        <p:spPr>
          <a:xfrm>
            <a:off x="2969079" y="43298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12. 8 + 4.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5E202-E4EF-22CA-55AC-463091F05791}"/>
              </a:ext>
            </a:extLst>
          </p:cNvPr>
          <p:cNvSpPr txBox="1"/>
          <p:nvPr/>
        </p:nvSpPr>
        <p:spPr>
          <a:xfrm>
            <a:off x="821871" y="64466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FFAAE-ADE2-F957-FDB1-C08E51B7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7" y="2613897"/>
            <a:ext cx="11859286" cy="1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35E202-E4EF-22CA-55AC-463091F05791}"/>
              </a:ext>
            </a:extLst>
          </p:cNvPr>
          <p:cNvSpPr txBox="1"/>
          <p:nvPr/>
        </p:nvSpPr>
        <p:spPr>
          <a:xfrm>
            <a:off x="821871" y="64466"/>
            <a:ext cx="1054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193.233.44.12</a:t>
            </a:r>
            <a:endParaRPr lang="ru-RU" sz="54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F4739-C147-5128-5B82-9DEA2DD02513}"/>
              </a:ext>
            </a:extLst>
          </p:cNvPr>
          <p:cNvSpPr txBox="1"/>
          <p:nvPr/>
        </p:nvSpPr>
        <p:spPr>
          <a:xfrm>
            <a:off x="547007" y="3044279"/>
            <a:ext cx="10635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11000001.11101001.00101100.00001100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419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C181A-74EB-084D-C24E-22D31F42D5D9}"/>
              </a:ext>
            </a:extLst>
          </p:cNvPr>
          <p:cNvSpPr txBox="1"/>
          <p:nvPr/>
        </p:nvSpPr>
        <p:spPr>
          <a:xfrm>
            <a:off x="1328058" y="674400"/>
            <a:ext cx="100475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№1</a:t>
            </a:r>
          </a:p>
          <a:p>
            <a:r>
              <a:rPr lang="ru-RU" sz="3200" b="1" dirty="0"/>
              <a:t>1) 10.124.56.220</a:t>
            </a:r>
          </a:p>
          <a:p>
            <a:r>
              <a:rPr lang="ru-RU" sz="3200" dirty="0"/>
              <a:t>2) 113.72.101.11</a:t>
            </a:r>
          </a:p>
          <a:p>
            <a:r>
              <a:rPr lang="ru-RU" sz="3200" b="1" dirty="0"/>
              <a:t>3) 173.143.32.194</a:t>
            </a:r>
          </a:p>
          <a:p>
            <a:r>
              <a:rPr lang="ru-RU" sz="3200" dirty="0"/>
              <a:t>4) 200.69.139.217</a:t>
            </a:r>
          </a:p>
          <a:p>
            <a:r>
              <a:rPr lang="ru-RU" sz="3200" b="1" dirty="0"/>
              <a:t>5) 88.212.236.76</a:t>
            </a:r>
          </a:p>
          <a:p>
            <a:r>
              <a:rPr lang="ru-RU" sz="3200" dirty="0"/>
              <a:t>6) 01011101.10111011.01001000.00110000</a:t>
            </a:r>
          </a:p>
          <a:p>
            <a:r>
              <a:rPr lang="ru-RU" sz="3200" b="1" dirty="0"/>
              <a:t>7) 01001000.10100011.00000100.10100001</a:t>
            </a:r>
          </a:p>
          <a:p>
            <a:r>
              <a:rPr lang="ru-RU" sz="3200" dirty="0"/>
              <a:t>8) 00001111.11011001.11101000.11110101</a:t>
            </a:r>
          </a:p>
          <a:p>
            <a:r>
              <a:rPr lang="ru-RU" sz="3200" b="1" dirty="0"/>
              <a:t>9) 01000101.00010100.00111011.01010000</a:t>
            </a:r>
          </a:p>
          <a:p>
            <a:r>
              <a:rPr lang="ru-RU" sz="3200" dirty="0"/>
              <a:t>10) 00101011.11110011.10000010.00111101</a:t>
            </a:r>
          </a:p>
        </p:txBody>
      </p:sp>
    </p:spTree>
    <p:extLst>
      <p:ext uri="{BB962C8B-B14F-4D97-AF65-F5344CB8AC3E}">
        <p14:creationId xmlns:p14="http://schemas.microsoft.com/office/powerpoint/2010/main" val="109559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C181A-74EB-084D-C24E-22D31F42D5D9}"/>
              </a:ext>
            </a:extLst>
          </p:cNvPr>
          <p:cNvSpPr txBox="1"/>
          <p:nvPr/>
        </p:nvSpPr>
        <p:spPr>
          <a:xfrm>
            <a:off x="1328058" y="674400"/>
            <a:ext cx="100475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Ответы:</a:t>
            </a:r>
          </a:p>
          <a:p>
            <a:r>
              <a:rPr lang="ru-RU" sz="3200" b="1" dirty="0"/>
              <a:t>1) 00001010.01111100.00111000.11011100</a:t>
            </a:r>
          </a:p>
          <a:p>
            <a:r>
              <a:rPr lang="ru-RU" sz="3200" dirty="0"/>
              <a:t>2) 01110001.01001000.01100101.00001011</a:t>
            </a:r>
          </a:p>
          <a:p>
            <a:r>
              <a:rPr lang="ru-RU" sz="3200" b="1" dirty="0"/>
              <a:t>3) 10101101.10001111.00100000.11000010</a:t>
            </a:r>
          </a:p>
          <a:p>
            <a:r>
              <a:rPr lang="ru-RU" sz="3200" dirty="0"/>
              <a:t>4) 11001000.01000101.10001011.11011001</a:t>
            </a:r>
          </a:p>
          <a:p>
            <a:r>
              <a:rPr lang="ru-RU" sz="3200" b="1" dirty="0"/>
              <a:t>5) 01011000.11010100.11101100.01001100</a:t>
            </a:r>
          </a:p>
          <a:p>
            <a:r>
              <a:rPr lang="ru-RU" sz="3200" dirty="0"/>
              <a:t>6) 93.187.72.48</a:t>
            </a:r>
          </a:p>
          <a:p>
            <a:r>
              <a:rPr lang="ru-RU" sz="3200" b="1" dirty="0"/>
              <a:t>7) 72.163.4.161</a:t>
            </a:r>
          </a:p>
          <a:p>
            <a:r>
              <a:rPr lang="ru-RU" sz="3200" dirty="0"/>
              <a:t>8) 15.217.232.245</a:t>
            </a:r>
          </a:p>
          <a:p>
            <a:r>
              <a:rPr lang="ru-RU" sz="3200" b="1" dirty="0"/>
              <a:t>9) 69.20.59.80</a:t>
            </a:r>
          </a:p>
          <a:p>
            <a:r>
              <a:rPr lang="ru-RU" sz="3200" dirty="0"/>
              <a:t>10) 43.243.130.61</a:t>
            </a:r>
          </a:p>
        </p:txBody>
      </p:sp>
    </p:spTree>
    <p:extLst>
      <p:ext uri="{BB962C8B-B14F-4D97-AF65-F5344CB8AC3E}">
        <p14:creationId xmlns:p14="http://schemas.microsoft.com/office/powerpoint/2010/main" val="2436867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6AE85-3454-E788-756A-EFC177A230CE}"/>
              </a:ext>
            </a:extLst>
          </p:cNvPr>
          <p:cNvSpPr txBox="1"/>
          <p:nvPr/>
        </p:nvSpPr>
        <p:spPr>
          <a:xfrm>
            <a:off x="424543" y="2767280"/>
            <a:ext cx="113429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/>
              <a:t>Вопрос</a:t>
            </a:r>
            <a:r>
              <a:rPr lang="ru-RU" sz="4000" dirty="0"/>
              <a:t>: IP-адреса нужно как-то сгруппировать и контролировать выдачу.</a:t>
            </a:r>
          </a:p>
        </p:txBody>
      </p:sp>
    </p:spTree>
    <p:extLst>
      <p:ext uri="{BB962C8B-B14F-4D97-AF65-F5344CB8AC3E}">
        <p14:creationId xmlns:p14="http://schemas.microsoft.com/office/powerpoint/2010/main" val="1026498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6AE85-3454-E788-756A-EFC177A230CE}"/>
              </a:ext>
            </a:extLst>
          </p:cNvPr>
          <p:cNvSpPr txBox="1"/>
          <p:nvPr/>
        </p:nvSpPr>
        <p:spPr>
          <a:xfrm>
            <a:off x="424543" y="1843950"/>
            <a:ext cx="11342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Решением было разделить все пространство IP-адресов на классы. </a:t>
            </a:r>
          </a:p>
          <a:p>
            <a:pPr algn="ctr"/>
            <a:endParaRPr lang="ru-RU" sz="4000" dirty="0"/>
          </a:p>
          <a:p>
            <a:pPr algn="ctr"/>
            <a:r>
              <a:rPr lang="ru-RU" sz="4000" dirty="0"/>
              <a:t>Это решение получило название </a:t>
            </a:r>
            <a:r>
              <a:rPr lang="ru-RU" sz="4000" b="1" u="sng" dirty="0"/>
              <a:t>классовая адресация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38468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5ABE48-8082-11D8-D39A-812AF79C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5" y="1848531"/>
            <a:ext cx="10873399" cy="27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0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9677"/>
            <a:ext cx="12192000" cy="2387600"/>
          </a:xfrm>
        </p:spPr>
        <p:txBody>
          <a:bodyPr>
            <a:normAutofit/>
          </a:bodyPr>
          <a:lstStyle/>
          <a:p>
            <a:r>
              <a:rPr lang="ru-RU" b="1" u="sng" dirty="0"/>
              <a:t>КАКИМ МОЖЕТ БЫТЬ </a:t>
            </a:r>
            <a:br>
              <a:rPr lang="ru-RU" b="1" u="sng" dirty="0"/>
            </a:br>
            <a:r>
              <a:rPr lang="ru-RU" b="1" u="sng" dirty="0"/>
              <a:t>РАЗМЕР СЕТИ?</a:t>
            </a:r>
          </a:p>
        </p:txBody>
      </p:sp>
    </p:spTree>
    <p:extLst>
      <p:ext uri="{BB962C8B-B14F-4D97-AF65-F5344CB8AC3E}">
        <p14:creationId xmlns:p14="http://schemas.microsoft.com/office/powerpoint/2010/main" val="1029133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FCC3FE-8911-14A7-B52D-C28E610F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4791075"/>
            <a:ext cx="1185030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1503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68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FCC3FE-8911-14A7-B52D-C28E610F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3189514"/>
            <a:ext cx="11850302" cy="11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1503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BF5F9-F066-68AA-801C-5F44E236DEB9}"/>
              </a:ext>
            </a:extLst>
          </p:cNvPr>
          <p:cNvSpPr txBox="1"/>
          <p:nvPr/>
        </p:nvSpPr>
        <p:spPr>
          <a:xfrm>
            <a:off x="250370" y="4460871"/>
            <a:ext cx="115824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/>
              <a:t>Отличие </a:t>
            </a:r>
            <a:r>
              <a:rPr lang="ru-RU" sz="2800" dirty="0"/>
              <a:t>маски от IP-адресов в том, что 0 и 1 не могут чередоваться. Сначала идут 1, а потом 0. Таким образом, там где есть единица, значит это участок сети.</a:t>
            </a:r>
          </a:p>
        </p:txBody>
      </p:sp>
    </p:spTree>
    <p:extLst>
      <p:ext uri="{BB962C8B-B14F-4D97-AF65-F5344CB8AC3E}">
        <p14:creationId xmlns:p14="http://schemas.microsoft.com/office/powerpoint/2010/main" val="4102364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1503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BF5F9-F066-68AA-801C-5F44E236DEB9}"/>
              </a:ext>
            </a:extLst>
          </p:cNvPr>
          <p:cNvSpPr txBox="1"/>
          <p:nvPr/>
        </p:nvSpPr>
        <p:spPr>
          <a:xfrm>
            <a:off x="83764" y="3189514"/>
            <a:ext cx="115824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/>
              <a:t>Отличие </a:t>
            </a:r>
            <a:r>
              <a:rPr lang="ru-RU" sz="2800" dirty="0"/>
              <a:t>маски от IP-адресов в том, что 0 и 1 не могут чередоваться. Сначала идут 1, а потом 0. Таким образом, там где есть единица, значит это участок сети.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832C-3ECA-3273-E191-C1F9A46A02E2}"/>
              </a:ext>
            </a:extLst>
          </p:cNvPr>
          <p:cNvSpPr txBox="1"/>
          <p:nvPr/>
        </p:nvSpPr>
        <p:spPr>
          <a:xfrm>
            <a:off x="199724" y="4996934"/>
            <a:ext cx="113504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/>
              <a:t>Сейчас главное знать, что маска класса A — 255.0.0.0.</a:t>
            </a:r>
          </a:p>
        </p:txBody>
      </p:sp>
    </p:spTree>
    <p:extLst>
      <p:ext uri="{BB962C8B-B14F-4D97-AF65-F5344CB8AC3E}">
        <p14:creationId xmlns:p14="http://schemas.microsoft.com/office/powerpoint/2010/main" val="3040939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1503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51D722D-8812-9CC3-B4F4-41385E8C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0" y="3125105"/>
            <a:ext cx="11536939" cy="10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751B-5F56-51EE-B9F3-09B5FAD5F5ED}"/>
              </a:ext>
            </a:extLst>
          </p:cNvPr>
          <p:cNvSpPr txBox="1"/>
          <p:nvPr/>
        </p:nvSpPr>
        <p:spPr>
          <a:xfrm>
            <a:off x="1862737" y="5094906"/>
            <a:ext cx="831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Маска у B класса — 255.255.0.0</a:t>
            </a:r>
          </a:p>
        </p:txBody>
      </p:sp>
    </p:spTree>
    <p:extLst>
      <p:ext uri="{BB962C8B-B14F-4D97-AF65-F5344CB8AC3E}">
        <p14:creationId xmlns:p14="http://schemas.microsoft.com/office/powerpoint/2010/main" val="3331429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" y="1503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751B-5F56-51EE-B9F3-09B5FAD5F5ED}"/>
              </a:ext>
            </a:extLst>
          </p:cNvPr>
          <p:cNvSpPr txBox="1"/>
          <p:nvPr/>
        </p:nvSpPr>
        <p:spPr>
          <a:xfrm>
            <a:off x="1862737" y="5094906"/>
            <a:ext cx="8312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Маска у него — 255.255.255.0.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38A922-E997-1934-7FC0-727CCE2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7" y="3189514"/>
            <a:ext cx="11936751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28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973F3FA-EB88-51B4-F4C1-5AFF0C30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" y="836160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50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74BD48-FD2F-4B7C-D360-8ABC8FD7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033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90CC4-EDC5-31DE-3533-D050225FA704}"/>
              </a:ext>
            </a:extLst>
          </p:cNvPr>
          <p:cNvSpPr txBox="1"/>
          <p:nvPr/>
        </p:nvSpPr>
        <p:spPr>
          <a:xfrm>
            <a:off x="204925" y="4132107"/>
            <a:ext cx="117239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Первый адрес — это адрес сети (в данном случае 192.168.1.0), а последний адрес — широковещательный адрес (192.168.1.255)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CCF73-E570-BE09-FBEF-E778FE1A2DC6}"/>
              </a:ext>
            </a:extLst>
          </p:cNvPr>
          <p:cNvSpPr txBox="1"/>
          <p:nvPr/>
        </p:nvSpPr>
        <p:spPr>
          <a:xfrm>
            <a:off x="696685" y="5123650"/>
            <a:ext cx="10918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Исключением первого адреса и последнего, то есть 0 и 255 в данном случае. Первый адрес — это адрес сети (в данном случае 192.168.1.0), а последний адрес — широковещательный адрес (192.168.1.255)</a:t>
            </a:r>
          </a:p>
        </p:txBody>
      </p:sp>
    </p:spTree>
    <p:extLst>
      <p:ext uri="{BB962C8B-B14F-4D97-AF65-F5344CB8AC3E}">
        <p14:creationId xmlns:p14="http://schemas.microsoft.com/office/powerpoint/2010/main" val="2856101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74BD48-FD2F-4B7C-D360-8ABC8FD7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7033"/>
            <a:ext cx="12133765" cy="30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CCF73-E570-BE09-FBEF-E778FE1A2DC6}"/>
              </a:ext>
            </a:extLst>
          </p:cNvPr>
          <p:cNvSpPr txBox="1"/>
          <p:nvPr/>
        </p:nvSpPr>
        <p:spPr>
          <a:xfrm>
            <a:off x="163285" y="4127687"/>
            <a:ext cx="11680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Исключением первого адреса и последнего, то есть 0 и 255 в данном случае. Первый адрес — это адрес сети (в данном случае 192.168.1.0), а последний адрес — широковещательный адрес (192.168.1.255)</a:t>
            </a:r>
          </a:p>
        </p:txBody>
      </p:sp>
    </p:spTree>
    <p:extLst>
      <p:ext uri="{BB962C8B-B14F-4D97-AF65-F5344CB8AC3E}">
        <p14:creationId xmlns:p14="http://schemas.microsoft.com/office/powerpoint/2010/main" val="1909359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537443-282C-E09D-6031-E1BBB91E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428749"/>
            <a:ext cx="11149143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684384-B8FB-CBEA-88AB-2F9AC140C8F1}"/>
              </a:ext>
            </a:extLst>
          </p:cNvPr>
          <p:cNvSpPr txBox="1"/>
          <p:nvPr/>
        </p:nvSpPr>
        <p:spPr>
          <a:xfrm>
            <a:off x="319088" y="3642250"/>
            <a:ext cx="11149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Например, в вашем офисе 100 компьютеров, и расширяться вы не планируете. Зачем плодить сеть из 250+ адресов, которые вам не нужны?</a:t>
            </a:r>
          </a:p>
        </p:txBody>
      </p:sp>
    </p:spTree>
    <p:extLst>
      <p:ext uri="{BB962C8B-B14F-4D97-AF65-F5344CB8AC3E}">
        <p14:creationId xmlns:p14="http://schemas.microsoft.com/office/powerpoint/2010/main" val="652206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7D0CF2-E005-AEB7-9B7A-F34D380A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6" y="1876049"/>
            <a:ext cx="11203727" cy="87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2228AB-9139-B537-A9A9-C7CAEBB613F7}"/>
              </a:ext>
            </a:extLst>
          </p:cNvPr>
          <p:cNvSpPr txBox="1"/>
          <p:nvPr/>
        </p:nvSpPr>
        <p:spPr>
          <a:xfrm>
            <a:off x="494136" y="3429000"/>
            <a:ext cx="107072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Данная маска делит сеть на 2 части. Если до дробления у сети было 256 адресов(от 0 до 255), то после дробления у каждого куска будет по 128 адресов(от 0 до 127 и от 128 до 255).</a:t>
            </a:r>
          </a:p>
        </p:txBody>
      </p:sp>
    </p:spTree>
    <p:extLst>
      <p:ext uri="{BB962C8B-B14F-4D97-AF65-F5344CB8AC3E}">
        <p14:creationId xmlns:p14="http://schemas.microsoft.com/office/powerpoint/2010/main" val="41869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EABB1-3EA7-C04E-4835-8782CC0F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57" y="2058534"/>
            <a:ext cx="981891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/>
              <a:t>1) </a:t>
            </a:r>
            <a:r>
              <a:rPr lang="ru-RU" b="1" u="sng" dirty="0"/>
              <a:t>Оконечные узлы</a:t>
            </a:r>
            <a:br>
              <a:rPr lang="ru-RU" b="1" u="sng" dirty="0"/>
            </a:br>
            <a:r>
              <a:rPr lang="ru-RU" b="1" i="0" dirty="0">
                <a:effectLst/>
                <a:latin typeface="-apple-system"/>
              </a:rPr>
              <a:t>2) </a:t>
            </a:r>
            <a:r>
              <a:rPr lang="ru-RU" b="1" i="0" u="sng" dirty="0">
                <a:effectLst/>
                <a:latin typeface="-apple-system"/>
              </a:rPr>
              <a:t>Промежуточные устройства</a:t>
            </a:r>
            <a:br>
              <a:rPr lang="ru-RU" b="1" i="0" dirty="0">
                <a:effectLst/>
                <a:latin typeface="-apple-system"/>
              </a:rPr>
            </a:br>
            <a:r>
              <a:rPr lang="ru-RU" b="1" i="0" dirty="0">
                <a:effectLst/>
                <a:latin typeface="-apple-system"/>
              </a:rPr>
              <a:t>3) </a:t>
            </a:r>
            <a:r>
              <a:rPr lang="ru-RU" b="1" i="0" u="sng" dirty="0">
                <a:effectLst/>
                <a:latin typeface="-apple-system"/>
              </a:rPr>
              <a:t>Сетевые среды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80434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7FC37A-90B7-4D88-0400-25C8702A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9" y="1875788"/>
            <a:ext cx="11158549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C7A0A-3B39-A0D2-8376-336EB8B26777}"/>
              </a:ext>
            </a:extLst>
          </p:cNvPr>
          <p:cNvSpPr txBox="1"/>
          <p:nvPr/>
        </p:nvSpPr>
        <p:spPr>
          <a:xfrm>
            <a:off x="424209" y="3674907"/>
            <a:ext cx="109404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Красным цветом я показал те биты, которые зафиксированы и не могут изменяться. То есть маска ей задает границу.</a:t>
            </a:r>
          </a:p>
        </p:txBody>
      </p:sp>
    </p:spTree>
    <p:extLst>
      <p:ext uri="{BB962C8B-B14F-4D97-AF65-F5344CB8AC3E}">
        <p14:creationId xmlns:p14="http://schemas.microsoft.com/office/powerpoint/2010/main" val="22174533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E1B40-A0DA-F1FF-27CB-8D1C5EA0E6B2}"/>
              </a:ext>
            </a:extLst>
          </p:cNvPr>
          <p:cNvSpPr txBox="1"/>
          <p:nvPr/>
        </p:nvSpPr>
        <p:spPr>
          <a:xfrm>
            <a:off x="3048000" y="45759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Зачем тогда маски?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C7A0A-3B39-A0D2-8376-336EB8B26777}"/>
              </a:ext>
            </a:extLst>
          </p:cNvPr>
          <p:cNvSpPr txBox="1"/>
          <p:nvPr/>
        </p:nvSpPr>
        <p:spPr>
          <a:xfrm>
            <a:off x="424209" y="3674907"/>
            <a:ext cx="109404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Красным цветом я показал те биты, которые зафиксированы и не могут изменяться. То есть маска ей задает границу.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048FBEE-A834-D968-F0D8-12C45F05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1749075"/>
            <a:ext cx="11865428" cy="8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64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1FEEC-4717-2517-1C32-F83D5FE1F3A5}"/>
              </a:ext>
            </a:extLst>
          </p:cNvPr>
          <p:cNvSpPr txBox="1"/>
          <p:nvPr/>
        </p:nvSpPr>
        <p:spPr>
          <a:xfrm>
            <a:off x="275546" y="1659285"/>
            <a:ext cx="111491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255.255.255.0 = </a:t>
            </a:r>
            <a:r>
              <a:rPr lang="en-US" sz="3200" b="1" dirty="0">
                <a:solidFill>
                  <a:srgbClr val="FF0000"/>
                </a:solidFill>
              </a:rPr>
              <a:t>/24 </a:t>
            </a:r>
            <a:r>
              <a:rPr lang="ru-RU" sz="3200" b="1" dirty="0"/>
              <a:t>= 256 адресов -2 = 254 адреса</a:t>
            </a:r>
            <a:endParaRPr lang="en-US" sz="3200" b="1" dirty="0"/>
          </a:p>
          <a:p>
            <a:pPr algn="ctr"/>
            <a:r>
              <a:rPr lang="en-US" sz="3200" b="1" dirty="0"/>
              <a:t>255.255.255.128 = </a:t>
            </a:r>
            <a:r>
              <a:rPr lang="en-US" sz="3200" b="1" dirty="0">
                <a:solidFill>
                  <a:srgbClr val="FF0000"/>
                </a:solidFill>
              </a:rPr>
              <a:t>/25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128 адресов -2 = 126 адресов</a:t>
            </a:r>
            <a:endParaRPr lang="en-US" sz="3200" b="1" dirty="0"/>
          </a:p>
          <a:p>
            <a:pPr algn="ctr"/>
            <a:r>
              <a:rPr lang="en-US" sz="3200" b="1" dirty="0"/>
              <a:t>255.255.255.19</a:t>
            </a:r>
            <a:r>
              <a:rPr lang="ru-RU" sz="3200" b="1" dirty="0"/>
              <a:t>2 = </a:t>
            </a:r>
            <a:r>
              <a:rPr lang="en-US" sz="3200" b="1" dirty="0">
                <a:solidFill>
                  <a:srgbClr val="FF0000"/>
                </a:solidFill>
              </a:rPr>
              <a:t>/26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64 адреса – 2 = 62 адреса</a:t>
            </a:r>
            <a:endParaRPr lang="en-US" sz="3200" b="1" dirty="0"/>
          </a:p>
          <a:p>
            <a:pPr algn="ctr"/>
            <a:r>
              <a:rPr lang="en-US" sz="3200" b="1" dirty="0"/>
              <a:t>255.255.255.224 = </a:t>
            </a:r>
            <a:r>
              <a:rPr lang="en-US" sz="3200" b="1" dirty="0">
                <a:solidFill>
                  <a:srgbClr val="FF0000"/>
                </a:solidFill>
              </a:rPr>
              <a:t>/27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32 адреса – 2 = 30 адресов</a:t>
            </a:r>
            <a:endParaRPr lang="en-US" sz="3200" b="1" dirty="0"/>
          </a:p>
          <a:p>
            <a:pPr algn="ctr"/>
            <a:r>
              <a:rPr lang="en-US" sz="3200" b="1" dirty="0"/>
              <a:t>255.255.255.240 = </a:t>
            </a:r>
            <a:r>
              <a:rPr lang="en-US" sz="3200" b="1" dirty="0">
                <a:solidFill>
                  <a:srgbClr val="FF0000"/>
                </a:solidFill>
              </a:rPr>
              <a:t>/28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16 адресов – 2 = 14 адресов</a:t>
            </a:r>
            <a:endParaRPr lang="en-US" sz="3200" b="1" dirty="0"/>
          </a:p>
          <a:p>
            <a:pPr algn="ctr"/>
            <a:r>
              <a:rPr lang="en-US" sz="3200" b="1" dirty="0"/>
              <a:t>255.255.255.248 = </a:t>
            </a:r>
            <a:r>
              <a:rPr lang="en-US" sz="3200" b="1" dirty="0">
                <a:solidFill>
                  <a:srgbClr val="FF0000"/>
                </a:solidFill>
              </a:rPr>
              <a:t>/29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8 адресов – 2 = 6 адресов</a:t>
            </a:r>
            <a:endParaRPr lang="en-US" sz="3200" b="1" dirty="0"/>
          </a:p>
          <a:p>
            <a:pPr algn="ctr"/>
            <a:r>
              <a:rPr lang="en-US" sz="3200" b="1" dirty="0"/>
              <a:t>255.255.255.252 = </a:t>
            </a:r>
            <a:r>
              <a:rPr lang="en-US" sz="3200" b="1" dirty="0">
                <a:solidFill>
                  <a:srgbClr val="FF0000"/>
                </a:solidFill>
              </a:rPr>
              <a:t>/30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= 4 адреса – 2 = 2 адреса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03552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1FEEC-4717-2517-1C32-F83D5FE1F3A5}"/>
              </a:ext>
            </a:extLst>
          </p:cNvPr>
          <p:cNvSpPr txBox="1"/>
          <p:nvPr/>
        </p:nvSpPr>
        <p:spPr>
          <a:xfrm>
            <a:off x="253774" y="1421564"/>
            <a:ext cx="111491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Разделите на подсети и запишите пул адресов</a:t>
            </a:r>
          </a:p>
          <a:p>
            <a:pPr algn="ctr"/>
            <a:endParaRPr lang="ru-RU" sz="3200" b="1" dirty="0">
              <a:solidFill>
                <a:srgbClr val="FF0000"/>
              </a:solidFill>
            </a:endParaRP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в 1 подсети 100 устройств</a:t>
            </a: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В 2 подсети </a:t>
            </a:r>
            <a:r>
              <a:rPr lang="en-US" sz="3200" b="1" dirty="0">
                <a:solidFill>
                  <a:srgbClr val="FF0000"/>
                </a:solidFill>
              </a:rPr>
              <a:t>6</a:t>
            </a:r>
            <a:r>
              <a:rPr lang="ru-RU" sz="3200" b="1" dirty="0">
                <a:solidFill>
                  <a:srgbClr val="FF0000"/>
                </a:solidFill>
              </a:rPr>
              <a:t>0 устройств</a:t>
            </a: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В 3 подсети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ru-RU" sz="3200" b="1" dirty="0">
                <a:solidFill>
                  <a:srgbClr val="FF0000"/>
                </a:solidFill>
              </a:rPr>
              <a:t>0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966518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1FEEC-4717-2517-1C32-F83D5FE1F3A5}"/>
              </a:ext>
            </a:extLst>
          </p:cNvPr>
          <p:cNvSpPr txBox="1"/>
          <p:nvPr/>
        </p:nvSpPr>
        <p:spPr>
          <a:xfrm>
            <a:off x="253774" y="1421564"/>
            <a:ext cx="111491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Разделите на подсети и запишите пул адресов</a:t>
            </a:r>
          </a:p>
          <a:p>
            <a:pPr algn="ctr"/>
            <a:endParaRPr lang="ru-RU" sz="3200" b="1" dirty="0">
              <a:solidFill>
                <a:srgbClr val="FF0000"/>
              </a:solidFill>
            </a:endParaRPr>
          </a:p>
          <a:p>
            <a:pPr algn="ctr"/>
            <a:r>
              <a:rPr lang="ru-RU" sz="3200" b="1" dirty="0"/>
              <a:t>1) 192.168.1.0 – 192.168.1.127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/25</a:t>
            </a:r>
            <a:endParaRPr lang="ru-RU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/>
              <a:t>2) 192.168.1.128 – 192.168.1.191 </a:t>
            </a:r>
            <a:r>
              <a:rPr lang="en-US" sz="3200" b="1" dirty="0">
                <a:solidFill>
                  <a:srgbClr val="FF0000"/>
                </a:solidFill>
              </a:rPr>
              <a:t>/26</a:t>
            </a:r>
          </a:p>
          <a:p>
            <a:pPr algn="ctr"/>
            <a:r>
              <a:rPr lang="en-US" sz="3200" b="1" dirty="0"/>
              <a:t>3) 192.168.1.192 – 192.168.1.223 </a:t>
            </a:r>
            <a:r>
              <a:rPr lang="en-US" sz="3200" b="1" dirty="0">
                <a:solidFill>
                  <a:srgbClr val="FF0000"/>
                </a:solidFill>
              </a:rPr>
              <a:t>/27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16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22B226-420A-9B11-A361-3131A9E9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05" y="2015837"/>
            <a:ext cx="10979190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7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A05713-EE20-0C48-182C-0C4CAAD7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266700"/>
            <a:ext cx="191452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36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697B15-568C-46D3-A75B-49E154D4D8C4}"/>
              </a:ext>
            </a:extLst>
          </p:cNvPr>
          <p:cNvSpPr txBox="1"/>
          <p:nvPr/>
        </p:nvSpPr>
        <p:spPr>
          <a:xfrm>
            <a:off x="353785" y="556736"/>
            <a:ext cx="114844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Разделите сеть 192.168.1.0/24 на 3 разные подсети. Найдите и запишите в каждой подсети ее адреса, широковещательный адрес, пул разрешенных к выдаче адресов и маску. Указываю требуемые размеры подсетей: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FC66E-476E-9091-100B-0881E0352615}"/>
              </a:ext>
            </a:extLst>
          </p:cNvPr>
          <p:cNvSpPr txBox="1"/>
          <p:nvPr/>
        </p:nvSpPr>
        <p:spPr>
          <a:xfrm>
            <a:off x="3145972" y="330479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333333"/>
                </a:solidFill>
                <a:effectLst/>
                <a:latin typeface="-apple-system"/>
              </a:rPr>
              <a:t>1) Подсеть на 120 адресов.</a:t>
            </a:r>
            <a:br>
              <a:rPr lang="ru-RU" sz="3200" dirty="0"/>
            </a:br>
            <a:r>
              <a:rPr lang="ru-RU" sz="3200" b="0" i="0" dirty="0">
                <a:solidFill>
                  <a:srgbClr val="333333"/>
                </a:solidFill>
                <a:effectLst/>
                <a:latin typeface="-apple-system"/>
              </a:rPr>
              <a:t>2) Подсеть на 12 адресов.</a:t>
            </a:r>
            <a:br>
              <a:rPr lang="ru-RU" sz="3200" dirty="0"/>
            </a:br>
            <a:r>
              <a:rPr lang="ru-RU" sz="3200" b="0" i="0" dirty="0">
                <a:solidFill>
                  <a:srgbClr val="333333"/>
                </a:solidFill>
                <a:effectLst/>
                <a:latin typeface="-apple-system"/>
              </a:rPr>
              <a:t>3) Подсеть на 5 адресов.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0812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CB9FE-5D6C-7690-6CC6-8E3815B1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8" y="519424"/>
            <a:ext cx="9874423" cy="58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8741F4-E224-B0D7-F5B2-47E5B96F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4" y="872926"/>
            <a:ext cx="9245372" cy="511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0464D0-B2A5-C446-CE94-56100F1CF126}"/>
              </a:ext>
            </a:extLst>
          </p:cNvPr>
          <p:cNvSpPr/>
          <p:nvPr/>
        </p:nvSpPr>
        <p:spPr>
          <a:xfrm>
            <a:off x="1473314" y="1654629"/>
            <a:ext cx="2478200" cy="468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F967F5-3ED9-8273-839A-3C7D5AE23BC7}"/>
              </a:ext>
            </a:extLst>
          </p:cNvPr>
          <p:cNvSpPr/>
          <p:nvPr/>
        </p:nvSpPr>
        <p:spPr>
          <a:xfrm>
            <a:off x="4604658" y="1420586"/>
            <a:ext cx="3167742" cy="930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32F49B-325A-7C4C-789D-43AFA9F26187}"/>
              </a:ext>
            </a:extLst>
          </p:cNvPr>
          <p:cNvSpPr/>
          <p:nvPr/>
        </p:nvSpPr>
        <p:spPr>
          <a:xfrm>
            <a:off x="4314484" y="4626429"/>
            <a:ext cx="3000715" cy="810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8741F4-E224-B0D7-F5B2-47E5B96F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4" y="872926"/>
            <a:ext cx="9245372" cy="511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1BD03-E59A-DF20-AA91-0C749E831858}"/>
              </a:ext>
            </a:extLst>
          </p:cNvPr>
          <p:cNvSpPr txBox="1"/>
          <p:nvPr/>
        </p:nvSpPr>
        <p:spPr>
          <a:xfrm>
            <a:off x="560614" y="3044279"/>
            <a:ext cx="11070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+mj-lt"/>
                <a:cs typeface="Times New Roman" panose="02020603050405020304" pitchFamily="18" charset="0"/>
              </a:rPr>
              <a:t>ДЛЯ ЧЕГО МЫ ИСПОЛЬЗУЕМ СЕТИ?</a:t>
            </a:r>
          </a:p>
        </p:txBody>
      </p:sp>
    </p:spTree>
    <p:extLst>
      <p:ext uri="{BB962C8B-B14F-4D97-AF65-F5344CB8AC3E}">
        <p14:creationId xmlns:p14="http://schemas.microsoft.com/office/powerpoint/2010/main" val="2493609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4622</Words>
  <Application>Microsoft Office PowerPoint</Application>
  <PresentationFormat>Широкоэкранный</PresentationFormat>
  <Paragraphs>388</Paragraphs>
  <Slides>68</Slides>
  <Notes>62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3" baseType="lpstr">
      <vt:lpstr>-apple-system</vt:lpstr>
      <vt:lpstr>Aptos</vt:lpstr>
      <vt:lpstr>Aptos Display</vt:lpstr>
      <vt:lpstr>Arial</vt:lpstr>
      <vt:lpstr>Тема Office</vt:lpstr>
      <vt:lpstr>23.01.2024 303 ИСП</vt:lpstr>
      <vt:lpstr>Основные сетевые термины и сетевые модели</vt:lpstr>
      <vt:lpstr>ЧТО ТАКОЕ СЕТЬ?</vt:lpstr>
      <vt:lpstr>КАКИМ МОЖЕТ БЫТЬ  РАЗМЕР СЕТИ?</vt:lpstr>
      <vt:lpstr>КАКИМ МОЖЕТ БЫТЬ  РАЗМЕР СЕТИ?</vt:lpstr>
      <vt:lpstr>1) Оконечные узлы 2) Промежуточные устройства 3) Сетевые среды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Вычислительные комплексы и сети</dc:title>
  <dc:creator>Дмитрий Колмаков</dc:creator>
  <cp:lastModifiedBy>Дмитрий Колмаков</cp:lastModifiedBy>
  <cp:revision>108</cp:revision>
  <dcterms:created xsi:type="dcterms:W3CDTF">2024-01-17T13:53:08Z</dcterms:created>
  <dcterms:modified xsi:type="dcterms:W3CDTF">2024-01-22T14:15:12Z</dcterms:modified>
</cp:coreProperties>
</file>