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68581" autoAdjust="0"/>
  </p:normalViewPr>
  <p:slideViewPr>
    <p:cSldViewPr snapToGrid="0">
      <p:cViewPr varScale="1">
        <p:scale>
          <a:sx n="80" d="100"/>
          <a:sy n="80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102C9-F3B5-4538-B561-7C737013179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0A206-F54E-49D8-8A34-A9FE82F90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Сегодня миллионы компьютеров и устройств связаны в глобальную сеть интернет, либо в отдельные локальные подсети. В связи с этим возникает необходимость создания приложений, которые бы использовали все преимущества передачи данных по сети. 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9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2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1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Но для протокола IP, через который идет взаимодействие, доменные адреса не существуют.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3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Кроме адреса при сетевых взаимодействиях используются порты. Порт представляет 16-битное число в диапазоне от 1 до 65 535. Использование портов позволяет разграничить несколько запущенных приложений на одном хосте.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9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Клиент посылает запрос, а сервер получает запрос, обрабатывает его и посылает обратно клиенту некоторый ответ. Простейший пример - веб-браузер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0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все базовые принципы взаимодействия по сети, которые надо знать. 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мы сосредоточимся непосредственно на тех возможностях, которые предоставляет фреймворк .NET для работы с сетью.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7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все базовые принципы взаимодействия по сети, которые надо знать. 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мы сосредоточимся непосредственно на тех возможностях, которые предоставляет фреймворк .NET для работы с сетью.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7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Также есть дополнительные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3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Также есть дополнительные пакеты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System.Net.Http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содержит функциональность по работе с протоколом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System.Net.NetworkInformation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предоставляет доступ к данным о сетевом трафике и сетевых адресах, а также к прочей информации о хостах сети. Также предоставляет функциональность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ping</a:t>
            </a: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System.Net.Security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предоставляет сетевые потоки для безопасной связи между хостами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System.Net.Sockets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предоставляет доступ к функциональности сокетов операционной системы</a:t>
            </a:r>
            <a:endParaRPr lang="en-US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System.Net.WebSockets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предоставляет доступ к реализации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инфтерфейса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WebSocket</a:t>
            </a: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err="1">
                <a:effectLst/>
                <a:latin typeface="PT Serif" panose="020A0603040505020204" pitchFamily="18" charset="-52"/>
              </a:rPr>
              <a:t>System.Net.Quic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 содержит типы, которые реализуют протокол QUIC в соответствии со спецификацией RFC 9000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3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Чтобы отправить сообщение определенному устройству в сети, это устройство должно иметь уникальный адрес.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Существует несколько различных протоколов адресов. В настоящее время наиболее распространен протокол IPv4 в виде 32-битного числа, например, 37.120.16.63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IPv6, которые представляют собой 128-битное значение, например, 2001:0db8:85a3:0000:0000:8a2e:0370:7334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7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Например, одним из распространенных приложений, которое использует передачу по сети, является веб-браузер.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И платформа .NET и язык программирования C# предоставляют все необходимые возможности для создания приложений, которые могут взаимодействовать по сети и использовать различные сетевые протоколы.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Но прежде чем переходить непосредственно к созданию приложений, надо пару слов сказать, что вообще представляет собой коммуникация в сети.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2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87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Первый конструктор принимает определения адреса в виде массива байт, а второй - в виде значения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long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от 0 до 0x00000000FFFFFFFF. Применение:</a:t>
            </a:r>
            <a:endParaRPr lang="en-US" b="0" i="0" dirty="0">
              <a:effectLst/>
              <a:latin typeface="PT Serif" panose="020A0603040505020204" pitchFamily="18" charset="-52"/>
            </a:endParaRPr>
          </a:p>
          <a:p>
            <a:endParaRPr lang="en-US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При использовании значения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long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применяется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big-endian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-формат, то есть, грубо говоря, значения адреса определяются с конца. Например, значение 0x0100007F означает, что "7F" (127 в десятичной системе) определяет первый сегмент адреса, 00 и 00 - второй и третий сегменты, и 01 - четвертый. Таким образом, получаем из "0x0100007F" адрес 127.0.0.1.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7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80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Если конвертация прошла неудачно, то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IPAddress.TryParse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 возвратит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false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а выходной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out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-параметр будет иметь значение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null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46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Если конвертация прошла неудачно, то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IPAddress.TryParse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 возвратит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false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а выходной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out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-параметр будет иметь значение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null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62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Соответственно возникает необходимость разграничить адреса различных приложений, которые расположены по одному и тому же адресу. Для этого применяются конечные точки.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9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Соответственно возникает необходимость разграничить адреса различных приложений, которые расположены по одному и тому же адресу. Для этого применяются конечные точки.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63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Соответственно возникает необходимость разграничить адреса различных приложений, которые расположены по одному и тому же адресу. Для этого применяются конечные точки.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Соответственно возникает необходимость разграничить адреса различных приложений, которые расположены по одному и тому же адресу. Для этого применяются конечные точки.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0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Соответственно возникает необходимость разграничить адреса различных приложений, которые расположены по одному и тому же адресу. Для этого применяются конечные точки.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3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Например, одним из распространенных приложений, которое использует передачу по сети, является веб-браузер.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И платформа .NET и язык программирования C# предоставляют все необходимые возможности для создания приложений, которые могут взаимодействовать по сети и использовать различные сетевые протоколы.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Но прежде чем переходить непосредственно к созданию приложений, надо пару слов сказать, что вообще представляет собой коммуникация в сети.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1200" dirty="0"/>
              <a:t>Между собой они соединены каналами связи (кабели Ethernet, </a:t>
            </a:r>
            <a:r>
              <a:rPr lang="ru-RU" sz="1200" dirty="0" err="1"/>
              <a:t>Wi</a:t>
            </a:r>
            <a:r>
              <a:rPr lang="ru-RU" sz="1200" dirty="0"/>
              <a:t>-Fi и т.д.) и маршрутизаторами. Маршрутизаторы объединяют компьютеры в подсети и контролируют передачу данных между ними.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69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Ранее в статье были рассмотрены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ip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-адреса. Однако подобными адресами трудно оперировать в реальной жизни, например, их трудно запомнить. И чтобы упростить идентификацию и адресацию устройств в сети также используются URI/URL.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65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/>
              <a:t>Однако в реальности URI и URL частно отождествляют и используют взаимозаменяемо.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38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/>
              <a:t>Однако в реальности URI и URL частно отождествляют и используют взаимозаменяемо.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52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/>
              <a:t>Однако в реальности URI и URL частно отождествляют и используют взаимозаменяемо.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02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effectLst/>
                <a:latin typeface="PT Serif" panose="020A0603040505020204" pitchFamily="18" charset="-52"/>
              </a:rPr>
              <a:t>Физичеcки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dns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- это сеть серверов, в которой размещен каталог, где доменные имен сопоставлены с IP-адресами.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Каждый сервер будет проверять данное доменное имя и искать домен в своем собственном каталоге, где сопоставляются домены и IP-адреса.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96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45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возвращает все </a:t>
            </a:r>
            <a:r>
              <a:rPr lang="en-US" b="0" i="0" dirty="0" err="1">
                <a:effectLst/>
                <a:latin typeface="PT Serif" panose="020A0603040505020204" pitchFamily="18" charset="-52"/>
              </a:rPr>
              <a:t>ip</a:t>
            </a:r>
            <a:r>
              <a:rPr lang="en-US" b="0" i="0" dirty="0">
                <a:effectLst/>
                <a:latin typeface="PT Serif" panose="020A0603040505020204" pitchFamily="18" charset="-52"/>
              </a:rPr>
              <a:t>-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адреса</a:t>
            </a:r>
          </a:p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Возвращает имя определенного хоста</a:t>
            </a:r>
          </a:p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Возвращает имя хоста для локального компьютера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03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Используя следующие идентификаторы, можем получить данные о имени </a:t>
            </a:r>
            <a:r>
              <a:rPr lang="en-US" b="0" i="0" dirty="0">
                <a:effectLst/>
                <a:latin typeface="PT Serif" panose="020A0603040505020204" pitchFamily="18" charset="-52"/>
              </a:rPr>
              <a:t>google</a:t>
            </a: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35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Используя следующие идентификаторы, можем получить данные о имени </a:t>
            </a:r>
            <a:r>
              <a:rPr lang="en-US" b="0" i="0" dirty="0">
                <a:effectLst/>
                <a:latin typeface="PT Serif" panose="020A0603040505020204" pitchFamily="18" charset="-52"/>
              </a:rPr>
              <a:t>google</a:t>
            </a: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781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Встроенные средства платформы .NET позволяют нам инспектировать сетевую конфигурацию компьютера, а также мониторить весь сетевой трафик текущей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3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Но компьютеры-хосты не взаимодействуют абы как между собой. Они применяют протоколы. Протокол представляет собой соглашения о том, как пакеты данных будут передаваться по каналам коммуникации. Таким образом, протокол упорядочивает взаимодействие.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011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Встроенные средства платформы .NET позволяют нам инспектировать сетевую конфигурацию компьютера, а также мониторить весь сетевой трафик текущей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78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Встроенные средства платформы .NET позволяют нам инспектировать сетевую конфигурацию компьютера, а также мониторить весь сетевой трафик текущей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294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Встроенные средства платформы .NET позволяют нам инспектировать сетевую конфигурацию компьютера, а также мониторить весь сетевой трафик текущей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246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Встроенные средства платформы .NET позволяют нам инспектировать сетевую конфигурацию компьютера, а также мониторить весь сетевой трафик текущей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85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98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В основе межсетевых взаимодействий по сетевых протоколам TCP и UDP лежат сокеты. Сокет предоставляет интерфейс доступа к определенному порту определенного хоста. </a:t>
            </a:r>
          </a:p>
          <a:p>
            <a:pPr marL="0" indent="0">
              <a:buNone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0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75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После завершения работы с сокетом рекомендуется его закрыть. Для этого можно использовать метод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Close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(). Он закрывает подключение с удаленным хостом и освобождает все управляемые и неуправляемые ресурсы, связанные с сокетом.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4226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После завершения работы с сокетом рекомендуется его закрыть. Для этого можно использовать метод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Close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(). Он закрывает подключение с удаленным хостом и освобождает все управляемые и неуправляемые ресурсы, связанные с сокетом.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4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0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3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53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Однако приложение взаимодействует с уровнем TCP / UDP не напрямую, а через специальный API, который предоставляют сокеты.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0A206-F54E-49D8-8A34-A9FE82F9089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ED72-BFA3-4536-7227-36E91971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29482-B25D-1D82-67BD-25473DAD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392AC-D255-0107-0204-2244E583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8C6BF-86EB-EC68-0BFB-641D300F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F17B0-4156-6691-BBBA-CC05E166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BEE61-B4D8-57B3-76E3-E4A1DF43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D6EB0E-A757-435F-BAD7-29E28FA9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8E39B-1BF4-5E6F-53F6-7EDAB54A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5AAF4-2835-C039-4326-AD3EE2A9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BA675-DE9C-6A12-3078-0FBA0B67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68E322-A377-9053-5A33-29B1B872E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115534-E8A8-1048-BB0D-9799F881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9F964-D57D-0001-14F9-E2DF83B3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AE48F5-8301-75D0-E26A-C693D8B5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5241D-0501-552F-E21F-DEC7BAD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7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DC97A-E409-B999-F914-1E343E0A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448B4-6FDA-D781-9191-33A14D04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82435-E95E-E74F-8021-678F9732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7F4C4-C1CA-EDCC-732A-D158FCF1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CFB23-92AA-B559-304E-96AD8E91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2B8BB-6874-BE80-AE40-2D246BF1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82769-7D7C-86A9-AE80-8D5A7BAD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3D1CC-B53C-0840-8CE1-FD6CFF69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3F51-D381-66A3-E15E-7250E55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44D65-9211-3496-B495-DF61C0F1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BD162-9416-B264-957B-86A44C4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EBFB2-378A-BFF7-721A-4BF32BA9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60E239-DE2F-5998-8DB8-EBEF2813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2EA41-7EF4-6213-9A55-5F6D0D1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ADEF84-6DF6-C553-240E-BAD4E68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49D38-3E80-2099-0D3D-4EECC74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47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C58FC-933F-0254-CCF3-CBE578C3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E82075-09F3-8EA9-29A0-DF33F070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3FB782-B643-86E8-D603-A4D6A938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7D72E-0D92-F9D1-68FB-0AD5DF57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F466AF-A66A-7AFA-A650-60FF97C19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4B85D-F671-B419-B1A7-BA195B83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530C75-CB96-3E81-DBBE-8B2B20A9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74DB64-A23E-ACCE-7D5D-38FB7B39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84C8A-E718-0ED8-4BA3-CA7AF24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0C13EE-577C-549C-65B3-B1657A68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C37FFF-474E-BD13-C568-E00499EC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AF7568-4CF3-66E9-249C-D51789D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78A080-6E6D-57CC-7449-65FD0C76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9BB9EE-B214-69EF-10B0-91937EE8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CB9267-AF96-E9B5-F544-CAEA3629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7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B0F47-E223-0A79-43E2-CA93EC49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2F9C6-4F03-10DB-8799-53B8ADEA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64BEF3-0D34-F3C1-2C8B-E562029E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B80E5-9C3A-1110-FEFF-AC1E2B66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ACC57-0202-A627-F28D-DBDB32AD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7AE6E-2A3D-62EC-7528-A5D91E72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3060-CEE3-411B-D2AB-6C64DDCD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18A61A-C046-DC49-498C-2B849BD5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7A1700-74BD-0F7A-39B1-2E480537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B9C31-18D2-E4CB-937B-8C378740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8C253-E906-5B5F-4AA7-617FCDC6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416DF-5EB0-A507-E1E0-49AFBD2E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60613-27B1-CF00-0AAE-D96573E6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83A6B-FDA9-2655-B426-4697A48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148C0-5B85-721E-7526-F16FD9146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D278A-ADB3-49A9-B28E-CBC13C37B050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A3EC5-6E23-15BE-91E2-1A95A93B6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28BD2-4792-C6B7-BA14-F1B853CA2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4291A-0C0F-44C2-8962-6C0D7C92C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B8366-FA7F-2FE7-B5D5-0FDFD65B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/>
              <a:t>Основы работы с сетями в C# и .NET</a:t>
            </a:r>
          </a:p>
        </p:txBody>
      </p:sp>
    </p:spTree>
    <p:extLst>
      <p:ext uri="{BB962C8B-B14F-4D97-AF65-F5344CB8AC3E}">
        <p14:creationId xmlns:p14="http://schemas.microsoft.com/office/powerpoint/2010/main" val="35366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1997839"/>
            <a:ext cx="11315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Чтобы уникально определять хосты в сети каждый хост имеет адрес. Существует несколько различных протоколов адресов. В настоящее время наиболее распространен протокол IPv4, который предполагает представление адреса в виде 32-битного числа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5751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551837"/>
            <a:ext cx="1131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/>
              <a:t>В последнее время набирает оборот использование адресов протокола IPv6, которые представляют собой 128-битное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43987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1720840"/>
            <a:ext cx="11315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/>
              <a:t>Однако такие адреса очень сложно запомнить, поэтому в реальности чаще оперируют доменами.</a:t>
            </a:r>
          </a:p>
          <a:p>
            <a:pPr algn="ctr"/>
            <a:endParaRPr lang="ru-RU" sz="3600" b="1" u="sng" dirty="0"/>
          </a:p>
          <a:p>
            <a:pPr algn="ctr"/>
            <a:endParaRPr lang="ru-RU" sz="3600" b="1" u="sng" dirty="0"/>
          </a:p>
          <a:p>
            <a:pPr algn="ctr"/>
            <a:r>
              <a:rPr lang="ru-RU" sz="3600" b="1" u="sng" dirty="0"/>
              <a:t>Домены представляют специальные названия, используемые для интернет-адресов</a:t>
            </a:r>
          </a:p>
        </p:txBody>
      </p:sp>
    </p:spTree>
    <p:extLst>
      <p:ext uri="{BB962C8B-B14F-4D97-AF65-F5344CB8AC3E}">
        <p14:creationId xmlns:p14="http://schemas.microsoft.com/office/powerpoint/2010/main" val="407690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 Например, есть доменное имя </a:t>
            </a:r>
            <a:r>
              <a:rPr lang="ru-RU" sz="3600" b="1" dirty="0"/>
              <a:t>"www.microsoft.com"</a:t>
            </a:r>
            <a:r>
              <a:rPr lang="ru-RU" sz="3600" dirty="0"/>
              <a:t>, ему соответствует адрес в</a:t>
            </a:r>
          </a:p>
          <a:p>
            <a:pPr algn="ctr"/>
            <a:endParaRPr lang="ru-RU" sz="3600" dirty="0"/>
          </a:p>
          <a:p>
            <a:pPr algn="ctr"/>
            <a:r>
              <a:rPr lang="ru-RU" sz="3600" dirty="0"/>
              <a:t>формате IPv4 </a:t>
            </a:r>
            <a:r>
              <a:rPr lang="ru-RU" sz="3600" b="1" dirty="0"/>
              <a:t>2.23.143.150</a:t>
            </a:r>
          </a:p>
        </p:txBody>
      </p:sp>
    </p:spTree>
    <p:extLst>
      <p:ext uri="{BB962C8B-B14F-4D97-AF65-F5344CB8AC3E}">
        <p14:creationId xmlns:p14="http://schemas.microsoft.com/office/powerpoint/2010/main" val="423880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 Например, есть доменное имя </a:t>
            </a:r>
            <a:r>
              <a:rPr lang="ru-RU" sz="3600" b="1" dirty="0"/>
              <a:t>"www.microsoft.com"</a:t>
            </a:r>
            <a:r>
              <a:rPr lang="ru-RU" sz="3600" dirty="0"/>
              <a:t>, ему соответствует адрес в</a:t>
            </a:r>
          </a:p>
          <a:p>
            <a:pPr algn="ctr"/>
            <a:endParaRPr lang="ru-RU" sz="3600" dirty="0"/>
          </a:p>
          <a:p>
            <a:pPr algn="ctr"/>
            <a:r>
              <a:rPr lang="ru-RU" sz="3600" dirty="0"/>
              <a:t>формате IPv4 </a:t>
            </a:r>
            <a:r>
              <a:rPr lang="ru-RU" sz="3600" b="1" dirty="0"/>
              <a:t>2.23.143.150</a:t>
            </a:r>
          </a:p>
        </p:txBody>
      </p:sp>
    </p:spTree>
    <p:extLst>
      <p:ext uri="{BB962C8B-B14F-4D97-AF65-F5344CB8AC3E}">
        <p14:creationId xmlns:p14="http://schemas.microsoft.com/office/powerpoint/2010/main" val="227932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 </a:t>
            </a:r>
            <a:r>
              <a:rPr lang="ru-RU" sz="3600" b="1" dirty="0"/>
              <a:t>при отправке или передаче данных по доменному имени, компьютер еще обращается к службам Domain Name System (DNS)</a:t>
            </a:r>
            <a:r>
              <a:rPr lang="ru-RU" sz="3600" dirty="0"/>
              <a:t>, который выполняют сопоставление между интернет-адресами в формате IPv4 или IPv6 и доменными названиями.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8920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Ключевыми компонентами сетевого взаимодействия являются клиент и сервер.</a:t>
            </a:r>
          </a:p>
        </p:txBody>
      </p:sp>
    </p:spTree>
    <p:extLst>
      <p:ext uri="{BB962C8B-B14F-4D97-AF65-F5344CB8AC3E}">
        <p14:creationId xmlns:p14="http://schemas.microsoft.com/office/powerpoint/2010/main" val="32920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 В реальности, как правило, при создании приложений не потребуется СЛИШКОМ глубокого знания всех протоколов и нюансов их работы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4552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 В реальности, как правило, при создании приложений не потребуется СЛИШКОМ глубокого знания всех протоколов и нюансов их работы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50775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74838"/>
            <a:ext cx="1131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Основная функциональность фреймворка .NET по работе с сетями содержится в пакете </a:t>
            </a:r>
            <a:r>
              <a:rPr lang="ru-RU" sz="3600" b="1" u="sng" dirty="0" err="1"/>
              <a:t>System.Net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94261-DACE-C26B-23A9-9540E170111D}"/>
              </a:ext>
            </a:extLst>
          </p:cNvPr>
          <p:cNvSpPr txBox="1"/>
          <p:nvPr/>
        </p:nvSpPr>
        <p:spPr>
          <a:xfrm>
            <a:off x="335939" y="2015588"/>
            <a:ext cx="11520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ОДНИМ ИЗ РАСПРОСТРАНЕННЫХ ПРИЛОЖЕНИЙ, КОТОРОЕ ИСПОЛЬЗУЕТ ПЕРЕДАЧУ ПО СЕТИ, ЯВЛЯЕТСЯ </a:t>
            </a:r>
          </a:p>
        </p:txBody>
      </p:sp>
    </p:spTree>
    <p:extLst>
      <p:ext uri="{BB962C8B-B14F-4D97-AF65-F5344CB8AC3E}">
        <p14:creationId xmlns:p14="http://schemas.microsoft.com/office/powerpoint/2010/main" val="125383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1779687"/>
            <a:ext cx="113157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1) </a:t>
            </a:r>
            <a:r>
              <a:rPr lang="ru-RU" sz="3600" dirty="0" err="1"/>
              <a:t>System.Net.Http</a:t>
            </a:r>
            <a:endParaRPr lang="ru-RU" sz="3600" dirty="0"/>
          </a:p>
          <a:p>
            <a:pPr algn="ctr"/>
            <a:r>
              <a:rPr lang="ru-RU" sz="3600" dirty="0"/>
              <a:t>2) </a:t>
            </a:r>
            <a:r>
              <a:rPr lang="en-US" sz="3600" dirty="0" err="1"/>
              <a:t>System.Net.NetworkInformation</a:t>
            </a:r>
            <a:endParaRPr lang="ru-RU" sz="3600" dirty="0"/>
          </a:p>
          <a:p>
            <a:pPr algn="ctr"/>
            <a:r>
              <a:rPr lang="ru-RU" sz="3600" dirty="0"/>
              <a:t>3) </a:t>
            </a:r>
            <a:r>
              <a:rPr lang="en-US" sz="3600" dirty="0" err="1"/>
              <a:t>System.Net.Security</a:t>
            </a:r>
            <a:endParaRPr lang="ru-RU" sz="3600" dirty="0"/>
          </a:p>
          <a:p>
            <a:pPr algn="ctr"/>
            <a:r>
              <a:rPr lang="ru-RU" sz="3600" dirty="0"/>
              <a:t>4) </a:t>
            </a:r>
            <a:r>
              <a:rPr lang="ru-RU" sz="3600" b="0" i="0" dirty="0" err="1">
                <a:effectLst/>
                <a:latin typeface="+mj-lt"/>
              </a:rPr>
              <a:t>System.Net.Sockets</a:t>
            </a:r>
            <a:r>
              <a:rPr lang="en-US" sz="3600" dirty="0">
                <a:latin typeface="+mj-lt"/>
              </a:rPr>
              <a:t> </a:t>
            </a:r>
          </a:p>
          <a:p>
            <a:pPr algn="ctr"/>
            <a:r>
              <a:rPr lang="en-US" sz="3600" dirty="0">
                <a:latin typeface="+mj-lt"/>
              </a:rPr>
              <a:t>5) </a:t>
            </a:r>
            <a:r>
              <a:rPr lang="en-US" sz="3600" dirty="0" err="1">
                <a:latin typeface="+mj-lt"/>
              </a:rPr>
              <a:t>System.Net.WebSockets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6) </a:t>
            </a:r>
            <a:r>
              <a:rPr lang="en-US" sz="3600" dirty="0" err="1">
                <a:latin typeface="+mj-lt"/>
              </a:rPr>
              <a:t>System.Net.Quic</a:t>
            </a:r>
            <a:endParaRPr lang="ru-RU" sz="3600" dirty="0">
              <a:latin typeface="+mj-lt"/>
            </a:endParaRPr>
          </a:p>
          <a:p>
            <a:pPr algn="ctr"/>
            <a:endParaRPr lang="ru-RU" sz="3600" dirty="0"/>
          </a:p>
          <a:p>
            <a:pPr algn="ctr"/>
            <a:endParaRPr lang="ru-RU" sz="3600" dirty="0"/>
          </a:p>
          <a:p>
            <a:pPr algn="ctr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0891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213282"/>
            <a:ext cx="113157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 качестве уникального адреса выступает IP-адрес</a:t>
            </a:r>
          </a:p>
          <a:p>
            <a:pPr algn="ctr"/>
            <a:endParaRPr lang="ru-RU" sz="3600" dirty="0"/>
          </a:p>
          <a:p>
            <a:pPr algn="ctr"/>
            <a:r>
              <a:rPr lang="ru-RU" sz="4000" b="0" i="0" dirty="0">
                <a:effectLst/>
                <a:latin typeface="+mj-lt"/>
              </a:rPr>
              <a:t>37.120.16.63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+mj-lt"/>
              </a:rPr>
              <a:t>I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Pv4</a:t>
            </a:r>
          </a:p>
          <a:p>
            <a:pPr algn="ctr"/>
            <a:r>
              <a:rPr lang="ru-RU" sz="4000" b="0" i="0" dirty="0">
                <a:effectLst/>
                <a:latin typeface="+mj-lt"/>
              </a:rPr>
              <a:t>2001:0db8:85a3:0000:0000:8a2e:0370:7334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IPv6</a:t>
            </a:r>
            <a:endParaRPr lang="ru-RU" sz="4000" b="0" i="0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26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FA0F1-FAB3-3053-8D0D-2A16B2582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8" y="1960508"/>
            <a:ext cx="11975103" cy="29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2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CDCF62-7DAD-2588-4E1B-EBA41D18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629"/>
            <a:ext cx="12092534" cy="30603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F99F86-27F0-28C7-E8B3-08A17779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455" y="5191371"/>
            <a:ext cx="3629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ADEB8-1C74-F039-648B-8CBF857AD17B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IPAddress.Parse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 err="1"/>
              <a:t>IPAddress.TryParse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080638-2362-5DF0-3295-34AF42C9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8" y="2068856"/>
            <a:ext cx="11606564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ADEB8-1C74-F039-648B-8CBF857AD17B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IPAddress.Parse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 err="1"/>
              <a:t>IPAddress.TryParse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96EB65-DDFB-7FDB-D1E5-1C1E1E6C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9" y="1938440"/>
            <a:ext cx="11634581" cy="34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ADEB8-1C74-F039-648B-8CBF857AD17B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  <a:latin typeface="+mj-lt"/>
              </a:rPr>
              <a:t>Встроенные адреса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DD370-A421-9BD1-0845-491F79C0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3" y="1304791"/>
            <a:ext cx="10323094" cy="55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8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Схема адресации</a:t>
            </a:r>
            <a:endParaRPr lang="ru-RU" sz="4000" b="1" i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296-DD86-7DD1-6823-DB3E8D1EFB17}"/>
              </a:ext>
            </a:extLst>
          </p:cNvPr>
          <p:cNvSpPr txBox="1"/>
          <p:nvPr/>
        </p:nvSpPr>
        <p:spPr>
          <a:xfrm>
            <a:off x="611103" y="2951946"/>
            <a:ext cx="109697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Среди свойств </a:t>
            </a:r>
            <a:r>
              <a:rPr lang="ru-RU" sz="2800" dirty="0" err="1"/>
              <a:t>IPAddress</a:t>
            </a:r>
            <a:r>
              <a:rPr lang="ru-RU" sz="2800" dirty="0"/>
              <a:t> следует отметить свойство </a:t>
            </a:r>
            <a:r>
              <a:rPr lang="ru-RU" sz="2800" dirty="0" err="1"/>
              <a:t>AddressFamily</a:t>
            </a:r>
            <a:r>
              <a:rPr lang="ru-RU" sz="2800" dirty="0"/>
              <a:t>, которое указывает на схему адресации.</a:t>
            </a:r>
          </a:p>
        </p:txBody>
      </p:sp>
    </p:spTree>
    <p:extLst>
      <p:ext uri="{BB962C8B-B14F-4D97-AF65-F5344CB8AC3E}">
        <p14:creationId xmlns:p14="http://schemas.microsoft.com/office/powerpoint/2010/main" val="154441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Схема адресации</a:t>
            </a:r>
            <a:endParaRPr lang="ru-RU" sz="4000" b="1" i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296-DD86-7DD1-6823-DB3E8D1EFB17}"/>
              </a:ext>
            </a:extLst>
          </p:cNvPr>
          <p:cNvSpPr txBox="1"/>
          <p:nvPr/>
        </p:nvSpPr>
        <p:spPr>
          <a:xfrm>
            <a:off x="358440" y="1484093"/>
            <a:ext cx="109697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AppleTalk: </a:t>
            </a:r>
            <a:r>
              <a:rPr lang="ru-RU" sz="2800" dirty="0"/>
              <a:t>адрес </a:t>
            </a:r>
            <a:r>
              <a:rPr lang="en-US" sz="2800" dirty="0"/>
              <a:t>AppleTalk</a:t>
            </a:r>
            <a:endParaRPr lang="ru-RU" sz="2800" dirty="0"/>
          </a:p>
          <a:p>
            <a:pPr algn="just"/>
            <a:r>
              <a:rPr lang="en-US" sz="2800" dirty="0" err="1"/>
              <a:t>Osi</a:t>
            </a:r>
            <a:r>
              <a:rPr lang="en-US" sz="2800" dirty="0"/>
              <a:t>: </a:t>
            </a:r>
            <a:r>
              <a:rPr lang="ru-RU" sz="2800" dirty="0"/>
              <a:t>адрес протоколов </a:t>
            </a:r>
            <a:r>
              <a:rPr lang="en-US" sz="2800" dirty="0"/>
              <a:t>OSI</a:t>
            </a:r>
            <a:endParaRPr lang="ru-RU" sz="2800" dirty="0"/>
          </a:p>
          <a:p>
            <a:pPr algn="just"/>
            <a:r>
              <a:rPr lang="ru-RU" sz="2800" dirty="0"/>
              <a:t>NS: адрес протоколов Xerox NS</a:t>
            </a:r>
          </a:p>
          <a:p>
            <a:pPr algn="just"/>
            <a:r>
              <a:rPr lang="ru-RU" sz="2800" dirty="0"/>
              <a:t> </a:t>
            </a:r>
            <a:r>
              <a:rPr lang="ru-RU" sz="2800" dirty="0" err="1"/>
              <a:t>и.т.д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F4917C-D020-3771-57F7-75F66A3D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6" y="3719426"/>
            <a:ext cx="10552119" cy="23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8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Конечная точка </a:t>
            </a:r>
            <a:r>
              <a:rPr lang="en-US" sz="4000" b="1" dirty="0" err="1">
                <a:latin typeface="+mj-lt"/>
              </a:rPr>
              <a:t>IPEndpoint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60F7C-9B6E-5396-EB08-668BB6FA7106}"/>
              </a:ext>
            </a:extLst>
          </p:cNvPr>
          <p:cNvSpPr txBox="1"/>
          <p:nvPr/>
        </p:nvSpPr>
        <p:spPr>
          <a:xfrm>
            <a:off x="515854" y="2305615"/>
            <a:ext cx="111602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Каждое сетевое приложение, которое прослушивает входящие запросы, запускается на определенном порту. Одномоментно один порт может прослушиваться только одним приложением. </a:t>
            </a:r>
          </a:p>
          <a:p>
            <a:endParaRPr lang="ru-RU" sz="2800" dirty="0"/>
          </a:p>
          <a:p>
            <a:r>
              <a:rPr lang="ru-RU" sz="2800" dirty="0"/>
              <a:t>Порт представляет 2-х байтное значение от 0 до 65535</a:t>
            </a:r>
          </a:p>
        </p:txBody>
      </p:sp>
    </p:spTree>
    <p:extLst>
      <p:ext uri="{BB962C8B-B14F-4D97-AF65-F5344CB8AC3E}">
        <p14:creationId xmlns:p14="http://schemas.microsoft.com/office/powerpoint/2010/main" val="14806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94261-DACE-C26B-23A9-9540E170111D}"/>
              </a:ext>
            </a:extLst>
          </p:cNvPr>
          <p:cNvSpPr txBox="1"/>
          <p:nvPr/>
        </p:nvSpPr>
        <p:spPr>
          <a:xfrm>
            <a:off x="335939" y="2151727"/>
            <a:ext cx="115201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Вся сеть состоит из отдельных элементов - хостов, которые представляют собой компьютеры и другие подключенные устройства.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4984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Конечная точка </a:t>
            </a:r>
            <a:r>
              <a:rPr lang="en-US" sz="4000" b="1" dirty="0" err="1">
                <a:latin typeface="+mj-lt"/>
              </a:rPr>
              <a:t>IPEndpoint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60F7C-9B6E-5396-EB08-668BB6FA7106}"/>
              </a:ext>
            </a:extLst>
          </p:cNvPr>
          <p:cNvSpPr txBox="1"/>
          <p:nvPr/>
        </p:nvSpPr>
        <p:spPr>
          <a:xfrm>
            <a:off x="515854" y="2305615"/>
            <a:ext cx="111602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Конечная точка представляет объединение IP-адреса и порта и в .NET представляет класс </a:t>
            </a:r>
            <a:r>
              <a:rPr lang="ru-RU" sz="2800" dirty="0" err="1"/>
              <a:t>IPEndPoint</a:t>
            </a:r>
            <a:r>
              <a:rPr lang="ru-RU" sz="2800" dirty="0"/>
              <a:t> из пространства имен </a:t>
            </a:r>
            <a:r>
              <a:rPr lang="ru-RU" sz="2800" dirty="0" err="1"/>
              <a:t>System.Net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936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Конечная точка </a:t>
            </a:r>
            <a:r>
              <a:rPr lang="en-US" sz="4000" b="1" dirty="0" err="1">
                <a:latin typeface="+mj-lt"/>
              </a:rPr>
              <a:t>IPEndpoint</a:t>
            </a:r>
            <a:endParaRPr lang="en-US" sz="40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A67E06-2F55-E196-905D-29F27F90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" y="2464294"/>
            <a:ext cx="12171736" cy="27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Конечная точка </a:t>
            </a:r>
            <a:r>
              <a:rPr lang="en-US" sz="4000" b="1" dirty="0" err="1">
                <a:latin typeface="+mj-lt"/>
              </a:rPr>
              <a:t>IPEndpoint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CF4CA6-18D5-FBA2-C830-CB74FA81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1718447"/>
            <a:ext cx="12020594" cy="41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7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Конечная точка </a:t>
            </a:r>
            <a:r>
              <a:rPr lang="en-US" sz="4000" b="1" dirty="0" err="1">
                <a:latin typeface="+mj-lt"/>
              </a:rPr>
              <a:t>IPEndpoint</a:t>
            </a:r>
            <a:endParaRPr lang="en-US" sz="40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35A-97E0-13E7-3C57-73882D87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" y="1269284"/>
            <a:ext cx="11914573" cy="48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АДРЕСА </a:t>
            </a:r>
            <a:r>
              <a:rPr lang="en-US" sz="5400" b="1" dirty="0">
                <a:latin typeface="+mj-lt"/>
              </a:rPr>
              <a:t>URI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47E1F-FFDD-B5AD-FAA5-72632C2DF863}"/>
              </a:ext>
            </a:extLst>
          </p:cNvPr>
          <p:cNvSpPr txBox="1"/>
          <p:nvPr/>
        </p:nvSpPr>
        <p:spPr>
          <a:xfrm>
            <a:off x="809123" y="2113926"/>
            <a:ext cx="10885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b="1" dirty="0"/>
              <a:t>Uniform Resource </a:t>
            </a:r>
            <a:r>
              <a:rPr lang="ru-RU" sz="3600" b="1" dirty="0" err="1"/>
              <a:t>Identifier</a:t>
            </a:r>
            <a:r>
              <a:rPr lang="ru-RU" sz="3600" b="1" dirty="0"/>
              <a:t> (URI) </a:t>
            </a:r>
            <a:r>
              <a:rPr lang="ru-RU" sz="3600" dirty="0"/>
              <a:t>предоставляет строку, которая глобально и уникально идентифицирует ресурс в сети</a:t>
            </a:r>
          </a:p>
        </p:txBody>
      </p:sp>
    </p:spTree>
    <p:extLst>
      <p:ext uri="{BB962C8B-B14F-4D97-AF65-F5344CB8AC3E}">
        <p14:creationId xmlns:p14="http://schemas.microsoft.com/office/powerpoint/2010/main" val="401479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АДРЕСА </a:t>
            </a:r>
            <a:r>
              <a:rPr lang="en-US" sz="5400" b="1" dirty="0">
                <a:latin typeface="+mj-lt"/>
              </a:rPr>
              <a:t>URI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47E1F-FFDD-B5AD-FAA5-72632C2DF863}"/>
              </a:ext>
            </a:extLst>
          </p:cNvPr>
          <p:cNvSpPr txBox="1"/>
          <p:nvPr/>
        </p:nvSpPr>
        <p:spPr>
          <a:xfrm>
            <a:off x="653214" y="2551837"/>
            <a:ext cx="10885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b="1" dirty="0"/>
              <a:t>Подвидом URI является Uniform Resource </a:t>
            </a:r>
            <a:r>
              <a:rPr lang="ru-RU" sz="3600" b="1" dirty="0" err="1"/>
              <a:t>Locator</a:t>
            </a:r>
            <a:r>
              <a:rPr lang="ru-RU" sz="3600" b="1" dirty="0"/>
              <a:t> (URL) </a:t>
            </a:r>
            <a:r>
              <a:rPr lang="ru-RU" sz="3600" dirty="0"/>
              <a:t>- универсальный стандарт для определения размещения ресурсов в сети. </a:t>
            </a:r>
          </a:p>
        </p:txBody>
      </p:sp>
    </p:spTree>
    <p:extLst>
      <p:ext uri="{BB962C8B-B14F-4D97-AF65-F5344CB8AC3E}">
        <p14:creationId xmlns:p14="http://schemas.microsoft.com/office/powerpoint/2010/main" val="289754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АДРЕСА </a:t>
            </a:r>
            <a:r>
              <a:rPr lang="en-US" sz="5400" b="1" dirty="0">
                <a:latin typeface="+mj-lt"/>
              </a:rPr>
              <a:t>URI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E5457A-BBAC-EF77-AEC3-8DE5F1B6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8" y="1280086"/>
            <a:ext cx="11809921" cy="48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3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56756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АДРЕСА </a:t>
            </a:r>
            <a:r>
              <a:rPr lang="en-US" sz="5400" b="1" dirty="0">
                <a:latin typeface="+mj-lt"/>
              </a:rPr>
              <a:t>URI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31004-B2BD-BE63-15FF-28916904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5" y="1620311"/>
            <a:ext cx="11158690" cy="36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6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44724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DNS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A9AEF-ABBA-F4D8-92FF-089D8FEB8FBC}"/>
              </a:ext>
            </a:extLst>
          </p:cNvPr>
          <p:cNvSpPr txBox="1"/>
          <p:nvPr/>
        </p:nvSpPr>
        <p:spPr>
          <a:xfrm>
            <a:off x="556459" y="1667925"/>
            <a:ext cx="11138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DNS представляет распределенную децентрализованную систему для получении информации о доменах. </a:t>
            </a:r>
          </a:p>
        </p:txBody>
      </p:sp>
    </p:spTree>
    <p:extLst>
      <p:ext uri="{BB962C8B-B14F-4D97-AF65-F5344CB8AC3E}">
        <p14:creationId xmlns:p14="http://schemas.microsoft.com/office/powerpoint/2010/main" val="2940311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44724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DNS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16FB87-8C68-73E6-FD24-4295A826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37" y="1933246"/>
            <a:ext cx="11670553" cy="18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94261-DACE-C26B-23A9-9540E170111D}"/>
              </a:ext>
            </a:extLst>
          </p:cNvPr>
          <p:cNvSpPr txBox="1"/>
          <p:nvPr/>
        </p:nvSpPr>
        <p:spPr>
          <a:xfrm>
            <a:off x="335939" y="2151727"/>
            <a:ext cx="115201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Вся сеть состоит из отдельных элементов - хостов, которые представляют собой компьютеры и другие подключенные устройства.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2883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44724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DNS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4354A-FAC0-5DD0-A223-F195B5313D73}"/>
              </a:ext>
            </a:extLst>
          </p:cNvPr>
          <p:cNvSpPr txBox="1"/>
          <p:nvPr/>
        </p:nvSpPr>
        <p:spPr>
          <a:xfrm>
            <a:off x="3049003" y="2274838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+mj-lt"/>
              </a:rPr>
              <a:t>1) </a:t>
            </a:r>
            <a:r>
              <a:rPr lang="en-US" sz="4800" dirty="0" err="1">
                <a:latin typeface="+mj-lt"/>
              </a:rPr>
              <a:t>GetHostAddresses</a:t>
            </a:r>
            <a:endParaRPr lang="ru-RU" sz="4800" dirty="0">
              <a:latin typeface="+mj-lt"/>
            </a:endParaRPr>
          </a:p>
          <a:p>
            <a:r>
              <a:rPr lang="ru-RU" sz="4800" b="0" i="0" dirty="0">
                <a:effectLst/>
                <a:latin typeface="+mj-lt"/>
              </a:rPr>
              <a:t>2) </a:t>
            </a:r>
            <a:r>
              <a:rPr lang="en-US" sz="4800" b="0" i="0" dirty="0" err="1">
                <a:effectLst/>
                <a:latin typeface="+mj-lt"/>
              </a:rPr>
              <a:t>GetHostEntry</a:t>
            </a:r>
            <a:endParaRPr lang="ru-RU" sz="4800" b="0" i="0" dirty="0">
              <a:effectLst/>
              <a:latin typeface="+mj-lt"/>
            </a:endParaRPr>
          </a:p>
          <a:p>
            <a:r>
              <a:rPr lang="ru-RU" sz="4800" b="0" i="0" dirty="0">
                <a:effectLst/>
                <a:latin typeface="+mj-lt"/>
              </a:rPr>
              <a:t>3) </a:t>
            </a:r>
            <a:r>
              <a:rPr lang="en-US" sz="4800" b="0" i="0" dirty="0" err="1">
                <a:effectLst/>
                <a:latin typeface="+mj-lt"/>
              </a:rPr>
              <a:t>GetHostName</a:t>
            </a:r>
            <a:r>
              <a:rPr lang="en-US" sz="4800" b="0" i="0" dirty="0">
                <a:effectLst/>
                <a:latin typeface="+mj-lt"/>
              </a:rPr>
              <a:t>()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584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44724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DNS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FE82E-6A2B-040A-E732-E5AE4C9C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7" y="1872497"/>
            <a:ext cx="10412806" cy="35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2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344724"/>
            <a:ext cx="8876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DNS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FE82E-6A2B-040A-E732-E5AE4C9C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7" y="1872497"/>
            <a:ext cx="10412806" cy="35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87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2136338"/>
            <a:ext cx="8876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Получение информации о сетевой конфигурации и сетевом трафике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830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AF1E-C12E-7D6F-EAD9-544BFCC8EAC8}"/>
              </a:ext>
            </a:extLst>
          </p:cNvPr>
          <p:cNvSpPr txBox="1"/>
          <p:nvPr/>
        </p:nvSpPr>
        <p:spPr>
          <a:xfrm>
            <a:off x="1657851" y="1536174"/>
            <a:ext cx="88762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Для получения информации о сетевых устройствах/интерфейсах на текущей машине можно использовать абстрактный класс </a:t>
            </a:r>
            <a:r>
              <a:rPr lang="ru-RU" sz="4000" b="1" dirty="0" err="1">
                <a:latin typeface="+mj-lt"/>
              </a:rPr>
              <a:t>NetworkInterface</a:t>
            </a:r>
            <a:r>
              <a:rPr lang="ru-RU" sz="4000" b="1" dirty="0">
                <a:latin typeface="+mj-lt"/>
              </a:rPr>
              <a:t>.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524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F414E-FE41-18AE-09AF-EDB21F54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8" y="265008"/>
            <a:ext cx="10633924" cy="63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ABD14C-5090-E65D-BC0E-A4394D1B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0" y="2232256"/>
            <a:ext cx="10832859" cy="239348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58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960B8-D241-FA7B-719D-ACFDB532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9" y="2345166"/>
            <a:ext cx="10809621" cy="216766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8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960B8-D241-FA7B-719D-ACFDB532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9" y="2345166"/>
            <a:ext cx="10809621" cy="216766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81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6859E-670A-D3F1-AC31-5EAD488713A5}"/>
              </a:ext>
            </a:extLst>
          </p:cNvPr>
          <p:cNvSpPr txBox="1"/>
          <p:nvPr/>
        </p:nvSpPr>
        <p:spPr>
          <a:xfrm>
            <a:off x="3425761" y="472007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КЛАСС </a:t>
            </a:r>
            <a:r>
              <a:rPr lang="en-US" sz="4400" b="1" dirty="0"/>
              <a:t>SOCKET</a:t>
            </a:r>
            <a:endParaRPr lang="ru-RU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A1F01-04F2-CB0F-245E-D0E59934885A}"/>
              </a:ext>
            </a:extLst>
          </p:cNvPr>
          <p:cNvSpPr txBox="1"/>
          <p:nvPr/>
        </p:nvSpPr>
        <p:spPr>
          <a:xfrm>
            <a:off x="990098" y="2095235"/>
            <a:ext cx="102118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сокет один хост может обращаться к приложению на другом хосте</a:t>
            </a:r>
            <a:r>
              <a:rPr lang="ru-RU" sz="3200" dirty="0"/>
              <a:t>. </a:t>
            </a:r>
            <a:r>
              <a:rPr lang="ru-RU" sz="3200" b="1" u="sng" dirty="0"/>
              <a:t>В .NET сокеты представлены классом Socket из пространства имен </a:t>
            </a:r>
            <a:r>
              <a:rPr lang="ru-RU" sz="3200" b="1" u="sng" dirty="0" err="1"/>
              <a:t>System.NET.Sockets</a:t>
            </a:r>
            <a:r>
              <a:rPr lang="ru-RU" sz="3200" dirty="0"/>
              <a:t>, который предоставляет интерфейс для приема и отправки сообщений по сети.</a:t>
            </a:r>
          </a:p>
        </p:txBody>
      </p:sp>
    </p:spTree>
    <p:extLst>
      <p:ext uri="{BB962C8B-B14F-4D97-AF65-F5344CB8AC3E}">
        <p14:creationId xmlns:p14="http://schemas.microsoft.com/office/powerpoint/2010/main" val="230251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918C7-96A4-1F87-BE98-1EDE94964385}"/>
              </a:ext>
            </a:extLst>
          </p:cNvPr>
          <p:cNvSpPr txBox="1"/>
          <p:nvPr/>
        </p:nvSpPr>
        <p:spPr>
          <a:xfrm>
            <a:off x="300771" y="281243"/>
            <a:ext cx="115904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Существует множество различных протоколов. Протоколы, которые используются для передачи данных по сети, составляют семейство протоколов TCP/IP. Основные из них: Internet Protocol (IP), </a:t>
            </a:r>
            <a:r>
              <a:rPr lang="ru-RU" sz="3200" b="1" dirty="0" err="1"/>
              <a:t>Transmission</a:t>
            </a:r>
            <a:r>
              <a:rPr lang="ru-RU" sz="3200" b="1" dirty="0"/>
              <a:t> Control Protocol (TCP) и User </a:t>
            </a:r>
            <a:r>
              <a:rPr lang="ru-RU" sz="3200" b="1" dirty="0" err="1"/>
              <a:t>Datagram</a:t>
            </a:r>
            <a:r>
              <a:rPr lang="ru-RU" sz="3200" b="1" dirty="0"/>
              <a:t> Protocol (UDP).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033AA4-7D9D-561B-4A6E-AFA91246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81350"/>
            <a:ext cx="784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73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6859E-670A-D3F1-AC31-5EAD488713A5}"/>
              </a:ext>
            </a:extLst>
          </p:cNvPr>
          <p:cNvSpPr txBox="1"/>
          <p:nvPr/>
        </p:nvSpPr>
        <p:spPr>
          <a:xfrm>
            <a:off x="2066192" y="472007"/>
            <a:ext cx="7453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Свойства сокета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A1F01-04F2-CB0F-245E-D0E59934885A}"/>
              </a:ext>
            </a:extLst>
          </p:cNvPr>
          <p:cNvSpPr txBox="1"/>
          <p:nvPr/>
        </p:nvSpPr>
        <p:spPr>
          <a:xfrm>
            <a:off x="687071" y="2744941"/>
            <a:ext cx="10211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класса позволяют получить информацию о сокете.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511615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6859E-670A-D3F1-AC31-5EAD488713A5}"/>
              </a:ext>
            </a:extLst>
          </p:cNvPr>
          <p:cNvSpPr txBox="1"/>
          <p:nvPr/>
        </p:nvSpPr>
        <p:spPr>
          <a:xfrm>
            <a:off x="2066192" y="472007"/>
            <a:ext cx="7453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Закрытие сокета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21C71-5439-420B-44FE-824D486B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4" y="2669507"/>
            <a:ext cx="11817592" cy="19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9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F4CE7-2CCD-9BA0-4DC4-4BAAEFA6D446}"/>
              </a:ext>
            </a:extLst>
          </p:cNvPr>
          <p:cNvSpPr/>
          <p:nvPr/>
        </p:nvSpPr>
        <p:spPr>
          <a:xfrm>
            <a:off x="2066192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D6D78E-79B4-A437-6FB0-3F50A1950084}"/>
              </a:ext>
            </a:extLst>
          </p:cNvPr>
          <p:cNvSpPr/>
          <p:nvPr/>
        </p:nvSpPr>
        <p:spPr>
          <a:xfrm>
            <a:off x="9810518" y="3991708"/>
            <a:ext cx="404446" cy="634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6859E-670A-D3F1-AC31-5EAD488713A5}"/>
              </a:ext>
            </a:extLst>
          </p:cNvPr>
          <p:cNvSpPr txBox="1"/>
          <p:nvPr/>
        </p:nvSpPr>
        <p:spPr>
          <a:xfrm>
            <a:off x="2066192" y="472007"/>
            <a:ext cx="7453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Закрытие сокета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02F22-C365-883C-3D91-68DA1640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2" y="1322893"/>
            <a:ext cx="11640542" cy="50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BF2BA-1F16-9D61-D791-36235AACB690}"/>
              </a:ext>
            </a:extLst>
          </p:cNvPr>
          <p:cNvSpPr txBox="1"/>
          <p:nvPr/>
        </p:nvSpPr>
        <p:spPr>
          <a:xfrm>
            <a:off x="140677" y="424181"/>
            <a:ext cx="119487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/>
              <a:t>Выше IP располагается транспортный уровень, который образуют протоколы TCP и UDP.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57200" y="3127774"/>
            <a:ext cx="11315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/>
              <a:t>TCP позволяет отследить потерю пакетов и их дублирование при передаче. </a:t>
            </a:r>
          </a:p>
          <a:p>
            <a:pPr algn="ctr"/>
            <a:r>
              <a:rPr lang="ru-RU" sz="2800" b="1" u="sng" dirty="0"/>
              <a:t>UDP подобного не позволяет сделать и нацелен на простую передачу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221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2551837"/>
            <a:ext cx="1131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/>
              <a:t>Сокеты</a:t>
            </a:r>
            <a:r>
              <a:rPr lang="ru-RU" sz="3600" b="1" dirty="0"/>
              <a:t> - </a:t>
            </a:r>
            <a:r>
              <a:rPr lang="ru-RU" sz="3600" dirty="0"/>
              <a:t>интерфейс для создания сетевых приложений, который опирается на встроенные возможности операционной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317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1443841"/>
            <a:ext cx="11315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В зависимости от используемого протокола различают два вида сокетов: </a:t>
            </a:r>
          </a:p>
          <a:p>
            <a:r>
              <a:rPr lang="ru-RU" sz="3600" dirty="0"/>
              <a:t>1) потоковые сокеты (</a:t>
            </a:r>
            <a:r>
              <a:rPr lang="ru-RU" sz="3600" dirty="0" err="1"/>
              <a:t>stream</a:t>
            </a:r>
            <a:r>
              <a:rPr lang="ru-RU" sz="3600" dirty="0"/>
              <a:t> </a:t>
            </a:r>
            <a:r>
              <a:rPr lang="ru-RU" sz="3600" dirty="0" err="1"/>
              <a:t>socket</a:t>
            </a:r>
            <a:r>
              <a:rPr lang="ru-RU" sz="3600" dirty="0"/>
              <a:t>) и </a:t>
            </a:r>
          </a:p>
          <a:p>
            <a:r>
              <a:rPr lang="ru-RU" sz="3600" dirty="0"/>
              <a:t>2) </a:t>
            </a:r>
            <a:r>
              <a:rPr lang="ru-RU" sz="3600" dirty="0" err="1"/>
              <a:t>дейтаграммные</a:t>
            </a:r>
            <a:r>
              <a:rPr lang="ru-RU" sz="3600" dirty="0"/>
              <a:t> сокеты (</a:t>
            </a:r>
            <a:r>
              <a:rPr lang="ru-RU" sz="3600" dirty="0" err="1"/>
              <a:t>datagram</a:t>
            </a:r>
            <a:r>
              <a:rPr lang="ru-RU" sz="3600" dirty="0"/>
              <a:t> </a:t>
            </a:r>
            <a:r>
              <a:rPr lang="ru-RU" sz="3600" dirty="0" err="1"/>
              <a:t>socket</a:t>
            </a:r>
            <a:r>
              <a:rPr lang="ru-RU" sz="3600" dirty="0"/>
              <a:t>).</a:t>
            </a:r>
          </a:p>
          <a:p>
            <a:endParaRPr lang="ru-RU" sz="3600" dirty="0"/>
          </a:p>
          <a:p>
            <a:pPr algn="ctr"/>
            <a:r>
              <a:rPr lang="ru-RU" sz="3600" b="1" u="sng" dirty="0"/>
              <a:t>Потоковые сокеты используют протокол TCP, </a:t>
            </a:r>
            <a:r>
              <a:rPr lang="ru-RU" sz="3600" b="1" u="sng" dirty="0" err="1"/>
              <a:t>дейтаграммные</a:t>
            </a:r>
            <a:r>
              <a:rPr lang="ru-RU" sz="3600" b="1" u="sng" dirty="0"/>
              <a:t> - протокол UDP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6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ADFFCF-0B05-D2FE-6484-3CA153613744}"/>
              </a:ext>
            </a:extLst>
          </p:cNvPr>
          <p:cNvSpPr txBox="1"/>
          <p:nvPr/>
        </p:nvSpPr>
        <p:spPr>
          <a:xfrm>
            <a:off x="438150" y="397556"/>
            <a:ext cx="11315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 итоге, когда приложение посылает сообщение приложению, запущенному на другом хосте, то приложение обращается к сокетам для передачи данных на уровень </a:t>
            </a:r>
            <a:r>
              <a:rPr lang="ru-RU" sz="3600" b="1" u="sng" dirty="0"/>
              <a:t>TCP / 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19E82-1E31-CE19-82AD-C2B8036010C8}"/>
              </a:ext>
            </a:extLst>
          </p:cNvPr>
          <p:cNvSpPr txBox="1"/>
          <p:nvPr/>
        </p:nvSpPr>
        <p:spPr>
          <a:xfrm>
            <a:off x="835268" y="3826804"/>
            <a:ext cx="10918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/>
              <a:t>ДАЛЕЕ С ЭТОГО ТРАНСПОРТНОГО УРОВНЯ ДАННЫЕ ПЕРЕДАЮТСЯ СЕТЕВОМУ УРОВНЮ - УРОВНЮ ПРОТОКОЛА IP. </a:t>
            </a:r>
          </a:p>
        </p:txBody>
      </p:sp>
    </p:spTree>
    <p:extLst>
      <p:ext uri="{BB962C8B-B14F-4D97-AF65-F5344CB8AC3E}">
        <p14:creationId xmlns:p14="http://schemas.microsoft.com/office/powerpoint/2010/main" val="431987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2088</Words>
  <Application>Microsoft Office PowerPoint</Application>
  <PresentationFormat>Широкоэкранный</PresentationFormat>
  <Paragraphs>213</Paragraphs>
  <Slides>52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PT Serif</vt:lpstr>
      <vt:lpstr>Тема Office</vt:lpstr>
      <vt:lpstr>Основы работы с сетями в C# и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сетями в C# и .NET</dc:title>
  <dc:creator>Дмитрий Колмаков</dc:creator>
  <cp:lastModifiedBy>Дмитрий Колмаков</cp:lastModifiedBy>
  <cp:revision>52</cp:revision>
  <dcterms:created xsi:type="dcterms:W3CDTF">2024-01-21T06:10:40Z</dcterms:created>
  <dcterms:modified xsi:type="dcterms:W3CDTF">2024-01-24T14:53:39Z</dcterms:modified>
</cp:coreProperties>
</file>