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72513" autoAdjust="0"/>
  </p:normalViewPr>
  <p:slideViewPr>
    <p:cSldViewPr snapToGrid="0">
      <p:cViewPr varScale="1">
        <p:scale>
          <a:sx n="63" d="100"/>
          <a:sy n="63" d="100"/>
        </p:scale>
        <p:origin x="1406"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3A11E4-E83C-4AD6-9DD3-8CE4E4B9E95D}" type="datetimeFigureOut">
              <a:rPr lang="ru-RU" smtClean="0"/>
              <a:t>07.11.2023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571598-3D64-4CE5-91C6-A263AA90059C}" type="slidenum">
              <a:rPr lang="ru-RU" smtClean="0"/>
              <a:t>‹#›</a:t>
            </a:fld>
            <a:endParaRPr lang="ru-RU"/>
          </a:p>
        </p:txBody>
      </p:sp>
    </p:spTree>
    <p:extLst>
      <p:ext uri="{BB962C8B-B14F-4D97-AF65-F5344CB8AC3E}">
        <p14:creationId xmlns:p14="http://schemas.microsoft.com/office/powerpoint/2010/main" val="3053076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solidFill>
                  <a:srgbClr val="A3A3A3"/>
                </a:solidFill>
                <a:effectLst/>
                <a:latin typeface="PT Serif" panose="020A0603040505020204" pitchFamily="18" charset="-52"/>
              </a:rPr>
              <a:t>Можно просто копировать проект в другой каталог, такой подход часто применяется из-за своей простоты, но имеет множество недостатков:</a:t>
            </a:r>
            <a:endParaRPr lang="ru-RU" dirty="0"/>
          </a:p>
        </p:txBody>
      </p:sp>
      <p:sp>
        <p:nvSpPr>
          <p:cNvPr id="4" name="Номер слайда 3"/>
          <p:cNvSpPr>
            <a:spLocks noGrp="1"/>
          </p:cNvSpPr>
          <p:nvPr>
            <p:ph type="sldNum" sz="quarter" idx="5"/>
          </p:nvPr>
        </p:nvSpPr>
        <p:spPr/>
        <p:txBody>
          <a:bodyPr/>
          <a:lstStyle/>
          <a:p>
            <a:fld id="{42571598-3D64-4CE5-91C6-A263AA90059C}" type="slidenum">
              <a:rPr lang="ru-RU" smtClean="0"/>
              <a:t>3</a:t>
            </a:fld>
            <a:endParaRPr lang="ru-RU"/>
          </a:p>
        </p:txBody>
      </p:sp>
    </p:spTree>
    <p:extLst>
      <p:ext uri="{BB962C8B-B14F-4D97-AF65-F5344CB8AC3E}">
        <p14:creationId xmlns:p14="http://schemas.microsoft.com/office/powerpoint/2010/main" val="567374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Теперь внимание. Это самое важное, что нужно помнить про Git, если вы хотите, чтобы дальше изучение шло гладко.</a:t>
            </a:r>
            <a:endParaRPr lang="ru-RU" dirty="0"/>
          </a:p>
        </p:txBody>
      </p:sp>
      <p:sp>
        <p:nvSpPr>
          <p:cNvPr id="4" name="Номер слайда 3"/>
          <p:cNvSpPr>
            <a:spLocks noGrp="1"/>
          </p:cNvSpPr>
          <p:nvPr>
            <p:ph type="sldNum" sz="quarter" idx="5"/>
          </p:nvPr>
        </p:nvSpPr>
        <p:spPr/>
        <p:txBody>
          <a:bodyPr/>
          <a:lstStyle/>
          <a:p>
            <a:fld id="{42571598-3D64-4CE5-91C6-A263AA90059C}" type="slidenum">
              <a:rPr lang="ru-RU" smtClean="0"/>
              <a:t>12</a:t>
            </a:fld>
            <a:endParaRPr lang="ru-RU"/>
          </a:p>
        </p:txBody>
      </p:sp>
    </p:spTree>
    <p:extLst>
      <p:ext uri="{BB962C8B-B14F-4D97-AF65-F5344CB8AC3E}">
        <p14:creationId xmlns:p14="http://schemas.microsoft.com/office/powerpoint/2010/main" val="3469740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Теперь внимание. </a:t>
            </a:r>
            <a:r>
              <a:rPr lang="ru-RU" sz="1200" b="0" i="0" kern="1200" smtClean="0">
                <a:solidFill>
                  <a:schemeClr val="tx1"/>
                </a:solidFill>
                <a:effectLst/>
                <a:latin typeface="+mn-lt"/>
                <a:ea typeface="+mn-ea"/>
                <a:cs typeface="+mn-cs"/>
              </a:rPr>
              <a:t>Это самое важное, что нужно помнить про Git, если вы хотите, чтобы дальше изучение шло гладко.</a:t>
            </a:r>
            <a:endParaRPr lang="ru-RU" dirty="0"/>
          </a:p>
        </p:txBody>
      </p:sp>
      <p:sp>
        <p:nvSpPr>
          <p:cNvPr id="4" name="Номер слайда 3"/>
          <p:cNvSpPr>
            <a:spLocks noGrp="1"/>
          </p:cNvSpPr>
          <p:nvPr>
            <p:ph type="sldNum" sz="quarter" idx="5"/>
          </p:nvPr>
        </p:nvSpPr>
        <p:spPr/>
        <p:txBody>
          <a:bodyPr/>
          <a:lstStyle/>
          <a:p>
            <a:fld id="{42571598-3D64-4CE5-91C6-A263AA90059C}" type="slidenum">
              <a:rPr lang="ru-RU" smtClean="0"/>
              <a:t>13</a:t>
            </a:fld>
            <a:endParaRPr lang="ru-RU"/>
          </a:p>
        </p:txBody>
      </p:sp>
    </p:spTree>
    <p:extLst>
      <p:ext uri="{BB962C8B-B14F-4D97-AF65-F5344CB8AC3E}">
        <p14:creationId xmlns:p14="http://schemas.microsoft.com/office/powerpoint/2010/main" val="3469740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Стандартный рабочий процесс с использованием </a:t>
            </a:r>
            <a:r>
              <a:rPr lang="ru-RU" sz="1200" b="0" i="0" kern="1200" dirty="0" err="1" smtClean="0">
                <a:solidFill>
                  <a:schemeClr val="tx1"/>
                </a:solidFill>
                <a:effectLst/>
                <a:latin typeface="+mn-lt"/>
                <a:ea typeface="+mn-ea"/>
                <a:cs typeface="+mn-cs"/>
              </a:rPr>
              <a:t>Git'а</a:t>
            </a:r>
            <a:r>
              <a:rPr lang="ru-RU" sz="1200" b="0" i="0" kern="1200" dirty="0" smtClean="0">
                <a:solidFill>
                  <a:schemeClr val="tx1"/>
                </a:solidFill>
                <a:effectLst/>
                <a:latin typeface="+mn-lt"/>
                <a:ea typeface="+mn-ea"/>
                <a:cs typeface="+mn-cs"/>
              </a:rPr>
              <a:t> выглядит примерно так:</a:t>
            </a:r>
            <a:endParaRPr lang="ru-RU" dirty="0"/>
          </a:p>
        </p:txBody>
      </p:sp>
      <p:sp>
        <p:nvSpPr>
          <p:cNvPr id="4" name="Номер слайда 3"/>
          <p:cNvSpPr>
            <a:spLocks noGrp="1"/>
          </p:cNvSpPr>
          <p:nvPr>
            <p:ph type="sldNum" sz="quarter" idx="5"/>
          </p:nvPr>
        </p:nvSpPr>
        <p:spPr/>
        <p:txBody>
          <a:bodyPr/>
          <a:lstStyle/>
          <a:p>
            <a:fld id="{42571598-3D64-4CE5-91C6-A263AA90059C}" type="slidenum">
              <a:rPr lang="ru-RU" smtClean="0"/>
              <a:t>14</a:t>
            </a:fld>
            <a:endParaRPr lang="ru-RU"/>
          </a:p>
        </p:txBody>
      </p:sp>
    </p:spTree>
    <p:extLst>
      <p:ext uri="{BB962C8B-B14F-4D97-AF65-F5344CB8AC3E}">
        <p14:creationId xmlns:p14="http://schemas.microsoft.com/office/powerpoint/2010/main" val="3469740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2571598-3D64-4CE5-91C6-A263AA90059C}" type="slidenum">
              <a:rPr lang="ru-RU" smtClean="0"/>
              <a:t>15</a:t>
            </a:fld>
            <a:endParaRPr lang="ru-RU"/>
          </a:p>
        </p:txBody>
      </p:sp>
    </p:spTree>
    <p:extLst>
      <p:ext uri="{BB962C8B-B14F-4D97-AF65-F5344CB8AC3E}">
        <p14:creationId xmlns:p14="http://schemas.microsoft.com/office/powerpoint/2010/main" val="3469740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Есть два варианта:</a:t>
            </a:r>
            <a:endParaRPr lang="ru-RU" dirty="0"/>
          </a:p>
        </p:txBody>
      </p:sp>
      <p:sp>
        <p:nvSpPr>
          <p:cNvPr id="4" name="Номер слайда 3"/>
          <p:cNvSpPr>
            <a:spLocks noGrp="1"/>
          </p:cNvSpPr>
          <p:nvPr>
            <p:ph type="sldNum" sz="quarter" idx="5"/>
          </p:nvPr>
        </p:nvSpPr>
        <p:spPr/>
        <p:txBody>
          <a:bodyPr/>
          <a:lstStyle/>
          <a:p>
            <a:fld id="{42571598-3D64-4CE5-91C6-A263AA90059C}" type="slidenum">
              <a:rPr lang="ru-RU" smtClean="0"/>
              <a:t>16</a:t>
            </a:fld>
            <a:endParaRPr lang="ru-RU"/>
          </a:p>
        </p:txBody>
      </p:sp>
    </p:spTree>
    <p:extLst>
      <p:ext uri="{BB962C8B-B14F-4D97-AF65-F5344CB8AC3E}">
        <p14:creationId xmlns:p14="http://schemas.microsoft.com/office/powerpoint/2010/main" val="3469740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smtClean="0">
                <a:solidFill>
                  <a:schemeClr val="tx1"/>
                </a:solidFill>
                <a:effectLst/>
                <a:latin typeface="+mn-lt"/>
                <a:ea typeface="+mn-ea"/>
                <a:cs typeface="+mn-cs"/>
              </a:rPr>
              <a:t>Есть два варианта:</a:t>
            </a:r>
            <a:endParaRPr lang="ru-RU" dirty="0"/>
          </a:p>
        </p:txBody>
      </p:sp>
      <p:sp>
        <p:nvSpPr>
          <p:cNvPr id="4" name="Номер слайда 3"/>
          <p:cNvSpPr>
            <a:spLocks noGrp="1"/>
          </p:cNvSpPr>
          <p:nvPr>
            <p:ph type="sldNum" sz="quarter" idx="5"/>
          </p:nvPr>
        </p:nvSpPr>
        <p:spPr/>
        <p:txBody>
          <a:bodyPr/>
          <a:lstStyle/>
          <a:p>
            <a:fld id="{42571598-3D64-4CE5-91C6-A263AA90059C}" type="slidenum">
              <a:rPr lang="ru-RU" smtClean="0"/>
              <a:t>17</a:t>
            </a:fld>
            <a:endParaRPr lang="ru-RU"/>
          </a:p>
        </p:txBody>
      </p:sp>
    </p:spTree>
    <p:extLst>
      <p:ext uri="{BB962C8B-B14F-4D97-AF65-F5344CB8AC3E}">
        <p14:creationId xmlns:p14="http://schemas.microsoft.com/office/powerpoint/2010/main" val="3469740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2571598-3D64-4CE5-91C6-A263AA90059C}" type="slidenum">
              <a:rPr lang="ru-RU" smtClean="0"/>
              <a:t>18</a:t>
            </a:fld>
            <a:endParaRPr lang="ru-RU"/>
          </a:p>
        </p:txBody>
      </p:sp>
    </p:spTree>
    <p:extLst>
      <p:ext uri="{BB962C8B-B14F-4D97-AF65-F5344CB8AC3E}">
        <p14:creationId xmlns:p14="http://schemas.microsoft.com/office/powerpoint/2010/main" val="34697405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2571598-3D64-4CE5-91C6-A263AA90059C}" type="slidenum">
              <a:rPr lang="ru-RU" smtClean="0"/>
              <a:t>19</a:t>
            </a:fld>
            <a:endParaRPr lang="ru-RU"/>
          </a:p>
        </p:txBody>
      </p:sp>
    </p:spTree>
    <p:extLst>
      <p:ext uri="{BB962C8B-B14F-4D97-AF65-F5344CB8AC3E}">
        <p14:creationId xmlns:p14="http://schemas.microsoft.com/office/powerpoint/2010/main" val="3469740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2571598-3D64-4CE5-91C6-A263AA90059C}" type="slidenum">
              <a:rPr lang="ru-RU" smtClean="0"/>
              <a:t>20</a:t>
            </a:fld>
            <a:endParaRPr lang="ru-RU"/>
          </a:p>
        </p:txBody>
      </p:sp>
    </p:spTree>
    <p:extLst>
      <p:ext uri="{BB962C8B-B14F-4D97-AF65-F5344CB8AC3E}">
        <p14:creationId xmlns:p14="http://schemas.microsoft.com/office/powerpoint/2010/main" val="34697405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2571598-3D64-4CE5-91C6-A263AA90059C}" type="slidenum">
              <a:rPr lang="ru-RU" smtClean="0"/>
              <a:t>21</a:t>
            </a:fld>
            <a:endParaRPr lang="ru-RU"/>
          </a:p>
        </p:txBody>
      </p:sp>
    </p:spTree>
    <p:extLst>
      <p:ext uri="{BB962C8B-B14F-4D97-AF65-F5344CB8AC3E}">
        <p14:creationId xmlns:p14="http://schemas.microsoft.com/office/powerpoint/2010/main" val="3469740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solidFill>
                  <a:srgbClr val="A3A3A3"/>
                </a:solidFill>
                <a:effectLst/>
                <a:latin typeface="PT Serif" panose="020A0603040505020204" pitchFamily="18" charset="-52"/>
              </a:rPr>
              <a:t>Можно просто копировать проект в другой каталог, такой подход часто применяется из-за своей простоты, но имеет множество недостатков:</a:t>
            </a:r>
            <a:endParaRPr lang="ru-RU" dirty="0"/>
          </a:p>
        </p:txBody>
      </p:sp>
      <p:sp>
        <p:nvSpPr>
          <p:cNvPr id="4" name="Номер слайда 3"/>
          <p:cNvSpPr>
            <a:spLocks noGrp="1"/>
          </p:cNvSpPr>
          <p:nvPr>
            <p:ph type="sldNum" sz="quarter" idx="5"/>
          </p:nvPr>
        </p:nvSpPr>
        <p:spPr/>
        <p:txBody>
          <a:bodyPr/>
          <a:lstStyle/>
          <a:p>
            <a:fld id="{42571598-3D64-4CE5-91C6-A263AA90059C}" type="slidenum">
              <a:rPr lang="ru-RU" smtClean="0"/>
              <a:t>4</a:t>
            </a:fld>
            <a:endParaRPr lang="ru-RU"/>
          </a:p>
        </p:txBody>
      </p:sp>
    </p:spTree>
    <p:extLst>
      <p:ext uri="{BB962C8B-B14F-4D97-AF65-F5344CB8AC3E}">
        <p14:creationId xmlns:p14="http://schemas.microsoft.com/office/powerpoint/2010/main" val="29653718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2571598-3D64-4CE5-91C6-A263AA90059C}" type="slidenum">
              <a:rPr lang="ru-RU" smtClean="0"/>
              <a:t>22</a:t>
            </a:fld>
            <a:endParaRPr lang="ru-RU"/>
          </a:p>
        </p:txBody>
      </p:sp>
    </p:spTree>
    <p:extLst>
      <p:ext uri="{BB962C8B-B14F-4D97-AF65-F5344CB8AC3E}">
        <p14:creationId xmlns:p14="http://schemas.microsoft.com/office/powerpoint/2010/main" val="34697405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Когда вы впервые клонируете </a:t>
            </a:r>
            <a:r>
              <a:rPr lang="ru-RU" sz="1200" b="0" i="0" kern="1200" dirty="0" err="1" smtClean="0">
                <a:solidFill>
                  <a:schemeClr val="tx1"/>
                </a:solidFill>
                <a:effectLst/>
                <a:latin typeface="+mn-lt"/>
                <a:ea typeface="+mn-ea"/>
                <a:cs typeface="+mn-cs"/>
              </a:rPr>
              <a:t>репозиторий</a:t>
            </a:r>
            <a:r>
              <a:rPr lang="ru-RU" sz="1200" b="0" i="0" kern="1200" dirty="0" smtClean="0">
                <a:solidFill>
                  <a:schemeClr val="tx1"/>
                </a:solidFill>
                <a:effectLst/>
                <a:latin typeface="+mn-lt"/>
                <a:ea typeface="+mn-ea"/>
                <a:cs typeface="+mn-cs"/>
              </a:rPr>
              <a:t>, все файлы будут отслеживаемыми и неизменёнными, потому что вы только взяли их из хранилища и ничего пока не редактировали.</a:t>
            </a:r>
          </a:p>
          <a:p>
            <a:r>
              <a:rPr lang="ru-RU" sz="1200" b="0" i="0" kern="1200" dirty="0" smtClean="0">
                <a:solidFill>
                  <a:schemeClr val="tx1"/>
                </a:solidFill>
                <a:effectLst/>
                <a:latin typeface="+mn-lt"/>
                <a:ea typeface="+mn-ea"/>
                <a:cs typeface="+mn-cs"/>
              </a:rPr>
              <a:t>Как только вы отредактируете файлы, Git будет рассматривать их как изменённые, т.к. вы изменили их с момента последнего </a:t>
            </a:r>
            <a:r>
              <a:rPr lang="ru-RU" sz="1200" b="0" i="0" kern="1200" dirty="0" err="1" smtClean="0">
                <a:solidFill>
                  <a:schemeClr val="tx1"/>
                </a:solidFill>
                <a:effectLst/>
                <a:latin typeface="+mn-lt"/>
                <a:ea typeface="+mn-ea"/>
                <a:cs typeface="+mn-cs"/>
              </a:rPr>
              <a:t>коммита</a:t>
            </a:r>
            <a:r>
              <a:rPr lang="ru-RU"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5"/>
          </p:nvPr>
        </p:nvSpPr>
        <p:spPr/>
        <p:txBody>
          <a:bodyPr/>
          <a:lstStyle/>
          <a:p>
            <a:fld id="{42571598-3D64-4CE5-91C6-A263AA90059C}" type="slidenum">
              <a:rPr lang="ru-RU" smtClean="0"/>
              <a:t>23</a:t>
            </a:fld>
            <a:endParaRPr lang="ru-RU"/>
          </a:p>
        </p:txBody>
      </p:sp>
    </p:spTree>
    <p:extLst>
      <p:ext uri="{BB962C8B-B14F-4D97-AF65-F5344CB8AC3E}">
        <p14:creationId xmlns:p14="http://schemas.microsoft.com/office/powerpoint/2010/main" val="34697405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Когда вы впервые клонируете </a:t>
            </a:r>
            <a:r>
              <a:rPr lang="ru-RU" sz="1200" b="0" i="0" kern="1200" dirty="0" err="1" smtClean="0">
                <a:solidFill>
                  <a:schemeClr val="tx1"/>
                </a:solidFill>
                <a:effectLst/>
                <a:latin typeface="+mn-lt"/>
                <a:ea typeface="+mn-ea"/>
                <a:cs typeface="+mn-cs"/>
              </a:rPr>
              <a:t>репозиторий</a:t>
            </a:r>
            <a:r>
              <a:rPr lang="ru-RU" sz="1200" b="0" i="0" kern="1200" dirty="0" smtClean="0">
                <a:solidFill>
                  <a:schemeClr val="tx1"/>
                </a:solidFill>
                <a:effectLst/>
                <a:latin typeface="+mn-lt"/>
                <a:ea typeface="+mn-ea"/>
                <a:cs typeface="+mn-cs"/>
              </a:rPr>
              <a:t>, все файлы будут отслеживаемыми и неизменёнными, потому что вы только взяли их из хранилища и ничего пока не редактировали.</a:t>
            </a:r>
          </a:p>
          <a:p>
            <a:r>
              <a:rPr lang="ru-RU" sz="1200" b="0" i="0" kern="1200" dirty="0" smtClean="0">
                <a:solidFill>
                  <a:schemeClr val="tx1"/>
                </a:solidFill>
                <a:effectLst/>
                <a:latin typeface="+mn-lt"/>
                <a:ea typeface="+mn-ea"/>
                <a:cs typeface="+mn-cs"/>
              </a:rPr>
              <a:t>Как только вы отредактируете файлы, Git будет рассматривать их как изменённые, т.к. вы изменили их с момента последнего </a:t>
            </a:r>
            <a:r>
              <a:rPr lang="ru-RU" sz="1200" b="0" i="0" kern="1200" dirty="0" err="1" smtClean="0">
                <a:solidFill>
                  <a:schemeClr val="tx1"/>
                </a:solidFill>
                <a:effectLst/>
                <a:latin typeface="+mn-lt"/>
                <a:ea typeface="+mn-ea"/>
                <a:cs typeface="+mn-cs"/>
              </a:rPr>
              <a:t>коммита</a:t>
            </a:r>
            <a:r>
              <a:rPr lang="ru-RU" sz="1200" b="0" i="0" kern="120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5"/>
          </p:nvPr>
        </p:nvSpPr>
        <p:spPr/>
        <p:txBody>
          <a:bodyPr/>
          <a:lstStyle/>
          <a:p>
            <a:fld id="{42571598-3D64-4CE5-91C6-A263AA90059C}" type="slidenum">
              <a:rPr lang="ru-RU" smtClean="0"/>
              <a:t>24</a:t>
            </a:fld>
            <a:endParaRPr lang="ru-RU"/>
          </a:p>
        </p:txBody>
      </p:sp>
    </p:spTree>
    <p:extLst>
      <p:ext uri="{BB962C8B-B14F-4D97-AF65-F5344CB8AC3E}">
        <p14:creationId xmlns:p14="http://schemas.microsoft.com/office/powerpoint/2010/main" val="34697405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2571598-3D64-4CE5-91C6-A263AA90059C}" type="slidenum">
              <a:rPr lang="ru-RU" smtClean="0"/>
              <a:t>25</a:t>
            </a:fld>
            <a:endParaRPr lang="ru-RU"/>
          </a:p>
        </p:txBody>
      </p:sp>
    </p:spTree>
    <p:extLst>
      <p:ext uri="{BB962C8B-B14F-4D97-AF65-F5344CB8AC3E}">
        <p14:creationId xmlns:p14="http://schemas.microsoft.com/office/powerpoint/2010/main" val="34697405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t>К шаблонам в файле .</a:t>
            </a:r>
            <a:r>
              <a:rPr lang="ru-RU" sz="1200" dirty="0" err="1" smtClean="0"/>
              <a:t>gitignore</a:t>
            </a:r>
            <a:r>
              <a:rPr lang="ru-RU" sz="1200" dirty="0" smtClean="0"/>
              <a:t> применяются следующие правила:</a:t>
            </a:r>
          </a:p>
        </p:txBody>
      </p:sp>
      <p:sp>
        <p:nvSpPr>
          <p:cNvPr id="4" name="Номер слайда 3"/>
          <p:cNvSpPr>
            <a:spLocks noGrp="1"/>
          </p:cNvSpPr>
          <p:nvPr>
            <p:ph type="sldNum" sz="quarter" idx="5"/>
          </p:nvPr>
        </p:nvSpPr>
        <p:spPr/>
        <p:txBody>
          <a:bodyPr/>
          <a:lstStyle/>
          <a:p>
            <a:fld id="{42571598-3D64-4CE5-91C6-A263AA90059C}" type="slidenum">
              <a:rPr lang="ru-RU" smtClean="0"/>
              <a:t>26</a:t>
            </a:fld>
            <a:endParaRPr lang="ru-RU"/>
          </a:p>
        </p:txBody>
      </p:sp>
    </p:spTree>
    <p:extLst>
      <p:ext uri="{BB962C8B-B14F-4D97-AF65-F5344CB8AC3E}">
        <p14:creationId xmlns:p14="http://schemas.microsoft.com/office/powerpoint/2010/main" val="34697405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t>К шаблонам в файле .</a:t>
            </a:r>
            <a:r>
              <a:rPr lang="ru-RU" sz="1200" dirty="0" err="1" smtClean="0"/>
              <a:t>gitignore</a:t>
            </a:r>
            <a:r>
              <a:rPr lang="ru-RU" sz="1200" smtClean="0"/>
              <a:t> применяются следующие правила:</a:t>
            </a:r>
          </a:p>
        </p:txBody>
      </p:sp>
      <p:sp>
        <p:nvSpPr>
          <p:cNvPr id="4" name="Номер слайда 3"/>
          <p:cNvSpPr>
            <a:spLocks noGrp="1"/>
          </p:cNvSpPr>
          <p:nvPr>
            <p:ph type="sldNum" sz="quarter" idx="5"/>
          </p:nvPr>
        </p:nvSpPr>
        <p:spPr/>
        <p:txBody>
          <a:bodyPr/>
          <a:lstStyle/>
          <a:p>
            <a:fld id="{42571598-3D64-4CE5-91C6-A263AA90059C}" type="slidenum">
              <a:rPr lang="ru-RU" smtClean="0"/>
              <a:t>27</a:t>
            </a:fld>
            <a:endParaRPr lang="ru-RU"/>
          </a:p>
        </p:txBody>
      </p:sp>
    </p:spTree>
    <p:extLst>
      <p:ext uri="{BB962C8B-B14F-4D97-AF65-F5344CB8AC3E}">
        <p14:creationId xmlns:p14="http://schemas.microsoft.com/office/powerpoint/2010/main" val="34697405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t>К шаблонам в файле .</a:t>
            </a:r>
            <a:r>
              <a:rPr lang="ru-RU" sz="1200" dirty="0" err="1" smtClean="0"/>
              <a:t>gitignore</a:t>
            </a:r>
            <a:r>
              <a:rPr lang="ru-RU" sz="1200" smtClean="0"/>
              <a:t> применяются следующие правила:</a:t>
            </a:r>
          </a:p>
        </p:txBody>
      </p:sp>
      <p:sp>
        <p:nvSpPr>
          <p:cNvPr id="4" name="Номер слайда 3"/>
          <p:cNvSpPr>
            <a:spLocks noGrp="1"/>
          </p:cNvSpPr>
          <p:nvPr>
            <p:ph type="sldNum" sz="quarter" idx="5"/>
          </p:nvPr>
        </p:nvSpPr>
        <p:spPr/>
        <p:txBody>
          <a:bodyPr/>
          <a:lstStyle/>
          <a:p>
            <a:fld id="{42571598-3D64-4CE5-91C6-A263AA90059C}" type="slidenum">
              <a:rPr lang="ru-RU" smtClean="0"/>
              <a:t>28</a:t>
            </a:fld>
            <a:endParaRPr lang="ru-RU"/>
          </a:p>
        </p:txBody>
      </p:sp>
    </p:spTree>
    <p:extLst>
      <p:ext uri="{BB962C8B-B14F-4D97-AF65-F5344CB8AC3E}">
        <p14:creationId xmlns:p14="http://schemas.microsoft.com/office/powerpoint/2010/main" val="34697405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200" dirty="0" smtClean="0"/>
          </a:p>
        </p:txBody>
      </p:sp>
      <p:sp>
        <p:nvSpPr>
          <p:cNvPr id="4" name="Номер слайда 3"/>
          <p:cNvSpPr>
            <a:spLocks noGrp="1"/>
          </p:cNvSpPr>
          <p:nvPr>
            <p:ph type="sldNum" sz="quarter" idx="5"/>
          </p:nvPr>
        </p:nvSpPr>
        <p:spPr/>
        <p:txBody>
          <a:bodyPr/>
          <a:lstStyle/>
          <a:p>
            <a:fld id="{42571598-3D64-4CE5-91C6-A263AA90059C}" type="slidenum">
              <a:rPr lang="ru-RU" smtClean="0"/>
              <a:t>29</a:t>
            </a:fld>
            <a:endParaRPr lang="ru-RU"/>
          </a:p>
        </p:txBody>
      </p:sp>
    </p:spTree>
    <p:extLst>
      <p:ext uri="{BB962C8B-B14F-4D97-AF65-F5344CB8AC3E}">
        <p14:creationId xmlns:p14="http://schemas.microsoft.com/office/powerpoint/2010/main" val="34697405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200" dirty="0" smtClean="0"/>
          </a:p>
        </p:txBody>
      </p:sp>
      <p:sp>
        <p:nvSpPr>
          <p:cNvPr id="4" name="Номер слайда 3"/>
          <p:cNvSpPr>
            <a:spLocks noGrp="1"/>
          </p:cNvSpPr>
          <p:nvPr>
            <p:ph type="sldNum" sz="quarter" idx="5"/>
          </p:nvPr>
        </p:nvSpPr>
        <p:spPr/>
        <p:txBody>
          <a:bodyPr/>
          <a:lstStyle/>
          <a:p>
            <a:fld id="{42571598-3D64-4CE5-91C6-A263AA90059C}" type="slidenum">
              <a:rPr lang="ru-RU" smtClean="0"/>
              <a:t>30</a:t>
            </a:fld>
            <a:endParaRPr lang="ru-RU"/>
          </a:p>
        </p:txBody>
      </p:sp>
    </p:spTree>
    <p:extLst>
      <p:ext uri="{BB962C8B-B14F-4D97-AF65-F5344CB8AC3E}">
        <p14:creationId xmlns:p14="http://schemas.microsoft.com/office/powerpoint/2010/main" val="34697405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200" dirty="0" smtClean="0"/>
          </a:p>
        </p:txBody>
      </p:sp>
      <p:sp>
        <p:nvSpPr>
          <p:cNvPr id="4" name="Номер слайда 3"/>
          <p:cNvSpPr>
            <a:spLocks noGrp="1"/>
          </p:cNvSpPr>
          <p:nvPr>
            <p:ph type="sldNum" sz="quarter" idx="5"/>
          </p:nvPr>
        </p:nvSpPr>
        <p:spPr/>
        <p:txBody>
          <a:bodyPr/>
          <a:lstStyle/>
          <a:p>
            <a:fld id="{42571598-3D64-4CE5-91C6-A263AA90059C}" type="slidenum">
              <a:rPr lang="ru-RU" smtClean="0"/>
              <a:t>31</a:t>
            </a:fld>
            <a:endParaRPr lang="ru-RU"/>
          </a:p>
        </p:txBody>
      </p:sp>
    </p:spTree>
    <p:extLst>
      <p:ext uri="{BB962C8B-B14F-4D97-AF65-F5344CB8AC3E}">
        <p14:creationId xmlns:p14="http://schemas.microsoft.com/office/powerpoint/2010/main" val="3469740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solidFill>
                  <a:srgbClr val="A3A3A3"/>
                </a:solidFill>
                <a:effectLst/>
                <a:latin typeface="PT Serif" panose="020A0603040505020204" pitchFamily="18" charset="-52"/>
              </a:rPr>
              <a:t>Много лет это было стандартом для систем контроля версий.</a:t>
            </a:r>
            <a:endParaRPr lang="ru-RU" dirty="0"/>
          </a:p>
        </p:txBody>
      </p:sp>
      <p:sp>
        <p:nvSpPr>
          <p:cNvPr id="4" name="Номер слайда 3"/>
          <p:cNvSpPr>
            <a:spLocks noGrp="1"/>
          </p:cNvSpPr>
          <p:nvPr>
            <p:ph type="sldNum" sz="quarter" idx="5"/>
          </p:nvPr>
        </p:nvSpPr>
        <p:spPr/>
        <p:txBody>
          <a:bodyPr/>
          <a:lstStyle/>
          <a:p>
            <a:fld id="{42571598-3D64-4CE5-91C6-A263AA90059C}" type="slidenum">
              <a:rPr lang="ru-RU" smtClean="0"/>
              <a:t>5</a:t>
            </a:fld>
            <a:endParaRPr lang="ru-RU"/>
          </a:p>
        </p:txBody>
      </p:sp>
    </p:spTree>
    <p:extLst>
      <p:ext uri="{BB962C8B-B14F-4D97-AF65-F5344CB8AC3E}">
        <p14:creationId xmlns:p14="http://schemas.microsoft.com/office/powerpoint/2010/main" val="18366876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200" dirty="0" smtClean="0"/>
          </a:p>
        </p:txBody>
      </p:sp>
      <p:sp>
        <p:nvSpPr>
          <p:cNvPr id="4" name="Номер слайда 3"/>
          <p:cNvSpPr>
            <a:spLocks noGrp="1"/>
          </p:cNvSpPr>
          <p:nvPr>
            <p:ph type="sldNum" sz="quarter" idx="5"/>
          </p:nvPr>
        </p:nvSpPr>
        <p:spPr/>
        <p:txBody>
          <a:bodyPr/>
          <a:lstStyle/>
          <a:p>
            <a:fld id="{42571598-3D64-4CE5-91C6-A263AA90059C}" type="slidenum">
              <a:rPr lang="ru-RU" smtClean="0"/>
              <a:t>32</a:t>
            </a:fld>
            <a:endParaRPr lang="ru-RU"/>
          </a:p>
        </p:txBody>
      </p:sp>
    </p:spTree>
    <p:extLst>
      <p:ext uri="{BB962C8B-B14F-4D97-AF65-F5344CB8AC3E}">
        <p14:creationId xmlns:p14="http://schemas.microsoft.com/office/powerpoint/2010/main" val="34697405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200" dirty="0" smtClean="0"/>
          </a:p>
        </p:txBody>
      </p:sp>
      <p:sp>
        <p:nvSpPr>
          <p:cNvPr id="4" name="Номер слайда 3"/>
          <p:cNvSpPr>
            <a:spLocks noGrp="1"/>
          </p:cNvSpPr>
          <p:nvPr>
            <p:ph type="sldNum" sz="quarter" idx="5"/>
          </p:nvPr>
        </p:nvSpPr>
        <p:spPr/>
        <p:txBody>
          <a:bodyPr/>
          <a:lstStyle/>
          <a:p>
            <a:fld id="{42571598-3D64-4CE5-91C6-A263AA90059C}" type="slidenum">
              <a:rPr lang="ru-RU" smtClean="0"/>
              <a:t>33</a:t>
            </a:fld>
            <a:endParaRPr lang="ru-RU"/>
          </a:p>
        </p:txBody>
      </p:sp>
    </p:spTree>
    <p:extLst>
      <p:ext uri="{BB962C8B-B14F-4D97-AF65-F5344CB8AC3E}">
        <p14:creationId xmlns:p14="http://schemas.microsoft.com/office/powerpoint/2010/main" val="34697405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Почти каждая СКВ имеет в какой-то форме поддержку ветвления.</a:t>
            </a:r>
            <a:endParaRPr lang="ru-RU" sz="1200" dirty="0" smtClean="0"/>
          </a:p>
        </p:txBody>
      </p:sp>
      <p:sp>
        <p:nvSpPr>
          <p:cNvPr id="4" name="Номер слайда 3"/>
          <p:cNvSpPr>
            <a:spLocks noGrp="1"/>
          </p:cNvSpPr>
          <p:nvPr>
            <p:ph type="sldNum" sz="quarter" idx="5"/>
          </p:nvPr>
        </p:nvSpPr>
        <p:spPr/>
        <p:txBody>
          <a:bodyPr/>
          <a:lstStyle/>
          <a:p>
            <a:fld id="{42571598-3D64-4CE5-91C6-A263AA90059C}" type="slidenum">
              <a:rPr lang="ru-RU" smtClean="0"/>
              <a:t>34</a:t>
            </a:fld>
            <a:endParaRPr lang="ru-RU"/>
          </a:p>
        </p:txBody>
      </p:sp>
    </p:spTree>
    <p:extLst>
      <p:ext uri="{BB962C8B-B14F-4D97-AF65-F5344CB8AC3E}">
        <p14:creationId xmlns:p14="http://schemas.microsoft.com/office/powerpoint/2010/main" val="34697405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0" i="0" kern="1200" smtClean="0">
                <a:solidFill>
                  <a:schemeClr val="tx1"/>
                </a:solidFill>
                <a:effectLst/>
                <a:latin typeface="+mn-lt"/>
                <a:ea typeface="+mn-ea"/>
                <a:cs typeface="+mn-cs"/>
              </a:rPr>
              <a:t>Почти каждая СКВ имеет в какой-то форме поддержку ветвления.</a:t>
            </a:r>
            <a:endParaRPr lang="ru-RU" sz="1200" dirty="0" smtClean="0"/>
          </a:p>
        </p:txBody>
      </p:sp>
      <p:sp>
        <p:nvSpPr>
          <p:cNvPr id="4" name="Номер слайда 3"/>
          <p:cNvSpPr>
            <a:spLocks noGrp="1"/>
          </p:cNvSpPr>
          <p:nvPr>
            <p:ph type="sldNum" sz="quarter" idx="5"/>
          </p:nvPr>
        </p:nvSpPr>
        <p:spPr/>
        <p:txBody>
          <a:bodyPr/>
          <a:lstStyle/>
          <a:p>
            <a:fld id="{42571598-3D64-4CE5-91C6-A263AA90059C}" type="slidenum">
              <a:rPr lang="ru-RU" smtClean="0"/>
              <a:t>35</a:t>
            </a:fld>
            <a:endParaRPr lang="ru-RU"/>
          </a:p>
        </p:txBody>
      </p:sp>
    </p:spTree>
    <p:extLst>
      <p:ext uri="{BB962C8B-B14F-4D97-AF65-F5344CB8AC3E}">
        <p14:creationId xmlns:p14="http://schemas.microsoft.com/office/powerpoint/2010/main" val="34697405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kern="1200" dirty="0" smtClean="0">
                <a:solidFill>
                  <a:schemeClr val="tx1"/>
                </a:solidFill>
                <a:effectLst/>
                <a:latin typeface="+mn-lt"/>
                <a:ea typeface="+mn-ea"/>
                <a:cs typeface="+mn-cs"/>
              </a:rPr>
              <a:t>Завершение работы с веткой</a:t>
            </a:r>
            <a:endParaRPr lang="ru-RU" sz="1200" b="1" i="0" kern="1200" dirty="0">
              <a:solidFill>
                <a:schemeClr val="tx1"/>
              </a:solidFill>
              <a:effectLst/>
              <a:latin typeface="+mn-lt"/>
              <a:ea typeface="+mn-ea"/>
              <a:cs typeface="+mn-cs"/>
            </a:endParaRPr>
          </a:p>
        </p:txBody>
      </p:sp>
      <p:sp>
        <p:nvSpPr>
          <p:cNvPr id="4" name="Номер слайда 3"/>
          <p:cNvSpPr>
            <a:spLocks noGrp="1"/>
          </p:cNvSpPr>
          <p:nvPr>
            <p:ph type="sldNum" sz="quarter" idx="5"/>
          </p:nvPr>
        </p:nvSpPr>
        <p:spPr/>
        <p:txBody>
          <a:bodyPr/>
          <a:lstStyle/>
          <a:p>
            <a:fld id="{42571598-3D64-4CE5-91C6-A263AA90059C}" type="slidenum">
              <a:rPr lang="ru-RU" smtClean="0"/>
              <a:t>36</a:t>
            </a:fld>
            <a:endParaRPr lang="ru-RU"/>
          </a:p>
        </p:txBody>
      </p:sp>
    </p:spTree>
    <p:extLst>
      <p:ext uri="{BB962C8B-B14F-4D97-AF65-F5344CB8AC3E}">
        <p14:creationId xmlns:p14="http://schemas.microsoft.com/office/powerpoint/2010/main" val="34697405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Расширение </a:t>
            </a:r>
            <a:r>
              <a:rPr lang="ru-RU" dirty="0" smtClean="0"/>
              <a:t>*.</a:t>
            </a:r>
            <a:r>
              <a:rPr lang="ru-RU" dirty="0" err="1" smtClean="0"/>
              <a:t>md</a:t>
            </a:r>
            <a:r>
              <a:rPr lang="ru-RU" sz="1200" b="0" i="0" kern="1200" dirty="0" smtClean="0">
                <a:solidFill>
                  <a:schemeClr val="tx1"/>
                </a:solidFill>
                <a:effectLst/>
                <a:latin typeface="+mn-lt"/>
                <a:ea typeface="+mn-ea"/>
                <a:cs typeface="+mn-cs"/>
              </a:rPr>
              <a:t> как раз и означает, что файл в формате </a:t>
            </a:r>
            <a:r>
              <a:rPr lang="ru-RU" sz="1200" b="0" i="0" kern="1200" dirty="0" err="1" smtClean="0">
                <a:solidFill>
                  <a:schemeClr val="tx1"/>
                </a:solidFill>
                <a:effectLst/>
                <a:latin typeface="+mn-lt"/>
                <a:ea typeface="+mn-ea"/>
                <a:cs typeface="+mn-cs"/>
              </a:rPr>
              <a:t>MarkDown</a:t>
            </a:r>
            <a:r>
              <a:rPr lang="ru-RU" sz="1200" b="0" i="0" kern="1200" dirty="0" smtClean="0">
                <a:solidFill>
                  <a:schemeClr val="tx1"/>
                </a:solidFill>
                <a:effectLst/>
                <a:latin typeface="+mn-lt"/>
                <a:ea typeface="+mn-ea"/>
                <a:cs typeface="+mn-cs"/>
              </a:rPr>
              <a:t>.</a:t>
            </a:r>
            <a:endParaRPr lang="ru-RU" sz="1200" b="1" i="0" kern="1200" dirty="0">
              <a:solidFill>
                <a:schemeClr val="tx1"/>
              </a:solidFill>
              <a:effectLst/>
              <a:latin typeface="+mn-lt"/>
              <a:ea typeface="+mn-ea"/>
              <a:cs typeface="+mn-cs"/>
            </a:endParaRPr>
          </a:p>
        </p:txBody>
      </p:sp>
      <p:sp>
        <p:nvSpPr>
          <p:cNvPr id="4" name="Номер слайда 3"/>
          <p:cNvSpPr>
            <a:spLocks noGrp="1"/>
          </p:cNvSpPr>
          <p:nvPr>
            <p:ph type="sldNum" sz="quarter" idx="5"/>
          </p:nvPr>
        </p:nvSpPr>
        <p:spPr/>
        <p:txBody>
          <a:bodyPr/>
          <a:lstStyle/>
          <a:p>
            <a:fld id="{42571598-3D64-4CE5-91C6-A263AA90059C}" type="slidenum">
              <a:rPr lang="ru-RU" smtClean="0"/>
              <a:t>37</a:t>
            </a:fld>
            <a:endParaRPr lang="ru-RU"/>
          </a:p>
        </p:txBody>
      </p:sp>
    </p:spTree>
    <p:extLst>
      <p:ext uri="{BB962C8B-B14F-4D97-AF65-F5344CB8AC3E}">
        <p14:creationId xmlns:p14="http://schemas.microsoft.com/office/powerpoint/2010/main" val="34697405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Расширение </a:t>
            </a:r>
            <a:r>
              <a:rPr lang="ru-RU" dirty="0" smtClean="0"/>
              <a:t>*.</a:t>
            </a:r>
            <a:r>
              <a:rPr lang="ru-RU" dirty="0" err="1" smtClean="0"/>
              <a:t>md</a:t>
            </a:r>
            <a:r>
              <a:rPr lang="ru-RU" sz="1200" b="0" i="0" kern="1200" dirty="0" smtClean="0">
                <a:solidFill>
                  <a:schemeClr val="tx1"/>
                </a:solidFill>
                <a:effectLst/>
                <a:latin typeface="+mn-lt"/>
                <a:ea typeface="+mn-ea"/>
                <a:cs typeface="+mn-cs"/>
              </a:rPr>
              <a:t> как раз и означает, что файл в формате </a:t>
            </a:r>
            <a:r>
              <a:rPr lang="ru-RU" sz="1200" b="0" i="0" kern="1200" dirty="0" err="1" smtClean="0">
                <a:solidFill>
                  <a:schemeClr val="tx1"/>
                </a:solidFill>
                <a:effectLst/>
                <a:latin typeface="+mn-lt"/>
                <a:ea typeface="+mn-ea"/>
                <a:cs typeface="+mn-cs"/>
              </a:rPr>
              <a:t>MarkDown</a:t>
            </a:r>
            <a:r>
              <a:rPr lang="ru-RU" sz="1200" b="0" i="0" kern="1200" smtClean="0">
                <a:solidFill>
                  <a:schemeClr val="tx1"/>
                </a:solidFill>
                <a:effectLst/>
                <a:latin typeface="+mn-lt"/>
                <a:ea typeface="+mn-ea"/>
                <a:cs typeface="+mn-cs"/>
              </a:rPr>
              <a:t>.</a:t>
            </a:r>
            <a:endParaRPr lang="ru-RU" sz="1200" b="1" i="0" kern="1200" dirty="0">
              <a:solidFill>
                <a:schemeClr val="tx1"/>
              </a:solidFill>
              <a:effectLst/>
              <a:latin typeface="+mn-lt"/>
              <a:ea typeface="+mn-ea"/>
              <a:cs typeface="+mn-cs"/>
            </a:endParaRPr>
          </a:p>
        </p:txBody>
      </p:sp>
      <p:sp>
        <p:nvSpPr>
          <p:cNvPr id="4" name="Номер слайда 3"/>
          <p:cNvSpPr>
            <a:spLocks noGrp="1"/>
          </p:cNvSpPr>
          <p:nvPr>
            <p:ph type="sldNum" sz="quarter" idx="5"/>
          </p:nvPr>
        </p:nvSpPr>
        <p:spPr/>
        <p:txBody>
          <a:bodyPr/>
          <a:lstStyle/>
          <a:p>
            <a:fld id="{42571598-3D64-4CE5-91C6-A263AA90059C}" type="slidenum">
              <a:rPr lang="ru-RU" smtClean="0"/>
              <a:t>38</a:t>
            </a:fld>
            <a:endParaRPr lang="ru-RU"/>
          </a:p>
        </p:txBody>
      </p:sp>
    </p:spTree>
    <p:extLst>
      <p:ext uri="{BB962C8B-B14F-4D97-AF65-F5344CB8AC3E}">
        <p14:creationId xmlns:p14="http://schemas.microsoft.com/office/powerpoint/2010/main" val="34697405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Расширение </a:t>
            </a:r>
            <a:r>
              <a:rPr lang="ru-RU" dirty="0" smtClean="0"/>
              <a:t>*.</a:t>
            </a:r>
            <a:r>
              <a:rPr lang="ru-RU" dirty="0" err="1" smtClean="0"/>
              <a:t>md</a:t>
            </a:r>
            <a:r>
              <a:rPr lang="ru-RU" sz="1200" b="0" i="0" kern="1200" dirty="0" smtClean="0">
                <a:solidFill>
                  <a:schemeClr val="tx1"/>
                </a:solidFill>
                <a:effectLst/>
                <a:latin typeface="+mn-lt"/>
                <a:ea typeface="+mn-ea"/>
                <a:cs typeface="+mn-cs"/>
              </a:rPr>
              <a:t> как раз и означает, что файл в формате </a:t>
            </a:r>
            <a:r>
              <a:rPr lang="ru-RU" sz="1200" b="0" i="0" kern="1200" dirty="0" err="1" smtClean="0">
                <a:solidFill>
                  <a:schemeClr val="tx1"/>
                </a:solidFill>
                <a:effectLst/>
                <a:latin typeface="+mn-lt"/>
                <a:ea typeface="+mn-ea"/>
                <a:cs typeface="+mn-cs"/>
              </a:rPr>
              <a:t>MarkDown</a:t>
            </a:r>
            <a:r>
              <a:rPr lang="ru-RU" sz="1200" b="0" i="0" kern="1200" smtClean="0">
                <a:solidFill>
                  <a:schemeClr val="tx1"/>
                </a:solidFill>
                <a:effectLst/>
                <a:latin typeface="+mn-lt"/>
                <a:ea typeface="+mn-ea"/>
                <a:cs typeface="+mn-cs"/>
              </a:rPr>
              <a:t>.</a:t>
            </a:r>
            <a:endParaRPr lang="ru-RU" sz="1200" b="1" i="0" kern="1200" dirty="0">
              <a:solidFill>
                <a:schemeClr val="tx1"/>
              </a:solidFill>
              <a:effectLst/>
              <a:latin typeface="+mn-lt"/>
              <a:ea typeface="+mn-ea"/>
              <a:cs typeface="+mn-cs"/>
            </a:endParaRPr>
          </a:p>
        </p:txBody>
      </p:sp>
      <p:sp>
        <p:nvSpPr>
          <p:cNvPr id="4" name="Номер слайда 3"/>
          <p:cNvSpPr>
            <a:spLocks noGrp="1"/>
          </p:cNvSpPr>
          <p:nvPr>
            <p:ph type="sldNum" sz="quarter" idx="5"/>
          </p:nvPr>
        </p:nvSpPr>
        <p:spPr/>
        <p:txBody>
          <a:bodyPr/>
          <a:lstStyle/>
          <a:p>
            <a:fld id="{42571598-3D64-4CE5-91C6-A263AA90059C}" type="slidenum">
              <a:rPr lang="ru-RU" smtClean="0"/>
              <a:t>39</a:t>
            </a:fld>
            <a:endParaRPr lang="ru-RU"/>
          </a:p>
        </p:txBody>
      </p:sp>
    </p:spTree>
    <p:extLst>
      <p:ext uri="{BB962C8B-B14F-4D97-AF65-F5344CB8AC3E}">
        <p14:creationId xmlns:p14="http://schemas.microsoft.com/office/powerpoint/2010/main" val="34697405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Расширение </a:t>
            </a:r>
            <a:r>
              <a:rPr lang="ru-RU" dirty="0" smtClean="0"/>
              <a:t>*.</a:t>
            </a:r>
            <a:r>
              <a:rPr lang="ru-RU" dirty="0" err="1" smtClean="0"/>
              <a:t>md</a:t>
            </a:r>
            <a:r>
              <a:rPr lang="ru-RU" sz="1200" b="0" i="0" kern="1200" dirty="0" smtClean="0">
                <a:solidFill>
                  <a:schemeClr val="tx1"/>
                </a:solidFill>
                <a:effectLst/>
                <a:latin typeface="+mn-lt"/>
                <a:ea typeface="+mn-ea"/>
                <a:cs typeface="+mn-cs"/>
              </a:rPr>
              <a:t> как раз и означает, что файл в формате </a:t>
            </a:r>
            <a:r>
              <a:rPr lang="ru-RU" sz="1200" b="0" i="0" kern="1200" dirty="0" err="1" smtClean="0">
                <a:solidFill>
                  <a:schemeClr val="tx1"/>
                </a:solidFill>
                <a:effectLst/>
                <a:latin typeface="+mn-lt"/>
                <a:ea typeface="+mn-ea"/>
                <a:cs typeface="+mn-cs"/>
              </a:rPr>
              <a:t>MarkDown</a:t>
            </a:r>
            <a:r>
              <a:rPr lang="ru-RU" sz="1200" b="0" i="0" kern="1200" smtClean="0">
                <a:solidFill>
                  <a:schemeClr val="tx1"/>
                </a:solidFill>
                <a:effectLst/>
                <a:latin typeface="+mn-lt"/>
                <a:ea typeface="+mn-ea"/>
                <a:cs typeface="+mn-cs"/>
              </a:rPr>
              <a:t>.</a:t>
            </a:r>
            <a:endParaRPr lang="ru-RU" sz="1200" b="1" i="0" kern="1200" dirty="0">
              <a:solidFill>
                <a:schemeClr val="tx1"/>
              </a:solidFill>
              <a:effectLst/>
              <a:latin typeface="+mn-lt"/>
              <a:ea typeface="+mn-ea"/>
              <a:cs typeface="+mn-cs"/>
            </a:endParaRPr>
          </a:p>
        </p:txBody>
      </p:sp>
      <p:sp>
        <p:nvSpPr>
          <p:cNvPr id="4" name="Номер слайда 3"/>
          <p:cNvSpPr>
            <a:spLocks noGrp="1"/>
          </p:cNvSpPr>
          <p:nvPr>
            <p:ph type="sldNum" sz="quarter" idx="5"/>
          </p:nvPr>
        </p:nvSpPr>
        <p:spPr/>
        <p:txBody>
          <a:bodyPr/>
          <a:lstStyle/>
          <a:p>
            <a:fld id="{42571598-3D64-4CE5-91C6-A263AA90059C}" type="slidenum">
              <a:rPr lang="ru-RU" smtClean="0"/>
              <a:t>40</a:t>
            </a:fld>
            <a:endParaRPr lang="ru-RU"/>
          </a:p>
        </p:txBody>
      </p:sp>
    </p:spTree>
    <p:extLst>
      <p:ext uri="{BB962C8B-B14F-4D97-AF65-F5344CB8AC3E}">
        <p14:creationId xmlns:p14="http://schemas.microsoft.com/office/powerpoint/2010/main" val="34697405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Расширение </a:t>
            </a:r>
            <a:r>
              <a:rPr lang="ru-RU" dirty="0" smtClean="0"/>
              <a:t>*.</a:t>
            </a:r>
            <a:r>
              <a:rPr lang="ru-RU" dirty="0" err="1" smtClean="0"/>
              <a:t>md</a:t>
            </a:r>
            <a:r>
              <a:rPr lang="ru-RU" sz="1200" b="0" i="0" kern="1200" dirty="0" smtClean="0">
                <a:solidFill>
                  <a:schemeClr val="tx1"/>
                </a:solidFill>
                <a:effectLst/>
                <a:latin typeface="+mn-lt"/>
                <a:ea typeface="+mn-ea"/>
                <a:cs typeface="+mn-cs"/>
              </a:rPr>
              <a:t> как раз и означает, что файл в формате </a:t>
            </a:r>
            <a:r>
              <a:rPr lang="ru-RU" sz="1200" b="0" i="0" kern="1200" dirty="0" err="1" smtClean="0">
                <a:solidFill>
                  <a:schemeClr val="tx1"/>
                </a:solidFill>
                <a:effectLst/>
                <a:latin typeface="+mn-lt"/>
                <a:ea typeface="+mn-ea"/>
                <a:cs typeface="+mn-cs"/>
              </a:rPr>
              <a:t>MarkDown</a:t>
            </a:r>
            <a:r>
              <a:rPr lang="ru-RU" sz="1200" b="0" i="0" kern="1200" smtClean="0">
                <a:solidFill>
                  <a:schemeClr val="tx1"/>
                </a:solidFill>
                <a:effectLst/>
                <a:latin typeface="+mn-lt"/>
                <a:ea typeface="+mn-ea"/>
                <a:cs typeface="+mn-cs"/>
              </a:rPr>
              <a:t>.</a:t>
            </a:r>
            <a:endParaRPr lang="ru-RU" sz="1200" b="1" i="0" kern="1200" dirty="0">
              <a:solidFill>
                <a:schemeClr val="tx1"/>
              </a:solidFill>
              <a:effectLst/>
              <a:latin typeface="+mn-lt"/>
              <a:ea typeface="+mn-ea"/>
              <a:cs typeface="+mn-cs"/>
            </a:endParaRPr>
          </a:p>
        </p:txBody>
      </p:sp>
      <p:sp>
        <p:nvSpPr>
          <p:cNvPr id="4" name="Номер слайда 3"/>
          <p:cNvSpPr>
            <a:spLocks noGrp="1"/>
          </p:cNvSpPr>
          <p:nvPr>
            <p:ph type="sldNum" sz="quarter" idx="5"/>
          </p:nvPr>
        </p:nvSpPr>
        <p:spPr/>
        <p:txBody>
          <a:bodyPr/>
          <a:lstStyle/>
          <a:p>
            <a:fld id="{42571598-3D64-4CE5-91C6-A263AA90059C}" type="slidenum">
              <a:rPr lang="ru-RU" smtClean="0"/>
              <a:t>41</a:t>
            </a:fld>
            <a:endParaRPr lang="ru-RU"/>
          </a:p>
        </p:txBody>
      </p:sp>
    </p:spTree>
    <p:extLst>
      <p:ext uri="{BB962C8B-B14F-4D97-AF65-F5344CB8AC3E}">
        <p14:creationId xmlns:p14="http://schemas.microsoft.com/office/powerpoint/2010/main" val="3469740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solidFill>
                  <a:srgbClr val="A3A3A3"/>
                </a:solidFill>
                <a:effectLst/>
                <a:latin typeface="PT Serif" panose="020A0603040505020204" pitchFamily="18" charset="-52"/>
              </a:rPr>
              <a:t>Такой подход имеет множество преимуществ, особенно перед локальными СКВ. К примеру, все знают, кто и чем занимается в проекте. </a:t>
            </a:r>
          </a:p>
          <a:p>
            <a:r>
              <a:rPr lang="ru-RU" b="0" i="0" dirty="0">
                <a:solidFill>
                  <a:srgbClr val="A3A3A3"/>
                </a:solidFill>
                <a:effectLst/>
                <a:latin typeface="PT Serif" panose="020A0603040505020204" pitchFamily="18" charset="-52"/>
              </a:rPr>
              <a:t>У администраторов есть чёткий контроль над тем, кто и что может делать, и, конечно, администрировать ЦСКВ намного легче, чем локальные базы на каждом клиенте.</a:t>
            </a:r>
            <a:endParaRPr lang="ru-RU" dirty="0"/>
          </a:p>
        </p:txBody>
      </p:sp>
      <p:sp>
        <p:nvSpPr>
          <p:cNvPr id="4" name="Номер слайда 3"/>
          <p:cNvSpPr>
            <a:spLocks noGrp="1"/>
          </p:cNvSpPr>
          <p:nvPr>
            <p:ph type="sldNum" sz="quarter" idx="5"/>
          </p:nvPr>
        </p:nvSpPr>
        <p:spPr/>
        <p:txBody>
          <a:bodyPr/>
          <a:lstStyle/>
          <a:p>
            <a:fld id="{42571598-3D64-4CE5-91C6-A263AA90059C}" type="slidenum">
              <a:rPr lang="ru-RU" smtClean="0"/>
              <a:t>6</a:t>
            </a:fld>
            <a:endParaRPr lang="ru-RU"/>
          </a:p>
        </p:txBody>
      </p:sp>
    </p:spTree>
    <p:extLst>
      <p:ext uri="{BB962C8B-B14F-4D97-AF65-F5344CB8AC3E}">
        <p14:creationId xmlns:p14="http://schemas.microsoft.com/office/powerpoint/2010/main" val="30594884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Расширение </a:t>
            </a:r>
            <a:r>
              <a:rPr lang="ru-RU" dirty="0" smtClean="0"/>
              <a:t>*.</a:t>
            </a:r>
            <a:r>
              <a:rPr lang="ru-RU" dirty="0" err="1" smtClean="0"/>
              <a:t>md</a:t>
            </a:r>
            <a:r>
              <a:rPr lang="ru-RU" sz="1200" b="0" i="0" kern="1200" dirty="0" smtClean="0">
                <a:solidFill>
                  <a:schemeClr val="tx1"/>
                </a:solidFill>
                <a:effectLst/>
                <a:latin typeface="+mn-lt"/>
                <a:ea typeface="+mn-ea"/>
                <a:cs typeface="+mn-cs"/>
              </a:rPr>
              <a:t> как раз и означает, что файл в формате </a:t>
            </a:r>
            <a:r>
              <a:rPr lang="ru-RU" sz="1200" b="0" i="0" kern="1200" dirty="0" err="1" smtClean="0">
                <a:solidFill>
                  <a:schemeClr val="tx1"/>
                </a:solidFill>
                <a:effectLst/>
                <a:latin typeface="+mn-lt"/>
                <a:ea typeface="+mn-ea"/>
                <a:cs typeface="+mn-cs"/>
              </a:rPr>
              <a:t>MarkDown</a:t>
            </a:r>
            <a:r>
              <a:rPr lang="ru-RU" sz="1200" b="0" i="0" kern="1200" smtClean="0">
                <a:solidFill>
                  <a:schemeClr val="tx1"/>
                </a:solidFill>
                <a:effectLst/>
                <a:latin typeface="+mn-lt"/>
                <a:ea typeface="+mn-ea"/>
                <a:cs typeface="+mn-cs"/>
              </a:rPr>
              <a:t>.</a:t>
            </a:r>
            <a:endParaRPr lang="ru-RU" sz="1200" b="1" i="0" kern="1200" dirty="0">
              <a:solidFill>
                <a:schemeClr val="tx1"/>
              </a:solidFill>
              <a:effectLst/>
              <a:latin typeface="+mn-lt"/>
              <a:ea typeface="+mn-ea"/>
              <a:cs typeface="+mn-cs"/>
            </a:endParaRPr>
          </a:p>
        </p:txBody>
      </p:sp>
      <p:sp>
        <p:nvSpPr>
          <p:cNvPr id="4" name="Номер слайда 3"/>
          <p:cNvSpPr>
            <a:spLocks noGrp="1"/>
          </p:cNvSpPr>
          <p:nvPr>
            <p:ph type="sldNum" sz="quarter" idx="5"/>
          </p:nvPr>
        </p:nvSpPr>
        <p:spPr/>
        <p:txBody>
          <a:bodyPr/>
          <a:lstStyle/>
          <a:p>
            <a:fld id="{42571598-3D64-4CE5-91C6-A263AA90059C}" type="slidenum">
              <a:rPr lang="ru-RU" smtClean="0"/>
              <a:t>42</a:t>
            </a:fld>
            <a:endParaRPr lang="ru-RU"/>
          </a:p>
        </p:txBody>
      </p:sp>
    </p:spTree>
    <p:extLst>
      <p:ext uri="{BB962C8B-B14F-4D97-AF65-F5344CB8AC3E}">
        <p14:creationId xmlns:p14="http://schemas.microsoft.com/office/powerpoint/2010/main" val="34697405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Расширение </a:t>
            </a:r>
            <a:r>
              <a:rPr lang="ru-RU" dirty="0" smtClean="0"/>
              <a:t>*.</a:t>
            </a:r>
            <a:r>
              <a:rPr lang="ru-RU" dirty="0" err="1" smtClean="0"/>
              <a:t>md</a:t>
            </a:r>
            <a:r>
              <a:rPr lang="ru-RU" sz="1200" b="0" i="0" kern="1200" dirty="0" smtClean="0">
                <a:solidFill>
                  <a:schemeClr val="tx1"/>
                </a:solidFill>
                <a:effectLst/>
                <a:latin typeface="+mn-lt"/>
                <a:ea typeface="+mn-ea"/>
                <a:cs typeface="+mn-cs"/>
              </a:rPr>
              <a:t> как раз и означает, что файл в формате </a:t>
            </a:r>
            <a:r>
              <a:rPr lang="ru-RU" sz="1200" b="0" i="0" kern="1200" dirty="0" err="1" smtClean="0">
                <a:solidFill>
                  <a:schemeClr val="tx1"/>
                </a:solidFill>
                <a:effectLst/>
                <a:latin typeface="+mn-lt"/>
                <a:ea typeface="+mn-ea"/>
                <a:cs typeface="+mn-cs"/>
              </a:rPr>
              <a:t>MarkDown</a:t>
            </a:r>
            <a:r>
              <a:rPr lang="ru-RU" sz="1200" b="0" i="0" kern="1200" smtClean="0">
                <a:solidFill>
                  <a:schemeClr val="tx1"/>
                </a:solidFill>
                <a:effectLst/>
                <a:latin typeface="+mn-lt"/>
                <a:ea typeface="+mn-ea"/>
                <a:cs typeface="+mn-cs"/>
              </a:rPr>
              <a:t>.</a:t>
            </a:r>
            <a:endParaRPr lang="ru-RU" sz="1200" b="1" i="0" kern="1200" dirty="0">
              <a:solidFill>
                <a:schemeClr val="tx1"/>
              </a:solidFill>
              <a:effectLst/>
              <a:latin typeface="+mn-lt"/>
              <a:ea typeface="+mn-ea"/>
              <a:cs typeface="+mn-cs"/>
            </a:endParaRPr>
          </a:p>
        </p:txBody>
      </p:sp>
      <p:sp>
        <p:nvSpPr>
          <p:cNvPr id="4" name="Номер слайда 3"/>
          <p:cNvSpPr>
            <a:spLocks noGrp="1"/>
          </p:cNvSpPr>
          <p:nvPr>
            <p:ph type="sldNum" sz="quarter" idx="5"/>
          </p:nvPr>
        </p:nvSpPr>
        <p:spPr/>
        <p:txBody>
          <a:bodyPr/>
          <a:lstStyle/>
          <a:p>
            <a:fld id="{42571598-3D64-4CE5-91C6-A263AA90059C}" type="slidenum">
              <a:rPr lang="ru-RU" smtClean="0"/>
              <a:t>43</a:t>
            </a:fld>
            <a:endParaRPr lang="ru-RU"/>
          </a:p>
        </p:txBody>
      </p:sp>
    </p:spTree>
    <p:extLst>
      <p:ext uri="{BB962C8B-B14F-4D97-AF65-F5344CB8AC3E}">
        <p14:creationId xmlns:p14="http://schemas.microsoft.com/office/powerpoint/2010/main" val="3469740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solidFill>
                  <a:srgbClr val="A3A3A3"/>
                </a:solidFill>
                <a:effectLst/>
                <a:latin typeface="PT Serif" panose="020A0603040505020204" pitchFamily="18" charset="-52"/>
              </a:rPr>
              <a:t>Наиболее очевидный — централизованный сервер является уязвимым местом всей системы. Если сервер выключается на час, то в течение часа разработчики не могут взаимодействовать, и никто не может сохранить новой версии своей работы. Если же повреждается диск с центральной базой данных и нет резервной копии, вы теряете абсолютно всё — всю историю проекта, разве что за исключением нескольких рабочих версий, сохранившихся на рабочих машинах пользователей. </a:t>
            </a:r>
            <a:endParaRPr lang="ru-RU" dirty="0"/>
          </a:p>
        </p:txBody>
      </p:sp>
      <p:sp>
        <p:nvSpPr>
          <p:cNvPr id="4" name="Номер слайда 3"/>
          <p:cNvSpPr>
            <a:spLocks noGrp="1"/>
          </p:cNvSpPr>
          <p:nvPr>
            <p:ph type="sldNum" sz="quarter" idx="5"/>
          </p:nvPr>
        </p:nvSpPr>
        <p:spPr/>
        <p:txBody>
          <a:bodyPr/>
          <a:lstStyle/>
          <a:p>
            <a:fld id="{42571598-3D64-4CE5-91C6-A263AA90059C}" type="slidenum">
              <a:rPr lang="ru-RU" smtClean="0"/>
              <a:t>7</a:t>
            </a:fld>
            <a:endParaRPr lang="ru-RU"/>
          </a:p>
        </p:txBody>
      </p:sp>
    </p:spTree>
    <p:extLst>
      <p:ext uri="{BB962C8B-B14F-4D97-AF65-F5344CB8AC3E}">
        <p14:creationId xmlns:p14="http://schemas.microsoft.com/office/powerpoint/2010/main" val="567156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solidFill>
                  <a:srgbClr val="A3A3A3"/>
                </a:solidFill>
                <a:effectLst/>
                <a:latin typeface="PT Serif" panose="020A0603040505020204" pitchFamily="18" charset="-52"/>
              </a:rPr>
              <a:t>Поэтому в случае, когда "умирает" сервер, через который шла работа, любой клиентский репозиторий может быть скопирован обратно на сервер, чтобы восстановить базу данных. Каждый раз, когда клиент забирает свежую версию файлов, он создаёт себе полную копию всех данных.</a:t>
            </a:r>
            <a:endParaRPr lang="ru-RU" dirty="0"/>
          </a:p>
        </p:txBody>
      </p:sp>
      <p:sp>
        <p:nvSpPr>
          <p:cNvPr id="4" name="Номер слайда 3"/>
          <p:cNvSpPr>
            <a:spLocks noGrp="1"/>
          </p:cNvSpPr>
          <p:nvPr>
            <p:ph type="sldNum" sz="quarter" idx="5"/>
          </p:nvPr>
        </p:nvSpPr>
        <p:spPr/>
        <p:txBody>
          <a:bodyPr/>
          <a:lstStyle/>
          <a:p>
            <a:fld id="{42571598-3D64-4CE5-91C6-A263AA90059C}" type="slidenum">
              <a:rPr lang="ru-RU" smtClean="0"/>
              <a:t>8</a:t>
            </a:fld>
            <a:endParaRPr lang="ru-RU"/>
          </a:p>
        </p:txBody>
      </p:sp>
    </p:spTree>
    <p:extLst>
      <p:ext uri="{BB962C8B-B14F-4D97-AF65-F5344CB8AC3E}">
        <p14:creationId xmlns:p14="http://schemas.microsoft.com/office/powerpoint/2010/main" val="354874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solidFill>
                  <a:srgbClr val="A3A3A3"/>
                </a:solidFill>
                <a:effectLst/>
                <a:latin typeface="PT Serif" panose="020A0603040505020204" pitchFamily="18" charset="-52"/>
              </a:rPr>
              <a:t>Поэтому в случае, когда "умирает" сервер, через который шла работа, любой клиентский репозиторий может быть скопирован обратно на сервер, чтобы восстановить базу данных. Каждый раз, когда клиент забирает свежую версию файлов, он создаёт себе полную копию всех данных.</a:t>
            </a:r>
          </a:p>
          <a:p>
            <a:endParaRPr lang="ru-RU" b="0" i="0" dirty="0">
              <a:solidFill>
                <a:srgbClr val="A3A3A3"/>
              </a:solidFill>
              <a:effectLst/>
              <a:latin typeface="PT Serif" panose="020A0603040505020204" pitchFamily="18" charset="-52"/>
            </a:endParaRPr>
          </a:p>
          <a:p>
            <a:r>
              <a:rPr lang="ru-RU" b="0" i="0" dirty="0">
                <a:solidFill>
                  <a:srgbClr val="A3A3A3"/>
                </a:solidFill>
                <a:effectLst/>
                <a:latin typeface="PT Serif" panose="020A0603040505020204" pitchFamily="18" charset="-52"/>
              </a:rPr>
              <a:t>Во многих других системах это невозможно или же крайне неудобно. Например, используя </a:t>
            </a:r>
            <a:r>
              <a:rPr lang="ru-RU" b="0" i="0" dirty="0" err="1">
                <a:solidFill>
                  <a:srgbClr val="A3A3A3"/>
                </a:solidFill>
                <a:effectLst/>
                <a:latin typeface="PT Serif" panose="020A0603040505020204" pitchFamily="18" charset="-52"/>
              </a:rPr>
              <a:t>Perforce</a:t>
            </a:r>
            <a:r>
              <a:rPr lang="ru-RU" b="0" i="0" dirty="0">
                <a:solidFill>
                  <a:srgbClr val="A3A3A3"/>
                </a:solidFill>
                <a:effectLst/>
                <a:latin typeface="PT Serif" panose="020A0603040505020204" pitchFamily="18" charset="-52"/>
              </a:rPr>
              <a:t>, вы мало что можете сделать без соединения с сервером. Работая с </a:t>
            </a:r>
            <a:r>
              <a:rPr lang="ru-RU" b="0" i="0" dirty="0" err="1">
                <a:solidFill>
                  <a:srgbClr val="A3A3A3"/>
                </a:solidFill>
                <a:effectLst/>
                <a:latin typeface="PT Serif" panose="020A0603040505020204" pitchFamily="18" charset="-52"/>
              </a:rPr>
              <a:t>Subversion</a:t>
            </a:r>
            <a:r>
              <a:rPr lang="ru-RU" b="0" i="0" dirty="0">
                <a:solidFill>
                  <a:srgbClr val="A3A3A3"/>
                </a:solidFill>
                <a:effectLst/>
                <a:latin typeface="PT Serif" panose="020A0603040505020204" pitchFamily="18" charset="-52"/>
              </a:rPr>
              <a:t> и CVS, вы можете редактировать файлы, но сохранить изменения в вашу базу данных нельзя (потому что она отключена от репозитория).</a:t>
            </a:r>
            <a:endParaRPr lang="ru-RU" dirty="0"/>
          </a:p>
        </p:txBody>
      </p:sp>
      <p:sp>
        <p:nvSpPr>
          <p:cNvPr id="4" name="Номер слайда 3"/>
          <p:cNvSpPr>
            <a:spLocks noGrp="1"/>
          </p:cNvSpPr>
          <p:nvPr>
            <p:ph type="sldNum" sz="quarter" idx="5"/>
          </p:nvPr>
        </p:nvSpPr>
        <p:spPr/>
        <p:txBody>
          <a:bodyPr/>
          <a:lstStyle/>
          <a:p>
            <a:fld id="{42571598-3D64-4CE5-91C6-A263AA90059C}" type="slidenum">
              <a:rPr lang="ru-RU" smtClean="0"/>
              <a:t>9</a:t>
            </a:fld>
            <a:endParaRPr lang="ru-RU"/>
          </a:p>
        </p:txBody>
      </p:sp>
    </p:spTree>
    <p:extLst>
      <p:ext uri="{BB962C8B-B14F-4D97-AF65-F5344CB8AC3E}">
        <p14:creationId xmlns:p14="http://schemas.microsoft.com/office/powerpoint/2010/main" val="612612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Если информация потеряется при передаче или повредится на диске, Git всегда это выявит.</a:t>
            </a:r>
            <a:endParaRPr lang="ru-RU" dirty="0"/>
          </a:p>
        </p:txBody>
      </p:sp>
      <p:sp>
        <p:nvSpPr>
          <p:cNvPr id="4" name="Номер слайда 3"/>
          <p:cNvSpPr>
            <a:spLocks noGrp="1"/>
          </p:cNvSpPr>
          <p:nvPr>
            <p:ph type="sldNum" sz="quarter" idx="5"/>
          </p:nvPr>
        </p:nvSpPr>
        <p:spPr/>
        <p:txBody>
          <a:bodyPr/>
          <a:lstStyle/>
          <a:p>
            <a:fld id="{42571598-3D64-4CE5-91C6-A263AA90059C}" type="slidenum">
              <a:rPr lang="ru-RU" smtClean="0"/>
              <a:t>10</a:t>
            </a:fld>
            <a:endParaRPr lang="ru-RU"/>
          </a:p>
        </p:txBody>
      </p:sp>
    </p:spTree>
    <p:extLst>
      <p:ext uri="{BB962C8B-B14F-4D97-AF65-F5344CB8AC3E}">
        <p14:creationId xmlns:p14="http://schemas.microsoft.com/office/powerpoint/2010/main" val="3469740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Можно, как и в любой другой СКВ, потерять данные, которые вы ещё не сохранили, но как только они зафиксированы, их очень сложно потерять, особенно если вы регулярно отправляете изменения в другой </a:t>
            </a:r>
            <a:r>
              <a:rPr lang="ru-RU" sz="1200" b="0" i="0" kern="1200" dirty="0" err="1" smtClean="0">
                <a:solidFill>
                  <a:schemeClr val="tx1"/>
                </a:solidFill>
                <a:effectLst/>
                <a:latin typeface="+mn-lt"/>
                <a:ea typeface="+mn-ea"/>
                <a:cs typeface="+mn-cs"/>
              </a:rPr>
              <a:t>репозиторий</a:t>
            </a:r>
            <a:r>
              <a:rPr lang="ru-RU"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5"/>
          </p:nvPr>
        </p:nvSpPr>
        <p:spPr/>
        <p:txBody>
          <a:bodyPr/>
          <a:lstStyle/>
          <a:p>
            <a:fld id="{42571598-3D64-4CE5-91C6-A263AA90059C}" type="slidenum">
              <a:rPr lang="ru-RU" smtClean="0"/>
              <a:t>11</a:t>
            </a:fld>
            <a:endParaRPr lang="ru-RU"/>
          </a:p>
        </p:txBody>
      </p:sp>
    </p:spTree>
    <p:extLst>
      <p:ext uri="{BB962C8B-B14F-4D97-AF65-F5344CB8AC3E}">
        <p14:creationId xmlns:p14="http://schemas.microsoft.com/office/powerpoint/2010/main" val="3469740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1F4147-012B-A571-4B4A-850678FCEB08}"/>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03BDAF87-6EB1-8A51-365F-5E09C2D393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AE5B73FD-4E21-170A-4325-AA9F4DD30689}"/>
              </a:ext>
            </a:extLst>
          </p:cNvPr>
          <p:cNvSpPr>
            <a:spLocks noGrp="1"/>
          </p:cNvSpPr>
          <p:nvPr>
            <p:ph type="dt" sz="half" idx="10"/>
          </p:nvPr>
        </p:nvSpPr>
        <p:spPr/>
        <p:txBody>
          <a:bodyPr/>
          <a:lstStyle/>
          <a:p>
            <a:fld id="{BB610F84-AD66-4417-B393-D4F86BFFDDBB}" type="datetimeFigureOut">
              <a:rPr lang="ru-RU" smtClean="0"/>
              <a:t>07.11.2023</a:t>
            </a:fld>
            <a:endParaRPr lang="ru-RU"/>
          </a:p>
        </p:txBody>
      </p:sp>
      <p:sp>
        <p:nvSpPr>
          <p:cNvPr id="5" name="Нижний колонтитул 4">
            <a:extLst>
              <a:ext uri="{FF2B5EF4-FFF2-40B4-BE49-F238E27FC236}">
                <a16:creationId xmlns:a16="http://schemas.microsoft.com/office/drawing/2014/main" id="{6B680714-509D-7F0F-3FE3-6DD85512124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281EF17-6D10-7C1E-D072-842895CE6205}"/>
              </a:ext>
            </a:extLst>
          </p:cNvPr>
          <p:cNvSpPr>
            <a:spLocks noGrp="1"/>
          </p:cNvSpPr>
          <p:nvPr>
            <p:ph type="sldNum" sz="quarter" idx="12"/>
          </p:nvPr>
        </p:nvSpPr>
        <p:spPr/>
        <p:txBody>
          <a:bodyPr/>
          <a:lstStyle/>
          <a:p>
            <a:fld id="{E8450CCA-E28E-41CF-8BEC-E12D1A93E28D}" type="slidenum">
              <a:rPr lang="ru-RU" smtClean="0"/>
              <a:t>‹#›</a:t>
            </a:fld>
            <a:endParaRPr lang="ru-RU"/>
          </a:p>
        </p:txBody>
      </p:sp>
    </p:spTree>
    <p:extLst>
      <p:ext uri="{BB962C8B-B14F-4D97-AF65-F5344CB8AC3E}">
        <p14:creationId xmlns:p14="http://schemas.microsoft.com/office/powerpoint/2010/main" val="1570035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609570-9510-6959-B1ED-D6E1E9F9D510}"/>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82C6FF5E-794E-5F6A-7B97-64A5C4890DD5}"/>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8F5C8DD-AFB0-896F-5614-7DC0954F7F37}"/>
              </a:ext>
            </a:extLst>
          </p:cNvPr>
          <p:cNvSpPr>
            <a:spLocks noGrp="1"/>
          </p:cNvSpPr>
          <p:nvPr>
            <p:ph type="dt" sz="half" idx="10"/>
          </p:nvPr>
        </p:nvSpPr>
        <p:spPr/>
        <p:txBody>
          <a:bodyPr/>
          <a:lstStyle/>
          <a:p>
            <a:fld id="{BB610F84-AD66-4417-B393-D4F86BFFDDBB}" type="datetimeFigureOut">
              <a:rPr lang="ru-RU" smtClean="0"/>
              <a:t>07.11.2023</a:t>
            </a:fld>
            <a:endParaRPr lang="ru-RU"/>
          </a:p>
        </p:txBody>
      </p:sp>
      <p:sp>
        <p:nvSpPr>
          <p:cNvPr id="5" name="Нижний колонтитул 4">
            <a:extLst>
              <a:ext uri="{FF2B5EF4-FFF2-40B4-BE49-F238E27FC236}">
                <a16:creationId xmlns:a16="http://schemas.microsoft.com/office/drawing/2014/main" id="{0C830477-C6FC-68E8-1528-12159BDFE7F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5ECF3F3-037F-F6B1-10E8-84E151BA04E8}"/>
              </a:ext>
            </a:extLst>
          </p:cNvPr>
          <p:cNvSpPr>
            <a:spLocks noGrp="1"/>
          </p:cNvSpPr>
          <p:nvPr>
            <p:ph type="sldNum" sz="quarter" idx="12"/>
          </p:nvPr>
        </p:nvSpPr>
        <p:spPr/>
        <p:txBody>
          <a:bodyPr/>
          <a:lstStyle/>
          <a:p>
            <a:fld id="{E8450CCA-E28E-41CF-8BEC-E12D1A93E28D}" type="slidenum">
              <a:rPr lang="ru-RU" smtClean="0"/>
              <a:t>‹#›</a:t>
            </a:fld>
            <a:endParaRPr lang="ru-RU"/>
          </a:p>
        </p:txBody>
      </p:sp>
    </p:spTree>
    <p:extLst>
      <p:ext uri="{BB962C8B-B14F-4D97-AF65-F5344CB8AC3E}">
        <p14:creationId xmlns:p14="http://schemas.microsoft.com/office/powerpoint/2010/main" val="327326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941D4537-B8C2-6D56-454D-BEADED53D660}"/>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C81A39BD-AFB4-7C7C-F629-D2361BCA638D}"/>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53359AA-F3BD-9D07-402C-42611B4190AD}"/>
              </a:ext>
            </a:extLst>
          </p:cNvPr>
          <p:cNvSpPr>
            <a:spLocks noGrp="1"/>
          </p:cNvSpPr>
          <p:nvPr>
            <p:ph type="dt" sz="half" idx="10"/>
          </p:nvPr>
        </p:nvSpPr>
        <p:spPr/>
        <p:txBody>
          <a:bodyPr/>
          <a:lstStyle/>
          <a:p>
            <a:fld id="{BB610F84-AD66-4417-B393-D4F86BFFDDBB}" type="datetimeFigureOut">
              <a:rPr lang="ru-RU" smtClean="0"/>
              <a:t>07.11.2023</a:t>
            </a:fld>
            <a:endParaRPr lang="ru-RU"/>
          </a:p>
        </p:txBody>
      </p:sp>
      <p:sp>
        <p:nvSpPr>
          <p:cNvPr id="5" name="Нижний колонтитул 4">
            <a:extLst>
              <a:ext uri="{FF2B5EF4-FFF2-40B4-BE49-F238E27FC236}">
                <a16:creationId xmlns:a16="http://schemas.microsoft.com/office/drawing/2014/main" id="{67C1ACC1-3243-C690-D602-5A2E509C42C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9911DFB-D482-E3A3-70DC-2A9887DC3043}"/>
              </a:ext>
            </a:extLst>
          </p:cNvPr>
          <p:cNvSpPr>
            <a:spLocks noGrp="1"/>
          </p:cNvSpPr>
          <p:nvPr>
            <p:ph type="sldNum" sz="quarter" idx="12"/>
          </p:nvPr>
        </p:nvSpPr>
        <p:spPr/>
        <p:txBody>
          <a:bodyPr/>
          <a:lstStyle/>
          <a:p>
            <a:fld id="{E8450CCA-E28E-41CF-8BEC-E12D1A93E28D}" type="slidenum">
              <a:rPr lang="ru-RU" smtClean="0"/>
              <a:t>‹#›</a:t>
            </a:fld>
            <a:endParaRPr lang="ru-RU"/>
          </a:p>
        </p:txBody>
      </p:sp>
    </p:spTree>
    <p:extLst>
      <p:ext uri="{BB962C8B-B14F-4D97-AF65-F5344CB8AC3E}">
        <p14:creationId xmlns:p14="http://schemas.microsoft.com/office/powerpoint/2010/main" val="847890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E113D5-34BD-65F4-D46E-6D249FAEA7D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59A7A46-810A-5FE7-7DEC-212AA810415B}"/>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75F66C8-7A78-515B-2AE9-00636551EE4F}"/>
              </a:ext>
            </a:extLst>
          </p:cNvPr>
          <p:cNvSpPr>
            <a:spLocks noGrp="1"/>
          </p:cNvSpPr>
          <p:nvPr>
            <p:ph type="dt" sz="half" idx="10"/>
          </p:nvPr>
        </p:nvSpPr>
        <p:spPr/>
        <p:txBody>
          <a:bodyPr/>
          <a:lstStyle/>
          <a:p>
            <a:fld id="{BB610F84-AD66-4417-B393-D4F86BFFDDBB}" type="datetimeFigureOut">
              <a:rPr lang="ru-RU" smtClean="0"/>
              <a:t>07.11.2023</a:t>
            </a:fld>
            <a:endParaRPr lang="ru-RU"/>
          </a:p>
        </p:txBody>
      </p:sp>
      <p:sp>
        <p:nvSpPr>
          <p:cNvPr id="5" name="Нижний колонтитул 4">
            <a:extLst>
              <a:ext uri="{FF2B5EF4-FFF2-40B4-BE49-F238E27FC236}">
                <a16:creationId xmlns:a16="http://schemas.microsoft.com/office/drawing/2014/main" id="{F63E9095-2A93-6FCE-00A9-F70110250EB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F5DE561-6E58-DC62-996F-B3839419352D}"/>
              </a:ext>
            </a:extLst>
          </p:cNvPr>
          <p:cNvSpPr>
            <a:spLocks noGrp="1"/>
          </p:cNvSpPr>
          <p:nvPr>
            <p:ph type="sldNum" sz="quarter" idx="12"/>
          </p:nvPr>
        </p:nvSpPr>
        <p:spPr/>
        <p:txBody>
          <a:bodyPr/>
          <a:lstStyle/>
          <a:p>
            <a:fld id="{E8450CCA-E28E-41CF-8BEC-E12D1A93E28D}" type="slidenum">
              <a:rPr lang="ru-RU" smtClean="0"/>
              <a:t>‹#›</a:t>
            </a:fld>
            <a:endParaRPr lang="ru-RU"/>
          </a:p>
        </p:txBody>
      </p:sp>
    </p:spTree>
    <p:extLst>
      <p:ext uri="{BB962C8B-B14F-4D97-AF65-F5344CB8AC3E}">
        <p14:creationId xmlns:p14="http://schemas.microsoft.com/office/powerpoint/2010/main" val="191989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8456A9-C94D-3F9D-1C7F-A26862D80B85}"/>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3370F58A-1908-EE6A-0554-88CDC4943C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A7502E21-3C39-D7BF-27C9-95FB57B4A99F}"/>
              </a:ext>
            </a:extLst>
          </p:cNvPr>
          <p:cNvSpPr>
            <a:spLocks noGrp="1"/>
          </p:cNvSpPr>
          <p:nvPr>
            <p:ph type="dt" sz="half" idx="10"/>
          </p:nvPr>
        </p:nvSpPr>
        <p:spPr/>
        <p:txBody>
          <a:bodyPr/>
          <a:lstStyle/>
          <a:p>
            <a:fld id="{BB610F84-AD66-4417-B393-D4F86BFFDDBB}" type="datetimeFigureOut">
              <a:rPr lang="ru-RU" smtClean="0"/>
              <a:t>07.11.2023</a:t>
            </a:fld>
            <a:endParaRPr lang="ru-RU"/>
          </a:p>
        </p:txBody>
      </p:sp>
      <p:sp>
        <p:nvSpPr>
          <p:cNvPr id="5" name="Нижний колонтитул 4">
            <a:extLst>
              <a:ext uri="{FF2B5EF4-FFF2-40B4-BE49-F238E27FC236}">
                <a16:creationId xmlns:a16="http://schemas.microsoft.com/office/drawing/2014/main" id="{F6B8440C-7E57-048E-C170-AEF1B951D25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B4B102D-6C5F-BBBD-544F-151C6D61FEB2}"/>
              </a:ext>
            </a:extLst>
          </p:cNvPr>
          <p:cNvSpPr>
            <a:spLocks noGrp="1"/>
          </p:cNvSpPr>
          <p:nvPr>
            <p:ph type="sldNum" sz="quarter" idx="12"/>
          </p:nvPr>
        </p:nvSpPr>
        <p:spPr/>
        <p:txBody>
          <a:bodyPr/>
          <a:lstStyle/>
          <a:p>
            <a:fld id="{E8450CCA-E28E-41CF-8BEC-E12D1A93E28D}" type="slidenum">
              <a:rPr lang="ru-RU" smtClean="0"/>
              <a:t>‹#›</a:t>
            </a:fld>
            <a:endParaRPr lang="ru-RU"/>
          </a:p>
        </p:txBody>
      </p:sp>
    </p:spTree>
    <p:extLst>
      <p:ext uri="{BB962C8B-B14F-4D97-AF65-F5344CB8AC3E}">
        <p14:creationId xmlns:p14="http://schemas.microsoft.com/office/powerpoint/2010/main" val="2760975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2591F7F-3D89-D880-6DD7-D3391CE79A7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0F9515C8-35B3-49A5-E79D-D48E6FB8F8B2}"/>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E0278470-4D5F-EF52-07B3-DE06126391A3}"/>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32A04910-C8AC-65DF-AED2-2EB675160997}"/>
              </a:ext>
            </a:extLst>
          </p:cNvPr>
          <p:cNvSpPr>
            <a:spLocks noGrp="1"/>
          </p:cNvSpPr>
          <p:nvPr>
            <p:ph type="dt" sz="half" idx="10"/>
          </p:nvPr>
        </p:nvSpPr>
        <p:spPr/>
        <p:txBody>
          <a:bodyPr/>
          <a:lstStyle/>
          <a:p>
            <a:fld id="{BB610F84-AD66-4417-B393-D4F86BFFDDBB}" type="datetimeFigureOut">
              <a:rPr lang="ru-RU" smtClean="0"/>
              <a:t>07.11.2023</a:t>
            </a:fld>
            <a:endParaRPr lang="ru-RU"/>
          </a:p>
        </p:txBody>
      </p:sp>
      <p:sp>
        <p:nvSpPr>
          <p:cNvPr id="6" name="Нижний колонтитул 5">
            <a:extLst>
              <a:ext uri="{FF2B5EF4-FFF2-40B4-BE49-F238E27FC236}">
                <a16:creationId xmlns:a16="http://schemas.microsoft.com/office/drawing/2014/main" id="{170C3758-BC53-0AF7-B01A-CC101B535E1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E7935A1-8482-EA7A-B32D-EBFCD88263C4}"/>
              </a:ext>
            </a:extLst>
          </p:cNvPr>
          <p:cNvSpPr>
            <a:spLocks noGrp="1"/>
          </p:cNvSpPr>
          <p:nvPr>
            <p:ph type="sldNum" sz="quarter" idx="12"/>
          </p:nvPr>
        </p:nvSpPr>
        <p:spPr/>
        <p:txBody>
          <a:bodyPr/>
          <a:lstStyle/>
          <a:p>
            <a:fld id="{E8450CCA-E28E-41CF-8BEC-E12D1A93E28D}" type="slidenum">
              <a:rPr lang="ru-RU" smtClean="0"/>
              <a:t>‹#›</a:t>
            </a:fld>
            <a:endParaRPr lang="ru-RU"/>
          </a:p>
        </p:txBody>
      </p:sp>
    </p:spTree>
    <p:extLst>
      <p:ext uri="{BB962C8B-B14F-4D97-AF65-F5344CB8AC3E}">
        <p14:creationId xmlns:p14="http://schemas.microsoft.com/office/powerpoint/2010/main" val="4258112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E98C55-9182-3D81-C4D3-AB148F53B99A}"/>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31C6DC3E-A86E-DE10-8B4A-7B026F37AA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41A81F95-A4B2-717B-609B-C4F7EEAFD9B1}"/>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B1D3D9E3-2E35-A24D-9764-7B0D61DE9D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E6EA2BA4-F180-65CE-6B60-23352BCC0F2F}"/>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5B236EEA-2EDE-D80E-110C-CB66B94EB1FE}"/>
              </a:ext>
            </a:extLst>
          </p:cNvPr>
          <p:cNvSpPr>
            <a:spLocks noGrp="1"/>
          </p:cNvSpPr>
          <p:nvPr>
            <p:ph type="dt" sz="half" idx="10"/>
          </p:nvPr>
        </p:nvSpPr>
        <p:spPr/>
        <p:txBody>
          <a:bodyPr/>
          <a:lstStyle/>
          <a:p>
            <a:fld id="{BB610F84-AD66-4417-B393-D4F86BFFDDBB}" type="datetimeFigureOut">
              <a:rPr lang="ru-RU" smtClean="0"/>
              <a:t>07.11.2023</a:t>
            </a:fld>
            <a:endParaRPr lang="ru-RU"/>
          </a:p>
        </p:txBody>
      </p:sp>
      <p:sp>
        <p:nvSpPr>
          <p:cNvPr id="8" name="Нижний колонтитул 7">
            <a:extLst>
              <a:ext uri="{FF2B5EF4-FFF2-40B4-BE49-F238E27FC236}">
                <a16:creationId xmlns:a16="http://schemas.microsoft.com/office/drawing/2014/main" id="{94A32DFA-970D-5736-290B-3864C0AE10E9}"/>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1BD67040-0B9D-71C9-19BD-CD4059F5352F}"/>
              </a:ext>
            </a:extLst>
          </p:cNvPr>
          <p:cNvSpPr>
            <a:spLocks noGrp="1"/>
          </p:cNvSpPr>
          <p:nvPr>
            <p:ph type="sldNum" sz="quarter" idx="12"/>
          </p:nvPr>
        </p:nvSpPr>
        <p:spPr/>
        <p:txBody>
          <a:bodyPr/>
          <a:lstStyle/>
          <a:p>
            <a:fld id="{E8450CCA-E28E-41CF-8BEC-E12D1A93E28D}" type="slidenum">
              <a:rPr lang="ru-RU" smtClean="0"/>
              <a:t>‹#›</a:t>
            </a:fld>
            <a:endParaRPr lang="ru-RU"/>
          </a:p>
        </p:txBody>
      </p:sp>
    </p:spTree>
    <p:extLst>
      <p:ext uri="{BB962C8B-B14F-4D97-AF65-F5344CB8AC3E}">
        <p14:creationId xmlns:p14="http://schemas.microsoft.com/office/powerpoint/2010/main" val="7105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4AFC13-D465-E6BC-27A2-00D9B39344D8}"/>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1197344D-EAA8-33BC-5E9D-7D093AA5D73A}"/>
              </a:ext>
            </a:extLst>
          </p:cNvPr>
          <p:cNvSpPr>
            <a:spLocks noGrp="1"/>
          </p:cNvSpPr>
          <p:nvPr>
            <p:ph type="dt" sz="half" idx="10"/>
          </p:nvPr>
        </p:nvSpPr>
        <p:spPr/>
        <p:txBody>
          <a:bodyPr/>
          <a:lstStyle/>
          <a:p>
            <a:fld id="{BB610F84-AD66-4417-B393-D4F86BFFDDBB}" type="datetimeFigureOut">
              <a:rPr lang="ru-RU" smtClean="0"/>
              <a:t>07.11.2023</a:t>
            </a:fld>
            <a:endParaRPr lang="ru-RU"/>
          </a:p>
        </p:txBody>
      </p:sp>
      <p:sp>
        <p:nvSpPr>
          <p:cNvPr id="4" name="Нижний колонтитул 3">
            <a:extLst>
              <a:ext uri="{FF2B5EF4-FFF2-40B4-BE49-F238E27FC236}">
                <a16:creationId xmlns:a16="http://schemas.microsoft.com/office/drawing/2014/main" id="{C507E2E4-23D5-01E2-33E0-45521E487FAF}"/>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8A1D4D53-B66C-43C1-B864-38C795497A8B}"/>
              </a:ext>
            </a:extLst>
          </p:cNvPr>
          <p:cNvSpPr>
            <a:spLocks noGrp="1"/>
          </p:cNvSpPr>
          <p:nvPr>
            <p:ph type="sldNum" sz="quarter" idx="12"/>
          </p:nvPr>
        </p:nvSpPr>
        <p:spPr/>
        <p:txBody>
          <a:bodyPr/>
          <a:lstStyle/>
          <a:p>
            <a:fld id="{E8450CCA-E28E-41CF-8BEC-E12D1A93E28D}" type="slidenum">
              <a:rPr lang="ru-RU" smtClean="0"/>
              <a:t>‹#›</a:t>
            </a:fld>
            <a:endParaRPr lang="ru-RU"/>
          </a:p>
        </p:txBody>
      </p:sp>
    </p:spTree>
    <p:extLst>
      <p:ext uri="{BB962C8B-B14F-4D97-AF65-F5344CB8AC3E}">
        <p14:creationId xmlns:p14="http://schemas.microsoft.com/office/powerpoint/2010/main" val="997225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15108036-876D-1FE8-31BF-5070F2BF5B4B}"/>
              </a:ext>
            </a:extLst>
          </p:cNvPr>
          <p:cNvSpPr>
            <a:spLocks noGrp="1"/>
          </p:cNvSpPr>
          <p:nvPr>
            <p:ph type="dt" sz="half" idx="10"/>
          </p:nvPr>
        </p:nvSpPr>
        <p:spPr/>
        <p:txBody>
          <a:bodyPr/>
          <a:lstStyle/>
          <a:p>
            <a:fld id="{BB610F84-AD66-4417-B393-D4F86BFFDDBB}" type="datetimeFigureOut">
              <a:rPr lang="ru-RU" smtClean="0"/>
              <a:t>07.11.2023</a:t>
            </a:fld>
            <a:endParaRPr lang="ru-RU"/>
          </a:p>
        </p:txBody>
      </p:sp>
      <p:sp>
        <p:nvSpPr>
          <p:cNvPr id="3" name="Нижний колонтитул 2">
            <a:extLst>
              <a:ext uri="{FF2B5EF4-FFF2-40B4-BE49-F238E27FC236}">
                <a16:creationId xmlns:a16="http://schemas.microsoft.com/office/drawing/2014/main" id="{FB92006F-740B-7CE1-0FEE-0B24AA75EF91}"/>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C0200868-E3E5-965B-EE9D-E5BE95990E4C}"/>
              </a:ext>
            </a:extLst>
          </p:cNvPr>
          <p:cNvSpPr>
            <a:spLocks noGrp="1"/>
          </p:cNvSpPr>
          <p:nvPr>
            <p:ph type="sldNum" sz="quarter" idx="12"/>
          </p:nvPr>
        </p:nvSpPr>
        <p:spPr/>
        <p:txBody>
          <a:bodyPr/>
          <a:lstStyle/>
          <a:p>
            <a:fld id="{E8450CCA-E28E-41CF-8BEC-E12D1A93E28D}" type="slidenum">
              <a:rPr lang="ru-RU" smtClean="0"/>
              <a:t>‹#›</a:t>
            </a:fld>
            <a:endParaRPr lang="ru-RU"/>
          </a:p>
        </p:txBody>
      </p:sp>
    </p:spTree>
    <p:extLst>
      <p:ext uri="{BB962C8B-B14F-4D97-AF65-F5344CB8AC3E}">
        <p14:creationId xmlns:p14="http://schemas.microsoft.com/office/powerpoint/2010/main" val="3890443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4625F0-83AC-85F3-68AF-0AE986732BE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D34DE652-9318-F445-79E9-24F7EF51E9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58C69F83-B726-8FA7-220A-BCFF691C8C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BE584E6-7F46-876E-AAF6-6AD667E7B850}"/>
              </a:ext>
            </a:extLst>
          </p:cNvPr>
          <p:cNvSpPr>
            <a:spLocks noGrp="1"/>
          </p:cNvSpPr>
          <p:nvPr>
            <p:ph type="dt" sz="half" idx="10"/>
          </p:nvPr>
        </p:nvSpPr>
        <p:spPr/>
        <p:txBody>
          <a:bodyPr/>
          <a:lstStyle/>
          <a:p>
            <a:fld id="{BB610F84-AD66-4417-B393-D4F86BFFDDBB}" type="datetimeFigureOut">
              <a:rPr lang="ru-RU" smtClean="0"/>
              <a:t>07.11.2023</a:t>
            </a:fld>
            <a:endParaRPr lang="ru-RU"/>
          </a:p>
        </p:txBody>
      </p:sp>
      <p:sp>
        <p:nvSpPr>
          <p:cNvPr id="6" name="Нижний колонтитул 5">
            <a:extLst>
              <a:ext uri="{FF2B5EF4-FFF2-40B4-BE49-F238E27FC236}">
                <a16:creationId xmlns:a16="http://schemas.microsoft.com/office/drawing/2014/main" id="{E85F0DBB-64F8-EAAA-BF13-A832CB47CA6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FE33B46-8A3F-4BC8-1D13-9E4A80604FD8}"/>
              </a:ext>
            </a:extLst>
          </p:cNvPr>
          <p:cNvSpPr>
            <a:spLocks noGrp="1"/>
          </p:cNvSpPr>
          <p:nvPr>
            <p:ph type="sldNum" sz="quarter" idx="12"/>
          </p:nvPr>
        </p:nvSpPr>
        <p:spPr/>
        <p:txBody>
          <a:bodyPr/>
          <a:lstStyle/>
          <a:p>
            <a:fld id="{E8450CCA-E28E-41CF-8BEC-E12D1A93E28D}" type="slidenum">
              <a:rPr lang="ru-RU" smtClean="0"/>
              <a:t>‹#›</a:t>
            </a:fld>
            <a:endParaRPr lang="ru-RU"/>
          </a:p>
        </p:txBody>
      </p:sp>
    </p:spTree>
    <p:extLst>
      <p:ext uri="{BB962C8B-B14F-4D97-AF65-F5344CB8AC3E}">
        <p14:creationId xmlns:p14="http://schemas.microsoft.com/office/powerpoint/2010/main" val="3321309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EEC261-1C25-7D5F-5100-A05D630BE9A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832F0DE1-CDA7-3066-9B53-6DBD688314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CFE833B2-C1B0-FAEF-B30E-B6A2D8FA8F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A5A9E90F-E36D-948F-BE77-5F460B137705}"/>
              </a:ext>
            </a:extLst>
          </p:cNvPr>
          <p:cNvSpPr>
            <a:spLocks noGrp="1"/>
          </p:cNvSpPr>
          <p:nvPr>
            <p:ph type="dt" sz="half" idx="10"/>
          </p:nvPr>
        </p:nvSpPr>
        <p:spPr/>
        <p:txBody>
          <a:bodyPr/>
          <a:lstStyle/>
          <a:p>
            <a:fld id="{BB610F84-AD66-4417-B393-D4F86BFFDDBB}" type="datetimeFigureOut">
              <a:rPr lang="ru-RU" smtClean="0"/>
              <a:t>07.11.2023</a:t>
            </a:fld>
            <a:endParaRPr lang="ru-RU"/>
          </a:p>
        </p:txBody>
      </p:sp>
      <p:sp>
        <p:nvSpPr>
          <p:cNvPr id="6" name="Нижний колонтитул 5">
            <a:extLst>
              <a:ext uri="{FF2B5EF4-FFF2-40B4-BE49-F238E27FC236}">
                <a16:creationId xmlns:a16="http://schemas.microsoft.com/office/drawing/2014/main" id="{06C9873F-3FCF-85DA-15ED-49202B486CD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A680569-FED8-B152-A81A-4B482BE97ED0}"/>
              </a:ext>
            </a:extLst>
          </p:cNvPr>
          <p:cNvSpPr>
            <a:spLocks noGrp="1"/>
          </p:cNvSpPr>
          <p:nvPr>
            <p:ph type="sldNum" sz="quarter" idx="12"/>
          </p:nvPr>
        </p:nvSpPr>
        <p:spPr/>
        <p:txBody>
          <a:bodyPr/>
          <a:lstStyle/>
          <a:p>
            <a:fld id="{E8450CCA-E28E-41CF-8BEC-E12D1A93E28D}" type="slidenum">
              <a:rPr lang="ru-RU" smtClean="0"/>
              <a:t>‹#›</a:t>
            </a:fld>
            <a:endParaRPr lang="ru-RU"/>
          </a:p>
        </p:txBody>
      </p:sp>
    </p:spTree>
    <p:extLst>
      <p:ext uri="{BB962C8B-B14F-4D97-AF65-F5344CB8AC3E}">
        <p14:creationId xmlns:p14="http://schemas.microsoft.com/office/powerpoint/2010/main" val="3379836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5B7A9B-E25B-8475-7EE3-CE1C77C5BC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4D385688-0982-D29F-7EBF-B43905EBA0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69ABB74-8DBE-8D7D-C290-F7E633680D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610F84-AD66-4417-B393-D4F86BFFDDBB}" type="datetimeFigureOut">
              <a:rPr lang="ru-RU" smtClean="0"/>
              <a:t>07.11.2023</a:t>
            </a:fld>
            <a:endParaRPr lang="ru-RU"/>
          </a:p>
        </p:txBody>
      </p:sp>
      <p:sp>
        <p:nvSpPr>
          <p:cNvPr id="5" name="Нижний колонтитул 4">
            <a:extLst>
              <a:ext uri="{FF2B5EF4-FFF2-40B4-BE49-F238E27FC236}">
                <a16:creationId xmlns:a16="http://schemas.microsoft.com/office/drawing/2014/main" id="{F6EC547A-5A28-58F9-0C85-0B531DFE4B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C8AB9371-5320-C1AA-781D-E5F4DA29F0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450CCA-E28E-41CF-8BEC-E12D1A93E28D}" type="slidenum">
              <a:rPr lang="ru-RU" smtClean="0"/>
              <a:t>‹#›</a:t>
            </a:fld>
            <a:endParaRPr lang="ru-RU"/>
          </a:p>
        </p:txBody>
      </p:sp>
    </p:spTree>
    <p:extLst>
      <p:ext uri="{BB962C8B-B14F-4D97-AF65-F5344CB8AC3E}">
        <p14:creationId xmlns:p14="http://schemas.microsoft.com/office/powerpoint/2010/main" val="4167206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1155CA-2994-DBFA-3FA2-FAA79DDA8A61}"/>
              </a:ext>
            </a:extLst>
          </p:cNvPr>
          <p:cNvSpPr>
            <a:spLocks noGrp="1"/>
          </p:cNvSpPr>
          <p:nvPr>
            <p:ph type="ctrTitle"/>
          </p:nvPr>
        </p:nvSpPr>
        <p:spPr>
          <a:xfrm>
            <a:off x="0" y="2159669"/>
            <a:ext cx="12191999" cy="1771400"/>
          </a:xfrm>
        </p:spPr>
        <p:txBody>
          <a:bodyPr>
            <a:normAutofit/>
          </a:bodyPr>
          <a:lstStyle/>
          <a:p>
            <a:r>
              <a:rPr lang="ru-RU" b="1" i="0" dirty="0">
                <a:effectLst/>
                <a:latin typeface="var(--article-header-font-family,'Museo','Museo',&quot;Noto Sans Armenian&quot;,&quot;Noto Sans Bengali&quot;,&quot;Noto Sans Cherokee&quot;,&quot;Noto Sans Devanagari&quot;,&quot;Noto Sans Ethiopic&quot;,&quot;Noto Sans Georgian&quot;,&quot;Noto Sans Hebrew&quot;,&quot;Noto Sans Kannada&quot;,&quot;Noto Sans Khmer&quot;,&quot;Noto Sans Lao&quot;,&quot;Noto "/>
              </a:rPr>
              <a:t>Лекция №9</a:t>
            </a:r>
            <a:br>
              <a:rPr lang="ru-RU" b="1" i="0" dirty="0">
                <a:effectLst/>
                <a:latin typeface="var(--article-header-font-family,'Museo','Museo',&quot;Noto Sans Armenian&quot;,&quot;Noto Sans Bengali&quot;,&quot;Noto Sans Cherokee&quot;,&quot;Noto Sans Devanagari&quot;,&quot;Noto Sans Ethiopic&quot;,&quot;Noto Sans Georgian&quot;,&quot;Noto Sans Hebrew&quot;,&quot;Noto Sans Kannada&quot;,&quot;Noto Sans Khmer&quot;,&quot;Noto Sans Lao&quot;,&quot;Noto "/>
              </a:rPr>
            </a:br>
            <a:r>
              <a:rPr lang="ru-RU" b="1" i="0" dirty="0">
                <a:effectLst/>
                <a:latin typeface="var(--article-header-font-family,'Museo','Museo',&quot;Noto Sans Armenian&quot;,&quot;Noto Sans Bengali&quot;,&quot;Noto Sans Cherokee&quot;,&quot;Noto Sans Devanagari&quot;,&quot;Noto Sans Ethiopic&quot;,&quot;Noto Sans Georgian&quot;,&quot;Noto Sans Hebrew&quot;,&quot;Noto Sans Kannada&quot;,&quot;Noto Sans Khmer&quot;,&quot;Noto Sans Lao&quot;,&quot;Noto "/>
              </a:rPr>
              <a:t>«Системы контроля версий»</a:t>
            </a:r>
            <a:endParaRPr lang="ru-RU" dirty="0"/>
          </a:p>
        </p:txBody>
      </p:sp>
    </p:spTree>
    <p:extLst>
      <p:ext uri="{BB962C8B-B14F-4D97-AF65-F5344CB8AC3E}">
        <p14:creationId xmlns:p14="http://schemas.microsoft.com/office/powerpoint/2010/main" val="3371166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E985C-2FAB-2F2A-8785-EEC38DAD98A5}"/>
              </a:ext>
            </a:extLst>
          </p:cNvPr>
          <p:cNvSpPr txBox="1"/>
          <p:nvPr/>
        </p:nvSpPr>
        <p:spPr>
          <a:xfrm>
            <a:off x="0" y="135374"/>
            <a:ext cx="12192000" cy="1077218"/>
          </a:xfrm>
          <a:prstGeom prst="rect">
            <a:avLst/>
          </a:prstGeom>
          <a:noFill/>
        </p:spPr>
        <p:txBody>
          <a:bodyPr wrap="square">
            <a:spAutoFit/>
          </a:bodyPr>
          <a:lstStyle/>
          <a:p>
            <a:pPr algn="ct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Основы </a:t>
            </a:r>
            <a:r>
              <a:rPr lang="en-US"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GIT</a:t>
            </a: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 </a:t>
            </a:r>
          </a:p>
          <a:p>
            <a:pPr algn="ctr"/>
            <a:r>
              <a:rPr lang="ru-RU" sz="3200" b="1" dirty="0">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Правило</a:t>
            </a: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 2. Git следит за целостностью данных</a:t>
            </a:r>
          </a:p>
        </p:txBody>
      </p:sp>
      <p:sp>
        <p:nvSpPr>
          <p:cNvPr id="2" name="Прямоугольник 1"/>
          <p:cNvSpPr/>
          <p:nvPr/>
        </p:nvSpPr>
        <p:spPr>
          <a:xfrm>
            <a:off x="548640" y="2280196"/>
            <a:ext cx="11283696" cy="2062103"/>
          </a:xfrm>
          <a:prstGeom prst="rect">
            <a:avLst/>
          </a:prstGeom>
        </p:spPr>
        <p:txBody>
          <a:bodyPr wrap="square">
            <a:spAutoFit/>
          </a:bodyPr>
          <a:lstStyle/>
          <a:p>
            <a:pPr algn="just"/>
            <a:r>
              <a:rPr lang="ru-RU" sz="3200" b="1" dirty="0"/>
              <a:t>Перед сохранением </a:t>
            </a:r>
            <a:r>
              <a:rPr lang="ru-RU" sz="3200" dirty="0"/>
              <a:t>любого файла </a:t>
            </a:r>
            <a:r>
              <a:rPr lang="ru-RU" sz="3200" b="1" dirty="0"/>
              <a:t>Git</a:t>
            </a:r>
            <a:r>
              <a:rPr lang="ru-RU" sz="3200" dirty="0"/>
              <a:t> вычисляет </a:t>
            </a:r>
            <a:r>
              <a:rPr lang="ru-RU" sz="3200" b="1" dirty="0"/>
              <a:t>контрольную сумму</a:t>
            </a:r>
            <a:r>
              <a:rPr lang="ru-RU" sz="3200" dirty="0"/>
              <a:t>, и она становится </a:t>
            </a:r>
            <a:r>
              <a:rPr lang="ru-RU" sz="3200" b="1" dirty="0"/>
              <a:t>индексом</a:t>
            </a:r>
            <a:r>
              <a:rPr lang="ru-RU" sz="3200" dirty="0"/>
              <a:t> этого </a:t>
            </a:r>
            <a:r>
              <a:rPr lang="ru-RU" sz="3200" b="1" dirty="0"/>
              <a:t>файла</a:t>
            </a:r>
            <a:r>
              <a:rPr lang="ru-RU" sz="3200" dirty="0"/>
              <a:t>. Поэтому невозможно изменить содержимое файла или каталога так</a:t>
            </a:r>
            <a:r>
              <a:rPr lang="ru-RU" sz="3200" dirty="0" smtClean="0"/>
              <a:t>, чтобы </a:t>
            </a:r>
            <a:r>
              <a:rPr lang="ru-RU" sz="3200" dirty="0"/>
              <a:t>Git не узнал об этом. </a:t>
            </a:r>
          </a:p>
        </p:txBody>
      </p:sp>
    </p:spTree>
    <p:extLst>
      <p:ext uri="{BB962C8B-B14F-4D97-AF65-F5344CB8AC3E}">
        <p14:creationId xmlns:p14="http://schemas.microsoft.com/office/powerpoint/2010/main" val="2805788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E985C-2FAB-2F2A-8785-EEC38DAD98A5}"/>
              </a:ext>
            </a:extLst>
          </p:cNvPr>
          <p:cNvSpPr txBox="1"/>
          <p:nvPr/>
        </p:nvSpPr>
        <p:spPr>
          <a:xfrm>
            <a:off x="0" y="135374"/>
            <a:ext cx="12192000" cy="1077218"/>
          </a:xfrm>
          <a:prstGeom prst="rect">
            <a:avLst/>
          </a:prstGeom>
          <a:noFill/>
        </p:spPr>
        <p:txBody>
          <a:bodyPr wrap="square">
            <a:spAutoFit/>
          </a:bodyPr>
          <a:lstStyle/>
          <a:p>
            <a:pPr algn="ct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Основы </a:t>
            </a:r>
            <a:r>
              <a:rPr lang="en-US"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GIT</a:t>
            </a: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 </a:t>
            </a:r>
          </a:p>
          <a:p>
            <a:pPr algn="ctr"/>
            <a:r>
              <a:rPr lang="ru-RU" sz="3200" b="1" dirty="0">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Правило</a:t>
            </a: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 </a:t>
            </a:r>
            <a:r>
              <a:rPr lang="ru-RU" sz="3200" b="1" i="0" dirty="0" smtClean="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3. </a:t>
            </a:r>
            <a:r>
              <a:rPr lang="ru-RU" sz="3200" b="1" dirty="0">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Чаще всего данные в Git только добавляются</a:t>
            </a:r>
            <a:endPar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endParaRPr>
          </a:p>
        </p:txBody>
      </p:sp>
      <p:sp>
        <p:nvSpPr>
          <p:cNvPr id="2" name="Прямоугольник 1"/>
          <p:cNvSpPr/>
          <p:nvPr/>
        </p:nvSpPr>
        <p:spPr>
          <a:xfrm>
            <a:off x="548640" y="2280196"/>
            <a:ext cx="11283696" cy="1569660"/>
          </a:xfrm>
          <a:prstGeom prst="rect">
            <a:avLst/>
          </a:prstGeom>
        </p:spPr>
        <p:txBody>
          <a:bodyPr wrap="square">
            <a:spAutoFit/>
          </a:bodyPr>
          <a:lstStyle/>
          <a:p>
            <a:pPr algn="just"/>
            <a:r>
              <a:rPr lang="ru-RU" sz="3200" dirty="0"/>
              <a:t>Практически </a:t>
            </a:r>
            <a:r>
              <a:rPr lang="ru-RU" sz="3200" b="1" dirty="0"/>
              <a:t>все действия</a:t>
            </a:r>
            <a:r>
              <a:rPr lang="ru-RU" sz="3200" dirty="0"/>
              <a:t>, которые вы совершаете </a:t>
            </a:r>
            <a:r>
              <a:rPr lang="ru-RU" sz="3200" b="1" dirty="0"/>
              <a:t>в </a:t>
            </a:r>
            <a:r>
              <a:rPr lang="ru-RU" sz="3200" b="1" dirty="0" err="1"/>
              <a:t>Git'е</a:t>
            </a:r>
            <a:r>
              <a:rPr lang="ru-RU" sz="3200" dirty="0"/>
              <a:t>, </a:t>
            </a:r>
            <a:r>
              <a:rPr lang="ru-RU" sz="3200" b="1" dirty="0" smtClean="0"/>
              <a:t>ТОЛЬКО</a:t>
            </a:r>
            <a:r>
              <a:rPr lang="ru-RU" sz="3200" dirty="0" smtClean="0"/>
              <a:t> </a:t>
            </a:r>
            <a:r>
              <a:rPr lang="ru-RU" sz="3200" b="1" dirty="0"/>
              <a:t>добавляют данные в базу</a:t>
            </a:r>
            <a:r>
              <a:rPr lang="ru-RU" sz="3200" dirty="0"/>
              <a:t>. Очень сложно заставить систему удалить данные или сделать что-то неотменяемое.</a:t>
            </a:r>
          </a:p>
        </p:txBody>
      </p:sp>
    </p:spTree>
    <p:extLst>
      <p:ext uri="{BB962C8B-B14F-4D97-AF65-F5344CB8AC3E}">
        <p14:creationId xmlns:p14="http://schemas.microsoft.com/office/powerpoint/2010/main" val="1229012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E985C-2FAB-2F2A-8785-EEC38DAD98A5}"/>
              </a:ext>
            </a:extLst>
          </p:cNvPr>
          <p:cNvSpPr txBox="1"/>
          <p:nvPr/>
        </p:nvSpPr>
        <p:spPr>
          <a:xfrm>
            <a:off x="0" y="135374"/>
            <a:ext cx="12192000" cy="1077218"/>
          </a:xfrm>
          <a:prstGeom prst="rect">
            <a:avLst/>
          </a:prstGeom>
          <a:noFill/>
        </p:spPr>
        <p:txBody>
          <a:bodyPr wrap="square">
            <a:spAutoFit/>
          </a:bodyPr>
          <a:lstStyle/>
          <a:p>
            <a:pPr algn="ct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Основы </a:t>
            </a:r>
            <a:r>
              <a:rPr lang="en-US"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GIT</a:t>
            </a: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 </a:t>
            </a:r>
          </a:p>
          <a:p>
            <a:pPr algn="ctr"/>
            <a:r>
              <a:rPr lang="ru-RU" sz="3200" b="1" dirty="0">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Правило</a:t>
            </a: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 </a:t>
            </a:r>
            <a:r>
              <a:rPr lang="ru-RU" sz="3200" b="1" i="0" dirty="0" smtClean="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3. </a:t>
            </a:r>
            <a:r>
              <a:rPr lang="ru-RU" sz="3200" b="1" dirty="0">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Три состояния файлов</a:t>
            </a:r>
            <a:endPar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endParaRPr>
          </a:p>
        </p:txBody>
      </p:sp>
      <p:sp>
        <p:nvSpPr>
          <p:cNvPr id="2" name="Прямоугольник 1"/>
          <p:cNvSpPr/>
          <p:nvPr/>
        </p:nvSpPr>
        <p:spPr>
          <a:xfrm>
            <a:off x="548640" y="2280196"/>
            <a:ext cx="11283696" cy="1754326"/>
          </a:xfrm>
          <a:prstGeom prst="rect">
            <a:avLst/>
          </a:prstGeom>
        </p:spPr>
        <p:txBody>
          <a:bodyPr wrap="square">
            <a:spAutoFit/>
          </a:bodyPr>
          <a:lstStyle/>
          <a:p>
            <a:pPr algn="just"/>
            <a:r>
              <a:rPr lang="ru-RU" sz="3600" b="1" dirty="0"/>
              <a:t>В </a:t>
            </a:r>
            <a:r>
              <a:rPr lang="ru-RU" sz="3600" b="1" dirty="0" err="1"/>
              <a:t>Git'е</a:t>
            </a:r>
            <a:r>
              <a:rPr lang="ru-RU" sz="3600" b="1" dirty="0"/>
              <a:t> файлы </a:t>
            </a:r>
            <a:r>
              <a:rPr lang="ru-RU" sz="3600" dirty="0"/>
              <a:t>могут находиться в одном из трёх состояний: </a:t>
            </a:r>
            <a:r>
              <a:rPr lang="ru-RU" sz="3600" b="1" dirty="0"/>
              <a:t>зафиксированном, изменённом и подготовленном.</a:t>
            </a:r>
          </a:p>
        </p:txBody>
      </p:sp>
    </p:spTree>
    <p:extLst>
      <p:ext uri="{BB962C8B-B14F-4D97-AF65-F5344CB8AC3E}">
        <p14:creationId xmlns:p14="http://schemas.microsoft.com/office/powerpoint/2010/main" val="613926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E985C-2FAB-2F2A-8785-EEC38DAD98A5}"/>
              </a:ext>
            </a:extLst>
          </p:cNvPr>
          <p:cNvSpPr txBox="1"/>
          <p:nvPr/>
        </p:nvSpPr>
        <p:spPr>
          <a:xfrm>
            <a:off x="0" y="135374"/>
            <a:ext cx="12192000" cy="1077218"/>
          </a:xfrm>
          <a:prstGeom prst="rect">
            <a:avLst/>
          </a:prstGeom>
          <a:noFill/>
        </p:spPr>
        <p:txBody>
          <a:bodyPr wrap="square">
            <a:spAutoFit/>
          </a:bodyPr>
          <a:lstStyle/>
          <a:p>
            <a:pPr algn="ct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Основы </a:t>
            </a:r>
            <a:r>
              <a:rPr lang="en-US"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GIT</a:t>
            </a: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 </a:t>
            </a:r>
          </a:p>
          <a:p>
            <a:pPr algn="ctr"/>
            <a:r>
              <a:rPr lang="ru-RU" sz="3200" b="1" dirty="0">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Правило</a:t>
            </a: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 </a:t>
            </a:r>
            <a:r>
              <a:rPr lang="ru-RU" sz="3200" b="1" i="0" dirty="0" smtClean="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3. </a:t>
            </a:r>
            <a:r>
              <a:rPr lang="ru-RU" sz="3200" b="1" dirty="0">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Три состояния файлов</a:t>
            </a:r>
            <a:endPar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endParaRPr>
          </a:p>
        </p:txBody>
      </p:sp>
      <p:sp>
        <p:nvSpPr>
          <p:cNvPr id="2" name="Прямоугольник 1"/>
          <p:cNvSpPr/>
          <p:nvPr/>
        </p:nvSpPr>
        <p:spPr>
          <a:xfrm>
            <a:off x="548640" y="1951012"/>
            <a:ext cx="11283696" cy="4524315"/>
          </a:xfrm>
          <a:prstGeom prst="rect">
            <a:avLst/>
          </a:prstGeom>
        </p:spPr>
        <p:txBody>
          <a:bodyPr wrap="square">
            <a:spAutoFit/>
          </a:bodyPr>
          <a:lstStyle/>
          <a:p>
            <a:pPr algn="just"/>
            <a:r>
              <a:rPr lang="ru-RU" sz="3600" b="1" u="sng" dirty="0"/>
              <a:t>"Зафиксированный" </a:t>
            </a:r>
            <a:r>
              <a:rPr lang="ru-RU" sz="3600" dirty="0"/>
              <a:t>значит, что файл уже сохранён в вашей локальной базе</a:t>
            </a:r>
            <a:r>
              <a:rPr lang="ru-RU" sz="3600" dirty="0" smtClean="0"/>
              <a:t>.</a:t>
            </a:r>
          </a:p>
          <a:p>
            <a:pPr algn="just"/>
            <a:endParaRPr lang="ru-RU" sz="3600" b="1" dirty="0"/>
          </a:p>
          <a:p>
            <a:pPr algn="just"/>
            <a:r>
              <a:rPr lang="ru-RU" sz="3600" b="1" u="sng" dirty="0"/>
              <a:t>К изменённым </a:t>
            </a:r>
            <a:r>
              <a:rPr lang="ru-RU" sz="3600" dirty="0"/>
              <a:t>относятся файлы, которые поменялись, но ещё не были зафиксированы</a:t>
            </a:r>
            <a:r>
              <a:rPr lang="ru-RU" sz="3600" b="1" dirty="0" smtClean="0"/>
              <a:t>.</a:t>
            </a:r>
          </a:p>
          <a:p>
            <a:pPr algn="just"/>
            <a:endParaRPr lang="ru-RU" sz="3600" b="1" dirty="0"/>
          </a:p>
          <a:p>
            <a:pPr algn="just"/>
            <a:r>
              <a:rPr lang="ru-RU" sz="3600" b="1" u="sng" dirty="0"/>
              <a:t>Подготовленные файлы</a:t>
            </a:r>
            <a:r>
              <a:rPr lang="ru-RU" sz="3600" b="1" dirty="0"/>
              <a:t> </a:t>
            </a:r>
            <a:r>
              <a:rPr lang="ru-RU" sz="3600" dirty="0"/>
              <a:t>— это изменённые файлы, отмеченные для включения в следующий </a:t>
            </a:r>
            <a:r>
              <a:rPr lang="ru-RU" sz="3600" dirty="0" err="1"/>
              <a:t>коммит</a:t>
            </a:r>
            <a:endParaRPr lang="ru-RU" sz="3600" dirty="0"/>
          </a:p>
        </p:txBody>
      </p:sp>
    </p:spTree>
    <p:extLst>
      <p:ext uri="{BB962C8B-B14F-4D97-AF65-F5344CB8AC3E}">
        <p14:creationId xmlns:p14="http://schemas.microsoft.com/office/powerpoint/2010/main" val="1860584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E985C-2FAB-2F2A-8785-EEC38DAD98A5}"/>
              </a:ext>
            </a:extLst>
          </p:cNvPr>
          <p:cNvSpPr txBox="1"/>
          <p:nvPr/>
        </p:nvSpPr>
        <p:spPr>
          <a:xfrm>
            <a:off x="0" y="135374"/>
            <a:ext cx="12192000" cy="1077218"/>
          </a:xfrm>
          <a:prstGeom prst="rect">
            <a:avLst/>
          </a:prstGeom>
          <a:noFill/>
        </p:spPr>
        <p:txBody>
          <a:bodyPr wrap="square">
            <a:spAutoFit/>
          </a:bodyPr>
          <a:lstStyle/>
          <a:p>
            <a:pPr algn="ct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Основы </a:t>
            </a:r>
            <a:r>
              <a:rPr lang="en-US"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GIT</a:t>
            </a: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 </a:t>
            </a:r>
          </a:p>
          <a:p>
            <a:pPr algn="ctr"/>
            <a:r>
              <a:rPr lang="ru-RU" sz="3200" b="1" dirty="0">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Правило</a:t>
            </a: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 </a:t>
            </a:r>
            <a:r>
              <a:rPr lang="ru-RU" sz="3200" b="1" i="0" dirty="0" smtClean="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3. </a:t>
            </a:r>
            <a:r>
              <a:rPr lang="ru-RU" sz="3200" b="1" dirty="0">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Три состояния файлов</a:t>
            </a:r>
            <a:endPar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endParaRPr>
          </a:p>
        </p:txBody>
      </p:sp>
      <p:sp>
        <p:nvSpPr>
          <p:cNvPr id="2" name="Прямоугольник 1"/>
          <p:cNvSpPr/>
          <p:nvPr/>
        </p:nvSpPr>
        <p:spPr>
          <a:xfrm>
            <a:off x="454152" y="2156222"/>
            <a:ext cx="11283696" cy="3539430"/>
          </a:xfrm>
          <a:prstGeom prst="rect">
            <a:avLst/>
          </a:prstGeom>
        </p:spPr>
        <p:txBody>
          <a:bodyPr wrap="square">
            <a:spAutoFit/>
          </a:bodyPr>
          <a:lstStyle/>
          <a:p>
            <a:pPr marL="571500" indent="-571500" algn="just">
              <a:buFont typeface="Arial" panose="020B0604020202020204" pitchFamily="34" charset="0"/>
              <a:buChar char="•"/>
            </a:pPr>
            <a:r>
              <a:rPr lang="ru-RU" sz="3200" dirty="0"/>
              <a:t>Вы вносите изменения в файлы в своём рабочем каталоге</a:t>
            </a:r>
            <a:r>
              <a:rPr lang="ru-RU" sz="3200" dirty="0" smtClean="0"/>
              <a:t>.</a:t>
            </a:r>
          </a:p>
          <a:p>
            <a:pPr marL="571500" indent="-571500" algn="just">
              <a:buFont typeface="Arial" panose="020B0604020202020204" pitchFamily="34" charset="0"/>
              <a:buChar char="•"/>
            </a:pPr>
            <a:endParaRPr lang="ru-RU" sz="3200" dirty="0"/>
          </a:p>
          <a:p>
            <a:pPr marL="571500" indent="-571500" algn="just">
              <a:buFont typeface="Arial" panose="020B0604020202020204" pitchFamily="34" charset="0"/>
              <a:buChar char="•"/>
            </a:pPr>
            <a:r>
              <a:rPr lang="ru-RU" sz="3200" dirty="0"/>
              <a:t>Подготавливаете файлы, добавляя их слепки в область подготовленных файлов</a:t>
            </a:r>
            <a:r>
              <a:rPr lang="ru-RU" sz="3200" dirty="0" smtClean="0"/>
              <a:t>.</a:t>
            </a:r>
          </a:p>
          <a:p>
            <a:pPr marL="571500" indent="-571500" algn="just">
              <a:buFont typeface="Arial" panose="020B0604020202020204" pitchFamily="34" charset="0"/>
              <a:buChar char="•"/>
            </a:pPr>
            <a:endParaRPr lang="ru-RU" sz="3200" dirty="0"/>
          </a:p>
          <a:p>
            <a:pPr marL="571500" indent="-571500" algn="just">
              <a:buFont typeface="Arial" panose="020B0604020202020204" pitchFamily="34" charset="0"/>
              <a:buChar char="•"/>
            </a:pPr>
            <a:r>
              <a:rPr lang="ru-RU" sz="3200" dirty="0"/>
              <a:t>Делаете </a:t>
            </a:r>
            <a:r>
              <a:rPr lang="ru-RU" sz="3200" dirty="0" err="1"/>
              <a:t>коммит</a:t>
            </a:r>
            <a:r>
              <a:rPr lang="ru-RU" sz="3200" dirty="0"/>
              <a:t>, который берёт подготовленные файлы и помещает их в каталог </a:t>
            </a:r>
            <a:r>
              <a:rPr lang="ru-RU" sz="3200" dirty="0" err="1"/>
              <a:t>Git'а</a:t>
            </a:r>
            <a:r>
              <a:rPr lang="ru-RU" sz="3200" dirty="0"/>
              <a:t> на постоянное хранение.</a:t>
            </a:r>
          </a:p>
        </p:txBody>
      </p:sp>
    </p:spTree>
    <p:extLst>
      <p:ext uri="{BB962C8B-B14F-4D97-AF65-F5344CB8AC3E}">
        <p14:creationId xmlns:p14="http://schemas.microsoft.com/office/powerpoint/2010/main" val="355867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E985C-2FAB-2F2A-8785-EEC38DAD98A5}"/>
              </a:ext>
            </a:extLst>
          </p:cNvPr>
          <p:cNvSpPr txBox="1"/>
          <p:nvPr/>
        </p:nvSpPr>
        <p:spPr>
          <a:xfrm>
            <a:off x="0" y="135374"/>
            <a:ext cx="12192000" cy="584775"/>
          </a:xfrm>
          <a:prstGeom prst="rect">
            <a:avLst/>
          </a:prstGeom>
          <a:noFill/>
        </p:spPr>
        <p:txBody>
          <a:bodyPr wrap="square">
            <a:spAutoFit/>
          </a:bodyPr>
          <a:lstStyle/>
          <a:p>
            <a:pPr algn="ct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Основы </a:t>
            </a:r>
            <a:r>
              <a:rPr lang="en-US"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GIT</a:t>
            </a:r>
            <a:r>
              <a:rPr lang="ru-RU" sz="3200" b="1" i="0" dirty="0" smtClean="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a:t>
            </a:r>
            <a:endPar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592" y="1514286"/>
            <a:ext cx="12027408" cy="4414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1905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E985C-2FAB-2F2A-8785-EEC38DAD98A5}"/>
              </a:ext>
            </a:extLst>
          </p:cNvPr>
          <p:cNvSpPr txBox="1"/>
          <p:nvPr/>
        </p:nvSpPr>
        <p:spPr>
          <a:xfrm>
            <a:off x="0" y="135374"/>
            <a:ext cx="12192000" cy="1077218"/>
          </a:xfrm>
          <a:prstGeom prst="rect">
            <a:avLst/>
          </a:prstGeom>
          <a:noFill/>
        </p:spPr>
        <p:txBody>
          <a:bodyPr wrap="square">
            <a:spAutoFit/>
          </a:bodyPr>
          <a:lstStyle/>
          <a:p>
            <a:pPr algn="ct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Основы </a:t>
            </a:r>
            <a:r>
              <a:rPr lang="en-US"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GIT</a:t>
            </a:r>
            <a:r>
              <a:rPr lang="ru-RU" sz="3200" b="1" i="0" dirty="0" smtClean="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a:t>
            </a:r>
          </a:p>
          <a:p>
            <a:pPr algn="ctr"/>
            <a:r>
              <a:rPr lang="ru-RU" sz="3200" b="1" dirty="0">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Выбор сервера для центрального </a:t>
            </a:r>
            <a:r>
              <a:rPr lang="ru-RU" sz="3200" b="1" dirty="0" err="1" smtClean="0">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репозитория</a:t>
            </a:r>
            <a:endPar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endParaRPr>
          </a:p>
        </p:txBody>
      </p:sp>
      <p:sp>
        <p:nvSpPr>
          <p:cNvPr id="2" name="Прямоугольник 1"/>
          <p:cNvSpPr/>
          <p:nvPr/>
        </p:nvSpPr>
        <p:spPr>
          <a:xfrm>
            <a:off x="725424" y="1659956"/>
            <a:ext cx="10869168" cy="3539430"/>
          </a:xfrm>
          <a:prstGeom prst="rect">
            <a:avLst/>
          </a:prstGeom>
        </p:spPr>
        <p:txBody>
          <a:bodyPr wrap="square">
            <a:spAutoFit/>
          </a:bodyPr>
          <a:lstStyle/>
          <a:p>
            <a:pPr marL="457200" indent="-457200" algn="just">
              <a:buFont typeface="Arial" panose="020B0604020202020204" pitchFamily="34" charset="0"/>
              <a:buChar char="•"/>
            </a:pPr>
            <a:r>
              <a:rPr lang="ru-RU" sz="3200" dirty="0"/>
              <a:t>собственный сервер в локальной сети, обычно используется в крупных компаниях или из-за режима секретности (например, </a:t>
            </a:r>
            <a:r>
              <a:rPr lang="ru-RU" sz="3200" dirty="0" err="1" smtClean="0"/>
              <a:t>gitlab</a:t>
            </a:r>
            <a:r>
              <a:rPr lang="ru-RU" sz="3200" dirty="0" smtClean="0"/>
              <a:t>)</a:t>
            </a:r>
          </a:p>
          <a:p>
            <a:pPr marL="457200" indent="-457200" algn="just">
              <a:buFont typeface="Arial" panose="020B0604020202020204" pitchFamily="34" charset="0"/>
              <a:buChar char="•"/>
            </a:pPr>
            <a:endParaRPr lang="ru-RU" sz="3200" dirty="0" smtClean="0"/>
          </a:p>
          <a:p>
            <a:pPr marL="457200" indent="-457200" algn="just">
              <a:buFont typeface="Arial" panose="020B0604020202020204" pitchFamily="34" charset="0"/>
              <a:buChar char="•"/>
            </a:pPr>
            <a:r>
              <a:rPr lang="ru-RU" sz="3200" dirty="0"/>
              <a:t>сервер в Сети, например </a:t>
            </a:r>
            <a:r>
              <a:rPr lang="ru-RU" sz="3200" dirty="0" err="1" smtClean="0"/>
              <a:t>github</a:t>
            </a:r>
            <a:r>
              <a:rPr lang="ru-RU" sz="3200" dirty="0" smtClean="0"/>
              <a:t>. </a:t>
            </a:r>
            <a:r>
              <a:rPr lang="ru-RU" sz="3200" dirty="0"/>
              <a:t>На таких серверах обычно есть </a:t>
            </a:r>
            <a:r>
              <a:rPr lang="ru-RU" sz="3200" dirty="0" smtClean="0"/>
              <a:t>аккаунты </a:t>
            </a:r>
            <a:r>
              <a:rPr lang="ru-RU" sz="3200" dirty="0"/>
              <a:t>для публичных </a:t>
            </a:r>
            <a:r>
              <a:rPr lang="ru-RU" sz="3200" dirty="0" err="1" smtClean="0"/>
              <a:t>репозиториев</a:t>
            </a:r>
            <a:r>
              <a:rPr lang="ru-RU" sz="3200" dirty="0" smtClean="0"/>
              <a:t>, и возможность создания приватных </a:t>
            </a:r>
            <a:r>
              <a:rPr lang="ru-RU" sz="3200" dirty="0" err="1" smtClean="0"/>
              <a:t>репозиториев</a:t>
            </a:r>
            <a:endParaRPr lang="ru-RU" sz="3200" dirty="0" smtClean="0"/>
          </a:p>
        </p:txBody>
      </p:sp>
    </p:spTree>
    <p:extLst>
      <p:ext uri="{BB962C8B-B14F-4D97-AF65-F5344CB8AC3E}">
        <p14:creationId xmlns:p14="http://schemas.microsoft.com/office/powerpoint/2010/main" val="2882275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E985C-2FAB-2F2A-8785-EEC38DAD98A5}"/>
              </a:ext>
            </a:extLst>
          </p:cNvPr>
          <p:cNvSpPr txBox="1"/>
          <p:nvPr/>
        </p:nvSpPr>
        <p:spPr>
          <a:xfrm>
            <a:off x="0" y="135374"/>
            <a:ext cx="12192000" cy="1077218"/>
          </a:xfrm>
          <a:prstGeom prst="rect">
            <a:avLst/>
          </a:prstGeom>
          <a:noFill/>
        </p:spPr>
        <p:txBody>
          <a:bodyPr wrap="square">
            <a:spAutoFit/>
          </a:bodyPr>
          <a:lstStyle/>
          <a:p>
            <a:pPr algn="ct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Основы </a:t>
            </a:r>
            <a:r>
              <a:rPr lang="en-US"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GIT</a:t>
            </a:r>
            <a:r>
              <a:rPr lang="ru-RU" sz="3200" b="1" i="0" dirty="0" smtClean="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a:t>
            </a:r>
          </a:p>
          <a:p>
            <a:pPr algn="ctr"/>
            <a:r>
              <a:rPr lang="ru-RU" sz="3200" b="1" dirty="0">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Создание </a:t>
            </a:r>
            <a:r>
              <a:rPr lang="en-US" sz="3200" b="1" dirty="0" err="1">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Git</a:t>
            </a:r>
            <a:r>
              <a:rPr lang="en-US" sz="3200" b="1" dirty="0">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a:t>
            </a:r>
            <a:r>
              <a:rPr lang="ru-RU" sz="3200" b="1" dirty="0" err="1">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репозитория</a:t>
            </a:r>
            <a:endPar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endParaRPr>
          </a:p>
        </p:txBody>
      </p:sp>
      <p:sp>
        <p:nvSpPr>
          <p:cNvPr id="2" name="Прямоугольник 1"/>
          <p:cNvSpPr/>
          <p:nvPr/>
        </p:nvSpPr>
        <p:spPr>
          <a:xfrm>
            <a:off x="725424" y="1659956"/>
            <a:ext cx="10869168" cy="3539430"/>
          </a:xfrm>
          <a:prstGeom prst="rect">
            <a:avLst/>
          </a:prstGeom>
        </p:spPr>
        <p:txBody>
          <a:bodyPr wrap="square">
            <a:spAutoFit/>
          </a:bodyPr>
          <a:lstStyle/>
          <a:p>
            <a:pPr marL="457200" indent="-457200" algn="just">
              <a:buFont typeface="Arial" panose="020B0604020202020204" pitchFamily="34" charset="0"/>
              <a:buChar char="•"/>
            </a:pPr>
            <a:r>
              <a:rPr lang="ru-RU" sz="3200" dirty="0"/>
              <a:t>Для создания Git-</a:t>
            </a:r>
            <a:r>
              <a:rPr lang="ru-RU" sz="3200" dirty="0" err="1"/>
              <a:t>репозитория</a:t>
            </a:r>
            <a:r>
              <a:rPr lang="ru-RU" sz="3200" dirty="0"/>
              <a:t> существуют два основных подхода. </a:t>
            </a:r>
            <a:endParaRPr lang="ru-RU" sz="3200" dirty="0" smtClean="0"/>
          </a:p>
          <a:p>
            <a:pPr marL="457200" indent="-457200" algn="just">
              <a:buFont typeface="Arial" panose="020B0604020202020204" pitchFamily="34" charset="0"/>
              <a:buChar char="•"/>
            </a:pPr>
            <a:endParaRPr lang="ru-RU" sz="3200" dirty="0" smtClean="0"/>
          </a:p>
          <a:p>
            <a:pPr marL="457200" indent="-457200" algn="just">
              <a:buFont typeface="Arial" panose="020B0604020202020204" pitchFamily="34" charset="0"/>
              <a:buChar char="•"/>
            </a:pPr>
            <a:r>
              <a:rPr lang="ru-RU" sz="3200" dirty="0" smtClean="0"/>
              <a:t>Первый </a:t>
            </a:r>
            <a:r>
              <a:rPr lang="ru-RU" sz="3200" dirty="0"/>
              <a:t>подход — импорт в Git уже существующего проекта или каталога. </a:t>
            </a:r>
            <a:endParaRPr lang="ru-RU" sz="3200" dirty="0" smtClean="0"/>
          </a:p>
          <a:p>
            <a:pPr marL="457200" indent="-457200" algn="just">
              <a:buFont typeface="Arial" panose="020B0604020202020204" pitchFamily="34" charset="0"/>
              <a:buChar char="•"/>
            </a:pPr>
            <a:r>
              <a:rPr lang="ru-RU" sz="3200" dirty="0" smtClean="0"/>
              <a:t>Второй </a:t>
            </a:r>
            <a:r>
              <a:rPr lang="ru-RU" sz="3200" dirty="0"/>
              <a:t>— клонирование уже существующего </a:t>
            </a:r>
            <a:r>
              <a:rPr lang="ru-RU" sz="3200" dirty="0" err="1"/>
              <a:t>репозитория</a:t>
            </a:r>
            <a:r>
              <a:rPr lang="ru-RU" sz="3200" dirty="0"/>
              <a:t> с сервера</a:t>
            </a:r>
            <a:endParaRPr lang="ru-RU" sz="3200" dirty="0" smtClean="0"/>
          </a:p>
        </p:txBody>
      </p:sp>
    </p:spTree>
    <p:extLst>
      <p:ext uri="{BB962C8B-B14F-4D97-AF65-F5344CB8AC3E}">
        <p14:creationId xmlns:p14="http://schemas.microsoft.com/office/powerpoint/2010/main" val="76528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E985C-2FAB-2F2A-8785-EEC38DAD98A5}"/>
              </a:ext>
            </a:extLst>
          </p:cNvPr>
          <p:cNvSpPr txBox="1"/>
          <p:nvPr/>
        </p:nvSpPr>
        <p:spPr>
          <a:xfrm>
            <a:off x="0" y="135374"/>
            <a:ext cx="12192000" cy="1077218"/>
          </a:xfrm>
          <a:prstGeom prst="rect">
            <a:avLst/>
          </a:prstGeom>
          <a:noFill/>
        </p:spPr>
        <p:txBody>
          <a:bodyPr wrap="square">
            <a:spAutoFit/>
          </a:bodyPr>
          <a:lstStyle/>
          <a:p>
            <a:pPr algn="ct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Основы </a:t>
            </a:r>
            <a:r>
              <a:rPr lang="en-US"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GIT</a:t>
            </a:r>
            <a:r>
              <a:rPr lang="ru-RU" sz="3200" b="1" i="0" dirty="0" smtClean="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a:t>
            </a:r>
          </a:p>
          <a:p>
            <a:pPr algn="ctr"/>
            <a:r>
              <a:rPr lang="ru-RU" sz="3200" b="1" dirty="0">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Создание </a:t>
            </a:r>
            <a:r>
              <a:rPr lang="en-US" sz="3200" b="1" dirty="0" err="1">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Git</a:t>
            </a:r>
            <a:r>
              <a:rPr lang="en-US" sz="3200" b="1" dirty="0">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a:t>
            </a:r>
            <a:r>
              <a:rPr lang="ru-RU" sz="3200" b="1" dirty="0" err="1">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репозитория</a:t>
            </a:r>
            <a:endPar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endParaRPr>
          </a:p>
        </p:txBody>
      </p:sp>
      <p:sp>
        <p:nvSpPr>
          <p:cNvPr id="2" name="Прямоугольник 1"/>
          <p:cNvSpPr/>
          <p:nvPr/>
        </p:nvSpPr>
        <p:spPr>
          <a:xfrm>
            <a:off x="725424" y="1659956"/>
            <a:ext cx="10869168" cy="4031873"/>
          </a:xfrm>
          <a:prstGeom prst="rect">
            <a:avLst/>
          </a:prstGeom>
        </p:spPr>
        <p:txBody>
          <a:bodyPr wrap="square">
            <a:spAutoFit/>
          </a:bodyPr>
          <a:lstStyle/>
          <a:p>
            <a:pPr algn="just"/>
            <a:r>
              <a:rPr lang="ru-RU" sz="3200" dirty="0" smtClean="0"/>
              <a:t>Здесь я бы мог расписать про то как создавать, свои каталоги с помощью консольных команд и не только, </a:t>
            </a:r>
            <a:r>
              <a:rPr lang="ru-RU" sz="3200" dirty="0"/>
              <a:t>н</a:t>
            </a:r>
            <a:r>
              <a:rPr lang="ru-RU" sz="3200" dirty="0" smtClean="0"/>
              <a:t>о на данный момент я не знаю, пригодится ли вам это, потому как все современные </a:t>
            </a:r>
            <a:r>
              <a:rPr lang="en-US" sz="3200" dirty="0" smtClean="0"/>
              <a:t>IDE</a:t>
            </a:r>
            <a:r>
              <a:rPr lang="ru-RU" sz="3200" dirty="0" smtClean="0"/>
              <a:t> предлагают удобный веб-интерфейс для работы с тем же </a:t>
            </a:r>
            <a:r>
              <a:rPr lang="en-US" sz="3200" dirty="0" smtClean="0"/>
              <a:t>GIT</a:t>
            </a:r>
            <a:r>
              <a:rPr lang="ru-RU" sz="3200" dirty="0" smtClean="0"/>
              <a:t>ом, конечно для ОБЩИХ знаний это информация была бы не лишней, но обдумав, решил, что пока не надо заострять внимание на этом. А рассмотрим только «БАЗУ» и основные определения.</a:t>
            </a:r>
          </a:p>
        </p:txBody>
      </p:sp>
    </p:spTree>
    <p:extLst>
      <p:ext uri="{BB962C8B-B14F-4D97-AF65-F5344CB8AC3E}">
        <p14:creationId xmlns:p14="http://schemas.microsoft.com/office/powerpoint/2010/main" val="1104708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E985C-2FAB-2F2A-8785-EEC38DAD98A5}"/>
              </a:ext>
            </a:extLst>
          </p:cNvPr>
          <p:cNvSpPr txBox="1"/>
          <p:nvPr/>
        </p:nvSpPr>
        <p:spPr>
          <a:xfrm>
            <a:off x="0" y="135374"/>
            <a:ext cx="12192000" cy="1077218"/>
          </a:xfrm>
          <a:prstGeom prst="rect">
            <a:avLst/>
          </a:prstGeom>
          <a:noFill/>
        </p:spPr>
        <p:txBody>
          <a:bodyPr wrap="square">
            <a:spAutoFit/>
          </a:bodyPr>
          <a:lstStyle/>
          <a:p>
            <a:pPr algn="ct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Основы </a:t>
            </a:r>
            <a:r>
              <a:rPr lang="en-US"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GIT</a:t>
            </a:r>
            <a:r>
              <a:rPr lang="ru-RU" sz="3200" b="1" i="0" dirty="0" smtClean="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a:t>
            </a:r>
          </a:p>
          <a:p>
            <a:pPr algn="ctr"/>
            <a:r>
              <a:rPr lang="ru-RU" sz="3200" b="1" dirty="0">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Запись изменений в </a:t>
            </a:r>
            <a:r>
              <a:rPr lang="ru-RU" sz="3200" b="1" dirty="0" err="1">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репозиторий</a:t>
            </a:r>
            <a:endPar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endParaRPr>
          </a:p>
        </p:txBody>
      </p:sp>
      <p:sp>
        <p:nvSpPr>
          <p:cNvPr id="2" name="Прямоугольник 1"/>
          <p:cNvSpPr/>
          <p:nvPr/>
        </p:nvSpPr>
        <p:spPr>
          <a:xfrm>
            <a:off x="725424" y="1659956"/>
            <a:ext cx="10869168" cy="3539430"/>
          </a:xfrm>
          <a:prstGeom prst="rect">
            <a:avLst/>
          </a:prstGeom>
        </p:spPr>
        <p:txBody>
          <a:bodyPr wrap="square">
            <a:spAutoFit/>
          </a:bodyPr>
          <a:lstStyle/>
          <a:p>
            <a:pPr algn="just"/>
            <a:r>
              <a:rPr lang="ru-RU" sz="3200" dirty="0"/>
              <a:t>Вам нужно делать </a:t>
            </a:r>
            <a:r>
              <a:rPr lang="ru-RU" sz="3200" b="1" dirty="0" smtClean="0"/>
              <a:t>НЕКОТОРЫЕ ИЗМЕНЕНИЯ </a:t>
            </a:r>
            <a:r>
              <a:rPr lang="ru-RU" sz="3200" dirty="0" smtClean="0"/>
              <a:t>и </a:t>
            </a:r>
            <a:r>
              <a:rPr lang="ru-RU" sz="3200" dirty="0"/>
              <a:t>фиксировать “снимки” состояния (</a:t>
            </a:r>
            <a:r>
              <a:rPr lang="ru-RU" sz="3200" dirty="0" err="1"/>
              <a:t>snapshots</a:t>
            </a:r>
            <a:r>
              <a:rPr lang="ru-RU" sz="3200" dirty="0"/>
              <a:t>) этих изменений в вашем </a:t>
            </a:r>
            <a:r>
              <a:rPr lang="ru-RU" sz="3200" dirty="0" err="1"/>
              <a:t>репозитории</a:t>
            </a:r>
            <a:r>
              <a:rPr lang="ru-RU" sz="3200" dirty="0"/>
              <a:t> </a:t>
            </a:r>
            <a:r>
              <a:rPr lang="ru-RU" sz="3200" b="1" dirty="0" smtClean="0"/>
              <a:t>КАЖДЫЙ РАЗ</a:t>
            </a:r>
            <a:r>
              <a:rPr lang="ru-RU" sz="3200" dirty="0" smtClean="0"/>
              <a:t>, </a:t>
            </a:r>
            <a:r>
              <a:rPr lang="ru-RU" sz="3200" dirty="0"/>
              <a:t>когда проект достигает состояния, которое вам хотелось бы сохранить (обычно рекомендуют фиксировать </a:t>
            </a:r>
            <a:r>
              <a:rPr lang="ru-RU" sz="3200" b="1" dirty="0" smtClean="0"/>
              <a:t>КАЖДОЕ АТОМАРНОЕ ИЗМЕНЕНИЕ, Т.Е. ФУНКЦИЮ, КЛАСС ИЛИ ЗАКОНЧЕННЫЙ АЛГОРИМ</a:t>
            </a:r>
            <a:r>
              <a:rPr lang="ru-RU" sz="3200" dirty="0" smtClean="0"/>
              <a:t>).</a:t>
            </a:r>
          </a:p>
        </p:txBody>
      </p:sp>
    </p:spTree>
    <p:extLst>
      <p:ext uri="{BB962C8B-B14F-4D97-AF65-F5344CB8AC3E}">
        <p14:creationId xmlns:p14="http://schemas.microsoft.com/office/powerpoint/2010/main" val="2951324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578C9D-5707-0E39-34CF-B43C90F3B5EA}"/>
              </a:ext>
            </a:extLst>
          </p:cNvPr>
          <p:cNvSpPr txBox="1"/>
          <p:nvPr/>
        </p:nvSpPr>
        <p:spPr>
          <a:xfrm>
            <a:off x="290763" y="188313"/>
            <a:ext cx="11610473" cy="584775"/>
          </a:xfrm>
          <a:prstGeom prst="rect">
            <a:avLst/>
          </a:prstGeom>
          <a:noFill/>
        </p:spPr>
        <p:txBody>
          <a:bodyPr wrap="square">
            <a:spAutoFit/>
          </a:bodyPr>
          <a:lstStyle/>
          <a:p>
            <a:pPr algn="ctr"/>
            <a:r>
              <a:rPr lang="ru-RU" sz="3200" b="1" dirty="0"/>
              <a:t>ЧТО ТАКОЕ КОНТРОЛЬ ВЕРСИЙ, И ЗАЧЕМ ОН НУЖЕН?</a:t>
            </a:r>
          </a:p>
        </p:txBody>
      </p:sp>
      <p:sp>
        <p:nvSpPr>
          <p:cNvPr id="5" name="TextBox 4">
            <a:extLst>
              <a:ext uri="{FF2B5EF4-FFF2-40B4-BE49-F238E27FC236}">
                <a16:creationId xmlns:a16="http://schemas.microsoft.com/office/drawing/2014/main" id="{3EE90170-474E-07AE-DD0F-1E9EEF9B3D4E}"/>
              </a:ext>
            </a:extLst>
          </p:cNvPr>
          <p:cNvSpPr txBox="1"/>
          <p:nvPr/>
        </p:nvSpPr>
        <p:spPr>
          <a:xfrm>
            <a:off x="930943" y="2208664"/>
            <a:ext cx="10661483" cy="3108543"/>
          </a:xfrm>
          <a:prstGeom prst="rect">
            <a:avLst/>
          </a:prstGeom>
          <a:noFill/>
        </p:spPr>
        <p:txBody>
          <a:bodyPr wrap="square">
            <a:spAutoFit/>
          </a:bodyPr>
          <a:lstStyle/>
          <a:p>
            <a:pPr algn="just"/>
            <a:r>
              <a:rPr lang="ru-RU" sz="4000" b="1" dirty="0"/>
              <a:t>Система контроля версий (СКВ) </a:t>
            </a:r>
            <a:r>
              <a:rPr lang="ru-RU" sz="4000" dirty="0"/>
              <a:t>— </a:t>
            </a:r>
            <a:r>
              <a:rPr lang="ru-RU" sz="2800" b="1" dirty="0"/>
              <a:t>это система, регистрирующая изменения в одном или нескольких файлах с тем, чтобы в дальнейшем была возможность вернуться к определённым старым версиям этих файлов </a:t>
            </a:r>
          </a:p>
          <a:p>
            <a:endParaRPr lang="ru-RU" b="1" dirty="0"/>
          </a:p>
          <a:p>
            <a:endParaRPr lang="ru-RU" b="1" dirty="0"/>
          </a:p>
          <a:p>
            <a:r>
              <a:rPr lang="ru-RU" dirty="0"/>
              <a:t>(пример: выложили версию программы, начали работу над новыми «фичами» и вдруг обнаружились ошибки. Нужно не потеряв новых наработок вернуться к рабочей версии, исправить ошибки).</a:t>
            </a:r>
          </a:p>
        </p:txBody>
      </p:sp>
    </p:spTree>
    <p:extLst>
      <p:ext uri="{BB962C8B-B14F-4D97-AF65-F5344CB8AC3E}">
        <p14:creationId xmlns:p14="http://schemas.microsoft.com/office/powerpoint/2010/main" val="3464202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E985C-2FAB-2F2A-8785-EEC38DAD98A5}"/>
              </a:ext>
            </a:extLst>
          </p:cNvPr>
          <p:cNvSpPr txBox="1"/>
          <p:nvPr/>
        </p:nvSpPr>
        <p:spPr>
          <a:xfrm>
            <a:off x="0" y="135374"/>
            <a:ext cx="12192000" cy="1077218"/>
          </a:xfrm>
          <a:prstGeom prst="rect">
            <a:avLst/>
          </a:prstGeom>
          <a:noFill/>
        </p:spPr>
        <p:txBody>
          <a:bodyPr wrap="square">
            <a:spAutoFit/>
          </a:bodyPr>
          <a:lstStyle/>
          <a:p>
            <a:pPr algn="ct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Основы </a:t>
            </a:r>
            <a:r>
              <a:rPr lang="en-US"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GIT</a:t>
            </a:r>
            <a:r>
              <a:rPr lang="ru-RU" sz="3200" b="1" i="0" dirty="0" smtClean="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a:t>
            </a:r>
          </a:p>
          <a:p>
            <a:pPr algn="ctr"/>
            <a:r>
              <a:rPr lang="ru-RU" sz="3200" b="1" dirty="0">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Запись изменений в </a:t>
            </a:r>
            <a:r>
              <a:rPr lang="ru-RU" sz="3200" b="1" dirty="0" err="1">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репозиторий</a:t>
            </a:r>
            <a:endPar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endParaRPr>
          </a:p>
        </p:txBody>
      </p:sp>
      <p:sp>
        <p:nvSpPr>
          <p:cNvPr id="2" name="Прямоугольник 1"/>
          <p:cNvSpPr/>
          <p:nvPr/>
        </p:nvSpPr>
        <p:spPr>
          <a:xfrm>
            <a:off x="725424" y="2281748"/>
            <a:ext cx="10869168" cy="1569660"/>
          </a:xfrm>
          <a:prstGeom prst="rect">
            <a:avLst/>
          </a:prstGeom>
        </p:spPr>
        <p:txBody>
          <a:bodyPr wrap="square">
            <a:spAutoFit/>
          </a:bodyPr>
          <a:lstStyle/>
          <a:p>
            <a:pPr algn="just"/>
            <a:r>
              <a:rPr lang="ru-RU" sz="3200" b="1" dirty="0"/>
              <a:t>Каждый файл </a:t>
            </a:r>
            <a:r>
              <a:rPr lang="ru-RU" sz="3200" dirty="0"/>
              <a:t>в вашем рабочем каталоге может находиться в одном из </a:t>
            </a:r>
            <a:r>
              <a:rPr lang="ru-RU" sz="3200" b="1" dirty="0"/>
              <a:t>двух состояний</a:t>
            </a:r>
            <a:r>
              <a:rPr lang="ru-RU" sz="3200" dirty="0"/>
              <a:t>: под </a:t>
            </a:r>
            <a:r>
              <a:rPr lang="ru-RU" sz="3200" b="1" dirty="0" err="1"/>
              <a:t>версионным</a:t>
            </a:r>
            <a:r>
              <a:rPr lang="ru-RU" sz="3200" b="1" dirty="0"/>
              <a:t> контролем </a:t>
            </a:r>
            <a:r>
              <a:rPr lang="ru-RU" sz="3200" dirty="0"/>
              <a:t>(отслеживаемые) и </a:t>
            </a:r>
            <a:r>
              <a:rPr lang="ru-RU" sz="3200" b="1" dirty="0"/>
              <a:t>нет </a:t>
            </a:r>
            <a:r>
              <a:rPr lang="ru-RU" sz="3200" dirty="0"/>
              <a:t>(</a:t>
            </a:r>
            <a:r>
              <a:rPr lang="ru-RU" sz="3200" dirty="0" err="1"/>
              <a:t>неотслеживаемые</a:t>
            </a:r>
            <a:r>
              <a:rPr lang="ru-RU" sz="3200" dirty="0"/>
              <a:t>).</a:t>
            </a:r>
            <a:endParaRPr lang="ru-RU" sz="3200" dirty="0" smtClean="0"/>
          </a:p>
        </p:txBody>
      </p:sp>
    </p:spTree>
    <p:extLst>
      <p:ext uri="{BB962C8B-B14F-4D97-AF65-F5344CB8AC3E}">
        <p14:creationId xmlns:p14="http://schemas.microsoft.com/office/powerpoint/2010/main" val="3575497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E985C-2FAB-2F2A-8785-EEC38DAD98A5}"/>
              </a:ext>
            </a:extLst>
          </p:cNvPr>
          <p:cNvSpPr txBox="1"/>
          <p:nvPr/>
        </p:nvSpPr>
        <p:spPr>
          <a:xfrm>
            <a:off x="0" y="135374"/>
            <a:ext cx="12192000" cy="1077218"/>
          </a:xfrm>
          <a:prstGeom prst="rect">
            <a:avLst/>
          </a:prstGeom>
          <a:noFill/>
        </p:spPr>
        <p:txBody>
          <a:bodyPr wrap="square">
            <a:spAutoFit/>
          </a:bodyPr>
          <a:lstStyle/>
          <a:p>
            <a:pPr algn="ct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Основы </a:t>
            </a:r>
            <a:r>
              <a:rPr lang="en-US"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GIT</a:t>
            </a:r>
            <a:r>
              <a:rPr lang="ru-RU" sz="3200" b="1" i="0" dirty="0" smtClean="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a:t>
            </a:r>
          </a:p>
          <a:p>
            <a:pPr algn="ctr"/>
            <a:r>
              <a:rPr lang="ru-RU" sz="3200" b="1" dirty="0">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Запись изменений в </a:t>
            </a:r>
            <a:r>
              <a:rPr lang="ru-RU" sz="3200" b="1" dirty="0" err="1">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репозиторий</a:t>
            </a:r>
            <a:endPar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endParaRPr>
          </a:p>
        </p:txBody>
      </p:sp>
      <p:sp>
        <p:nvSpPr>
          <p:cNvPr id="2" name="Прямоугольник 1"/>
          <p:cNvSpPr/>
          <p:nvPr/>
        </p:nvSpPr>
        <p:spPr>
          <a:xfrm>
            <a:off x="725424" y="2281748"/>
            <a:ext cx="10869168" cy="1569660"/>
          </a:xfrm>
          <a:prstGeom prst="rect">
            <a:avLst/>
          </a:prstGeom>
        </p:spPr>
        <p:txBody>
          <a:bodyPr wrap="square">
            <a:spAutoFit/>
          </a:bodyPr>
          <a:lstStyle/>
          <a:p>
            <a:pPr algn="just"/>
            <a:r>
              <a:rPr lang="ru-RU" sz="3200" b="1" dirty="0"/>
              <a:t>Каждый файл </a:t>
            </a:r>
            <a:r>
              <a:rPr lang="ru-RU" sz="3200" dirty="0"/>
              <a:t>в вашем рабочем каталоге может находиться в одном из </a:t>
            </a:r>
            <a:r>
              <a:rPr lang="ru-RU" sz="3200" b="1" dirty="0"/>
              <a:t>двух состояний</a:t>
            </a:r>
            <a:r>
              <a:rPr lang="ru-RU" sz="3200" dirty="0"/>
              <a:t>: под </a:t>
            </a:r>
            <a:r>
              <a:rPr lang="ru-RU" sz="3200" b="1" dirty="0" err="1"/>
              <a:t>версионным</a:t>
            </a:r>
            <a:r>
              <a:rPr lang="ru-RU" sz="3200" b="1" dirty="0"/>
              <a:t> контролем </a:t>
            </a:r>
            <a:r>
              <a:rPr lang="ru-RU" sz="3200" dirty="0"/>
              <a:t>(отслеживаемые) и </a:t>
            </a:r>
            <a:r>
              <a:rPr lang="ru-RU" sz="3200" b="1" dirty="0"/>
              <a:t>нет </a:t>
            </a:r>
            <a:r>
              <a:rPr lang="ru-RU" sz="3200" dirty="0"/>
              <a:t>(</a:t>
            </a:r>
            <a:r>
              <a:rPr lang="ru-RU" sz="3200" dirty="0" err="1"/>
              <a:t>неотслеживаемые</a:t>
            </a:r>
            <a:r>
              <a:rPr lang="ru-RU" sz="3200" dirty="0"/>
              <a:t>).</a:t>
            </a:r>
            <a:endParaRPr lang="ru-RU" sz="3200" dirty="0" smtClean="0"/>
          </a:p>
        </p:txBody>
      </p:sp>
    </p:spTree>
    <p:extLst>
      <p:ext uri="{BB962C8B-B14F-4D97-AF65-F5344CB8AC3E}">
        <p14:creationId xmlns:p14="http://schemas.microsoft.com/office/powerpoint/2010/main" val="2116805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E985C-2FAB-2F2A-8785-EEC38DAD98A5}"/>
              </a:ext>
            </a:extLst>
          </p:cNvPr>
          <p:cNvSpPr txBox="1"/>
          <p:nvPr/>
        </p:nvSpPr>
        <p:spPr>
          <a:xfrm>
            <a:off x="0" y="135374"/>
            <a:ext cx="12192000" cy="1077218"/>
          </a:xfrm>
          <a:prstGeom prst="rect">
            <a:avLst/>
          </a:prstGeom>
          <a:noFill/>
        </p:spPr>
        <p:txBody>
          <a:bodyPr wrap="square">
            <a:spAutoFit/>
          </a:bodyPr>
          <a:lstStyle/>
          <a:p>
            <a:pPr algn="ct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Основы </a:t>
            </a:r>
            <a:r>
              <a:rPr lang="en-US"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GIT</a:t>
            </a:r>
            <a:r>
              <a:rPr lang="ru-RU" sz="3200" b="1" i="0" dirty="0" smtClean="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a:t>
            </a:r>
          </a:p>
          <a:p>
            <a:pPr algn="ctr"/>
            <a:r>
              <a:rPr lang="ru-RU" sz="3200" b="1" dirty="0">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Запись изменений в </a:t>
            </a:r>
            <a:r>
              <a:rPr lang="ru-RU" sz="3200" b="1" dirty="0" err="1">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репозиторий</a:t>
            </a:r>
            <a:endPar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endParaRPr>
          </a:p>
        </p:txBody>
      </p:sp>
      <p:sp>
        <p:nvSpPr>
          <p:cNvPr id="2" name="Прямоугольник 1"/>
          <p:cNvSpPr/>
          <p:nvPr/>
        </p:nvSpPr>
        <p:spPr>
          <a:xfrm>
            <a:off x="725424" y="2281748"/>
            <a:ext cx="10869168" cy="2062103"/>
          </a:xfrm>
          <a:prstGeom prst="rect">
            <a:avLst/>
          </a:prstGeom>
        </p:spPr>
        <p:txBody>
          <a:bodyPr wrap="square">
            <a:spAutoFit/>
          </a:bodyPr>
          <a:lstStyle/>
          <a:p>
            <a:pPr algn="just"/>
            <a:r>
              <a:rPr lang="ru-RU" sz="3200" b="1" dirty="0"/>
              <a:t>Отслеживаемые файлы</a:t>
            </a:r>
            <a:r>
              <a:rPr lang="ru-RU" sz="3200" dirty="0"/>
              <a:t> — это те файлы, которые были в последнем </a:t>
            </a:r>
            <a:r>
              <a:rPr lang="ru-RU" sz="3200" dirty="0" smtClean="0"/>
              <a:t>слепке(сборке) </a:t>
            </a:r>
            <a:r>
              <a:rPr lang="ru-RU" sz="3200" dirty="0"/>
              <a:t>состояния проекта; они могут быть неизменёнными, изменёнными или подготовленными к </a:t>
            </a:r>
            <a:r>
              <a:rPr lang="ru-RU" sz="3200" dirty="0" err="1"/>
              <a:t>коммиту</a:t>
            </a:r>
            <a:r>
              <a:rPr lang="ru-RU" sz="3200" dirty="0"/>
              <a:t>.</a:t>
            </a:r>
            <a:endParaRPr lang="ru-RU" sz="3200" dirty="0" smtClean="0"/>
          </a:p>
        </p:txBody>
      </p:sp>
    </p:spTree>
    <p:extLst>
      <p:ext uri="{BB962C8B-B14F-4D97-AF65-F5344CB8AC3E}">
        <p14:creationId xmlns:p14="http://schemas.microsoft.com/office/powerpoint/2010/main" val="2338122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E985C-2FAB-2F2A-8785-EEC38DAD98A5}"/>
              </a:ext>
            </a:extLst>
          </p:cNvPr>
          <p:cNvSpPr txBox="1"/>
          <p:nvPr/>
        </p:nvSpPr>
        <p:spPr>
          <a:xfrm>
            <a:off x="0" y="135374"/>
            <a:ext cx="12192000" cy="1077218"/>
          </a:xfrm>
          <a:prstGeom prst="rect">
            <a:avLst/>
          </a:prstGeom>
          <a:noFill/>
        </p:spPr>
        <p:txBody>
          <a:bodyPr wrap="square">
            <a:spAutoFit/>
          </a:bodyPr>
          <a:lstStyle/>
          <a:p>
            <a:pPr algn="ct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Основы </a:t>
            </a:r>
            <a:r>
              <a:rPr lang="en-US"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GIT</a:t>
            </a:r>
            <a:r>
              <a:rPr lang="ru-RU" sz="3200" b="1" i="0" dirty="0" smtClean="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a:t>
            </a:r>
          </a:p>
          <a:p>
            <a:pPr algn="ctr"/>
            <a:r>
              <a:rPr lang="ru-RU" sz="3200" b="1" dirty="0">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Запись изменений в </a:t>
            </a:r>
            <a:r>
              <a:rPr lang="ru-RU" sz="3200" b="1" dirty="0" err="1">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репозиторий</a:t>
            </a:r>
            <a:endPar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endParaRPr>
          </a:p>
        </p:txBody>
      </p:sp>
      <p:sp>
        <p:nvSpPr>
          <p:cNvPr id="2" name="Прямоугольник 1"/>
          <p:cNvSpPr/>
          <p:nvPr/>
        </p:nvSpPr>
        <p:spPr>
          <a:xfrm>
            <a:off x="725424" y="2738948"/>
            <a:ext cx="10869168" cy="1569660"/>
          </a:xfrm>
          <a:prstGeom prst="rect">
            <a:avLst/>
          </a:prstGeom>
        </p:spPr>
        <p:txBody>
          <a:bodyPr wrap="square">
            <a:spAutoFit/>
          </a:bodyPr>
          <a:lstStyle/>
          <a:p>
            <a:pPr algn="just"/>
            <a:r>
              <a:rPr lang="ru-RU" sz="3200" b="1" dirty="0"/>
              <a:t>Неотслеживаемые файлы </a:t>
            </a:r>
            <a:r>
              <a:rPr lang="ru-RU" sz="3200" dirty="0"/>
              <a:t>— это всё остальное, любые файлы в вашем рабочем каталоге, которые не входили в ваш последний слепок состояния и не подготовлены к </a:t>
            </a:r>
            <a:r>
              <a:rPr lang="ru-RU" sz="3200" dirty="0" err="1"/>
              <a:t>коммиту</a:t>
            </a:r>
            <a:r>
              <a:rPr lang="ru-RU" sz="3200" dirty="0"/>
              <a:t>. </a:t>
            </a:r>
            <a:endParaRPr lang="ru-RU" sz="3200" dirty="0" smtClean="0"/>
          </a:p>
        </p:txBody>
      </p:sp>
    </p:spTree>
    <p:extLst>
      <p:ext uri="{BB962C8B-B14F-4D97-AF65-F5344CB8AC3E}">
        <p14:creationId xmlns:p14="http://schemas.microsoft.com/office/powerpoint/2010/main" val="1151555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E985C-2FAB-2F2A-8785-EEC38DAD98A5}"/>
              </a:ext>
            </a:extLst>
          </p:cNvPr>
          <p:cNvSpPr txBox="1"/>
          <p:nvPr/>
        </p:nvSpPr>
        <p:spPr>
          <a:xfrm>
            <a:off x="0" y="135374"/>
            <a:ext cx="12192000" cy="1077218"/>
          </a:xfrm>
          <a:prstGeom prst="rect">
            <a:avLst/>
          </a:prstGeom>
          <a:noFill/>
        </p:spPr>
        <p:txBody>
          <a:bodyPr wrap="square">
            <a:spAutoFit/>
          </a:bodyPr>
          <a:lstStyle/>
          <a:p>
            <a:pPr algn="ct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Основы </a:t>
            </a:r>
            <a:r>
              <a:rPr lang="en-US"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GIT</a:t>
            </a:r>
            <a:r>
              <a:rPr lang="ru-RU" sz="3200" b="1" i="0" dirty="0" smtClean="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a:t>
            </a:r>
          </a:p>
          <a:p>
            <a:pPr algn="ctr"/>
            <a:r>
              <a:rPr lang="ru-RU" sz="3200" b="1" dirty="0">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Определение состояния файлов</a:t>
            </a:r>
            <a:endPar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endParaRPr>
          </a:p>
        </p:txBody>
      </p:sp>
      <p:sp>
        <p:nvSpPr>
          <p:cNvPr id="2" name="Прямоугольник 1"/>
          <p:cNvSpPr/>
          <p:nvPr/>
        </p:nvSpPr>
        <p:spPr>
          <a:xfrm>
            <a:off x="725424" y="2738948"/>
            <a:ext cx="10869168" cy="1569660"/>
          </a:xfrm>
          <a:prstGeom prst="rect">
            <a:avLst/>
          </a:prstGeom>
        </p:spPr>
        <p:txBody>
          <a:bodyPr wrap="square">
            <a:spAutoFit/>
          </a:bodyPr>
          <a:lstStyle/>
          <a:p>
            <a:pPr algn="ctr"/>
            <a:r>
              <a:rPr lang="ru-RU" sz="3200" dirty="0"/>
              <a:t>Основной инструмент, используемый для определения, какие файлы в каком состоянии находятся </a:t>
            </a:r>
            <a:endParaRPr lang="ru-RU" sz="3200" dirty="0" smtClean="0"/>
          </a:p>
          <a:p>
            <a:pPr algn="ctr"/>
            <a:r>
              <a:rPr lang="ru-RU" sz="3200" dirty="0" smtClean="0"/>
              <a:t>— это </a:t>
            </a:r>
            <a:r>
              <a:rPr lang="ru-RU" sz="3200" dirty="0"/>
              <a:t>команда </a:t>
            </a:r>
            <a:r>
              <a:rPr lang="ru-RU" sz="3200" b="1" dirty="0" err="1"/>
              <a:t>git</a:t>
            </a:r>
            <a:r>
              <a:rPr lang="ru-RU" sz="3200" b="1" dirty="0"/>
              <a:t> </a:t>
            </a:r>
            <a:r>
              <a:rPr lang="ru-RU" sz="3200" b="1" dirty="0" err="1"/>
              <a:t>status</a:t>
            </a:r>
            <a:endParaRPr lang="ru-RU" sz="3200" dirty="0" smtClean="0"/>
          </a:p>
        </p:txBody>
      </p:sp>
    </p:spTree>
    <p:extLst>
      <p:ext uri="{BB962C8B-B14F-4D97-AF65-F5344CB8AC3E}">
        <p14:creationId xmlns:p14="http://schemas.microsoft.com/office/powerpoint/2010/main" val="2530059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E985C-2FAB-2F2A-8785-EEC38DAD98A5}"/>
              </a:ext>
            </a:extLst>
          </p:cNvPr>
          <p:cNvSpPr txBox="1"/>
          <p:nvPr/>
        </p:nvSpPr>
        <p:spPr>
          <a:xfrm>
            <a:off x="0" y="135374"/>
            <a:ext cx="12192000" cy="1077218"/>
          </a:xfrm>
          <a:prstGeom prst="rect">
            <a:avLst/>
          </a:prstGeom>
          <a:noFill/>
        </p:spPr>
        <p:txBody>
          <a:bodyPr wrap="square">
            <a:spAutoFit/>
          </a:bodyPr>
          <a:lstStyle/>
          <a:p>
            <a:pPr algn="ct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Основы </a:t>
            </a:r>
            <a:r>
              <a:rPr lang="en-US"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GIT</a:t>
            </a:r>
            <a:r>
              <a:rPr lang="ru-RU" sz="3200" b="1" i="0" dirty="0" smtClean="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a:t>
            </a:r>
          </a:p>
          <a:p>
            <a:pPr algn="ctr"/>
            <a:r>
              <a:rPr lang="ru-RU" sz="3200" b="1" dirty="0">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Игнорирование файлов</a:t>
            </a:r>
            <a:endPar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endParaRPr>
          </a:p>
        </p:txBody>
      </p:sp>
      <p:sp>
        <p:nvSpPr>
          <p:cNvPr id="2" name="Прямоугольник 1"/>
          <p:cNvSpPr/>
          <p:nvPr/>
        </p:nvSpPr>
        <p:spPr>
          <a:xfrm>
            <a:off x="725424" y="1934276"/>
            <a:ext cx="10869168" cy="2554545"/>
          </a:xfrm>
          <a:prstGeom prst="rect">
            <a:avLst/>
          </a:prstGeom>
        </p:spPr>
        <p:txBody>
          <a:bodyPr wrap="square">
            <a:spAutoFit/>
          </a:bodyPr>
          <a:lstStyle/>
          <a:p>
            <a:pPr algn="ctr"/>
            <a:r>
              <a:rPr lang="ru-RU" sz="3200" dirty="0"/>
              <a:t>Зачастую, имеется группа файлов, которые вы не только не хотите автоматически добавлять в </a:t>
            </a:r>
            <a:r>
              <a:rPr lang="ru-RU" sz="3200" dirty="0" err="1" smtClean="0"/>
              <a:t>репозиторий</a:t>
            </a:r>
            <a:r>
              <a:rPr lang="ru-RU" sz="3200" dirty="0" smtClean="0"/>
              <a:t>.</a:t>
            </a:r>
          </a:p>
          <a:p>
            <a:pPr algn="ctr"/>
            <a:endParaRPr lang="ru-RU" sz="3200" dirty="0"/>
          </a:p>
          <a:p>
            <a:pPr algn="ctr"/>
            <a:r>
              <a:rPr lang="ru-RU" sz="3200" dirty="0" smtClean="0"/>
              <a:t>Вы </a:t>
            </a:r>
            <a:r>
              <a:rPr lang="ru-RU" sz="3200" dirty="0"/>
              <a:t>можете создать в корне проекта файл .</a:t>
            </a:r>
            <a:r>
              <a:rPr lang="ru-RU" sz="3200" dirty="0" err="1"/>
              <a:t>gitignore</a:t>
            </a:r>
            <a:r>
              <a:rPr lang="ru-RU" sz="3200" dirty="0"/>
              <a:t> с перечислением шаблонов соответствующих таким файлам</a:t>
            </a:r>
            <a:endParaRPr lang="ru-RU" sz="3200"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819" y="4488821"/>
            <a:ext cx="2888361" cy="1987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2120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E985C-2FAB-2F2A-8785-EEC38DAD98A5}"/>
              </a:ext>
            </a:extLst>
          </p:cNvPr>
          <p:cNvSpPr txBox="1"/>
          <p:nvPr/>
        </p:nvSpPr>
        <p:spPr>
          <a:xfrm>
            <a:off x="0" y="135374"/>
            <a:ext cx="12192000" cy="1077218"/>
          </a:xfrm>
          <a:prstGeom prst="rect">
            <a:avLst/>
          </a:prstGeom>
          <a:noFill/>
        </p:spPr>
        <p:txBody>
          <a:bodyPr wrap="square">
            <a:spAutoFit/>
          </a:bodyPr>
          <a:lstStyle/>
          <a:p>
            <a:pPr algn="ct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Основы </a:t>
            </a:r>
            <a:r>
              <a:rPr lang="en-US"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GIT</a:t>
            </a:r>
            <a:r>
              <a:rPr lang="ru-RU" sz="3200" b="1" i="0" dirty="0" smtClean="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a:t>
            </a:r>
          </a:p>
          <a:p>
            <a:pPr algn="ctr"/>
            <a:r>
              <a:rPr lang="ru-RU" sz="3200" b="1" dirty="0">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Игнорирование файлов</a:t>
            </a:r>
            <a:endPar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788032"/>
            <a:ext cx="12192000" cy="3711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36944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E985C-2FAB-2F2A-8785-EEC38DAD98A5}"/>
              </a:ext>
            </a:extLst>
          </p:cNvPr>
          <p:cNvSpPr txBox="1"/>
          <p:nvPr/>
        </p:nvSpPr>
        <p:spPr>
          <a:xfrm>
            <a:off x="0" y="135374"/>
            <a:ext cx="12192000" cy="1077218"/>
          </a:xfrm>
          <a:prstGeom prst="rect">
            <a:avLst/>
          </a:prstGeom>
          <a:noFill/>
        </p:spPr>
        <p:txBody>
          <a:bodyPr wrap="square">
            <a:spAutoFit/>
          </a:bodyPr>
          <a:lstStyle/>
          <a:p>
            <a:pPr algn="ct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Основы </a:t>
            </a:r>
            <a:r>
              <a:rPr lang="en-US"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GIT</a:t>
            </a:r>
            <a:r>
              <a:rPr lang="ru-RU" sz="3200" b="1" i="0" dirty="0" smtClean="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a:t>
            </a:r>
          </a:p>
          <a:p>
            <a:pPr algn="ctr"/>
            <a:r>
              <a:rPr lang="ru-RU" sz="3200" b="1" dirty="0">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Игнорирование файлов</a:t>
            </a:r>
            <a:endPar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endParaRPr>
          </a:p>
        </p:txBody>
      </p:sp>
      <p:sp>
        <p:nvSpPr>
          <p:cNvPr id="2" name="Прямоугольник 1"/>
          <p:cNvSpPr/>
          <p:nvPr/>
        </p:nvSpPr>
        <p:spPr>
          <a:xfrm>
            <a:off x="274320" y="1517904"/>
            <a:ext cx="11375136" cy="2862322"/>
          </a:xfrm>
          <a:prstGeom prst="rect">
            <a:avLst/>
          </a:prstGeom>
        </p:spPr>
        <p:txBody>
          <a:bodyPr wrap="square">
            <a:spAutoFit/>
          </a:bodyPr>
          <a:lstStyle/>
          <a:p>
            <a:pPr algn="just"/>
            <a:r>
              <a:rPr lang="ru-RU" sz="3600" b="1" dirty="0" err="1"/>
              <a:t>Glob</a:t>
            </a:r>
            <a:r>
              <a:rPr lang="ru-RU" sz="3600" b="1" dirty="0"/>
              <a:t>-шаблоны</a:t>
            </a:r>
            <a:r>
              <a:rPr lang="ru-RU" sz="3600" dirty="0"/>
              <a:t> представляют собой упрощённые регулярные выражения используемые командными интерпретаторами. </a:t>
            </a:r>
            <a:endParaRPr lang="ru-RU" sz="3600" dirty="0" smtClean="0"/>
          </a:p>
          <a:p>
            <a:pPr algn="just"/>
            <a:endParaRPr lang="ru-RU" sz="3600" dirty="0"/>
          </a:p>
          <a:p>
            <a:pPr algn="ctr"/>
            <a:r>
              <a:rPr lang="ru-RU" sz="3600" b="1" dirty="0" smtClean="0"/>
              <a:t>Символ </a:t>
            </a:r>
            <a:r>
              <a:rPr lang="ru-RU" sz="3600" b="1" dirty="0"/>
              <a:t>* соответствует 0 или более символам</a:t>
            </a:r>
          </a:p>
        </p:txBody>
      </p:sp>
    </p:spTree>
    <p:extLst>
      <p:ext uri="{BB962C8B-B14F-4D97-AF65-F5344CB8AC3E}">
        <p14:creationId xmlns:p14="http://schemas.microsoft.com/office/powerpoint/2010/main" val="2074787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E985C-2FAB-2F2A-8785-EEC38DAD98A5}"/>
              </a:ext>
            </a:extLst>
          </p:cNvPr>
          <p:cNvSpPr txBox="1"/>
          <p:nvPr/>
        </p:nvSpPr>
        <p:spPr>
          <a:xfrm>
            <a:off x="0" y="135374"/>
            <a:ext cx="12192000" cy="1077218"/>
          </a:xfrm>
          <a:prstGeom prst="rect">
            <a:avLst/>
          </a:prstGeom>
          <a:noFill/>
        </p:spPr>
        <p:txBody>
          <a:bodyPr wrap="square">
            <a:spAutoFit/>
          </a:bodyPr>
          <a:lstStyle/>
          <a:p>
            <a:pPr algn="ct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Основы </a:t>
            </a:r>
            <a:r>
              <a:rPr lang="en-US"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GIT</a:t>
            </a:r>
            <a:r>
              <a:rPr lang="ru-RU" sz="3200" b="1" i="0" dirty="0" smtClean="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a:t>
            </a:r>
          </a:p>
          <a:p>
            <a:pPr algn="ctr"/>
            <a:r>
              <a:rPr lang="ru-RU" sz="3200" b="1" dirty="0">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Игнорирование файлов</a:t>
            </a:r>
            <a:endPar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601" y="1212592"/>
            <a:ext cx="12002399" cy="5279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7084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E985C-2FAB-2F2A-8785-EEC38DAD98A5}"/>
              </a:ext>
            </a:extLst>
          </p:cNvPr>
          <p:cNvSpPr txBox="1"/>
          <p:nvPr/>
        </p:nvSpPr>
        <p:spPr>
          <a:xfrm>
            <a:off x="0" y="135374"/>
            <a:ext cx="12192000" cy="1077218"/>
          </a:xfrm>
          <a:prstGeom prst="rect">
            <a:avLst/>
          </a:prstGeom>
          <a:noFill/>
        </p:spPr>
        <p:txBody>
          <a:bodyPr wrap="square">
            <a:spAutoFit/>
          </a:bodyPr>
          <a:lstStyle/>
          <a:p>
            <a:pPr algn="ct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Основы </a:t>
            </a:r>
            <a:r>
              <a:rPr lang="en-US"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GIT</a:t>
            </a:r>
            <a:r>
              <a:rPr lang="ru-RU" sz="3200" b="1" i="0" dirty="0" smtClean="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a:t>
            </a:r>
          </a:p>
          <a:p>
            <a:pPr algn="ctr"/>
            <a:r>
              <a:rPr lang="ru-RU" sz="3200" b="1" dirty="0">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Фиксация изменений</a:t>
            </a:r>
            <a:endPar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endParaRPr>
          </a:p>
        </p:txBody>
      </p:sp>
      <p:sp>
        <p:nvSpPr>
          <p:cNvPr id="2" name="Прямоугольник 1"/>
          <p:cNvSpPr/>
          <p:nvPr/>
        </p:nvSpPr>
        <p:spPr>
          <a:xfrm>
            <a:off x="237744" y="1682497"/>
            <a:ext cx="11539728" cy="4401205"/>
          </a:xfrm>
          <a:prstGeom prst="rect">
            <a:avLst/>
          </a:prstGeom>
        </p:spPr>
        <p:txBody>
          <a:bodyPr wrap="square">
            <a:spAutoFit/>
          </a:bodyPr>
          <a:lstStyle/>
          <a:p>
            <a:pPr algn="ctr"/>
            <a:r>
              <a:rPr lang="ru-RU" sz="4000" dirty="0"/>
              <a:t>Запомните, что </a:t>
            </a:r>
            <a:r>
              <a:rPr lang="ru-RU" sz="4000" dirty="0" err="1"/>
              <a:t>коммит</a:t>
            </a:r>
            <a:r>
              <a:rPr lang="ru-RU" sz="4000" dirty="0"/>
              <a:t> сохраняет снимок состояния вашего индекса</a:t>
            </a:r>
            <a:r>
              <a:rPr lang="ru-RU" sz="4000" dirty="0" smtClean="0"/>
              <a:t>.</a:t>
            </a:r>
          </a:p>
          <a:p>
            <a:pPr algn="ctr"/>
            <a:endParaRPr lang="ru-RU" sz="4000" dirty="0"/>
          </a:p>
          <a:p>
            <a:pPr algn="ctr"/>
            <a:r>
              <a:rPr lang="ru-RU" sz="4000" b="1" dirty="0"/>
              <a:t>Каждый раз, когда вы делаете </a:t>
            </a:r>
            <a:r>
              <a:rPr lang="ru-RU" sz="4000" b="1" dirty="0" err="1"/>
              <a:t>коммит</a:t>
            </a:r>
            <a:r>
              <a:rPr lang="ru-RU" sz="4000" dirty="0"/>
              <a:t>, вы </a:t>
            </a:r>
            <a:r>
              <a:rPr lang="ru-RU" sz="4000" b="1" dirty="0"/>
              <a:t>сохраняете снимок состояния вашего проекта</a:t>
            </a:r>
            <a:r>
              <a:rPr lang="ru-RU" sz="4000" dirty="0"/>
              <a:t>, который позже вы можете восстановить или с которым можно сравнить текущее состояние.</a:t>
            </a:r>
          </a:p>
        </p:txBody>
      </p:sp>
    </p:spTree>
    <p:extLst>
      <p:ext uri="{BB962C8B-B14F-4D97-AF65-F5344CB8AC3E}">
        <p14:creationId xmlns:p14="http://schemas.microsoft.com/office/powerpoint/2010/main" val="2791062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0D8F61-8E79-0C8F-4C25-4059C2BD5488}"/>
              </a:ext>
            </a:extLst>
          </p:cNvPr>
          <p:cNvSpPr txBox="1"/>
          <p:nvPr/>
        </p:nvSpPr>
        <p:spPr>
          <a:xfrm>
            <a:off x="290763" y="188313"/>
            <a:ext cx="11610473" cy="584775"/>
          </a:xfrm>
          <a:prstGeom prst="rect">
            <a:avLst/>
          </a:prstGeom>
          <a:noFill/>
        </p:spPr>
        <p:txBody>
          <a:bodyPr wrap="square">
            <a:spAutoFit/>
          </a:bodyPr>
          <a:lstStyle/>
          <a:p>
            <a:pPr algn="ctr"/>
            <a:r>
              <a:rPr lang="ru-RU" sz="3200" b="1" dirty="0"/>
              <a:t>ЧТО ТАКОЕ КОНТРОЛЬ ВЕРСИЙ, И ЗАЧЕМ ОН НУЖЕН?</a:t>
            </a:r>
          </a:p>
        </p:txBody>
      </p:sp>
      <p:sp>
        <p:nvSpPr>
          <p:cNvPr id="4" name="TextBox 3">
            <a:extLst>
              <a:ext uri="{FF2B5EF4-FFF2-40B4-BE49-F238E27FC236}">
                <a16:creationId xmlns:a16="http://schemas.microsoft.com/office/drawing/2014/main" id="{0CBA3463-B7BA-F26C-55D4-0ABAC1789FF2}"/>
              </a:ext>
            </a:extLst>
          </p:cNvPr>
          <p:cNvSpPr txBox="1"/>
          <p:nvPr/>
        </p:nvSpPr>
        <p:spPr>
          <a:xfrm>
            <a:off x="795943" y="2305615"/>
            <a:ext cx="10925001" cy="2246769"/>
          </a:xfrm>
          <a:prstGeom prst="rect">
            <a:avLst/>
          </a:prstGeom>
          <a:noFill/>
        </p:spPr>
        <p:txBody>
          <a:bodyPr wrap="square">
            <a:spAutoFit/>
          </a:bodyPr>
          <a:lstStyle/>
          <a:p>
            <a:pPr marL="285750" indent="-285750">
              <a:buFont typeface="Arial" panose="020B0604020202020204" pitchFamily="34" charset="0"/>
              <a:buChar char="•"/>
            </a:pPr>
            <a:r>
              <a:rPr lang="ru-RU" sz="2800" dirty="0"/>
              <a:t>избыточность (дублируется весь код, а не только изменения)</a:t>
            </a:r>
          </a:p>
          <a:p>
            <a:pPr marL="285750" indent="-285750">
              <a:buFont typeface="Arial" panose="020B0604020202020204" pitchFamily="34" charset="0"/>
              <a:buChar char="•"/>
            </a:pPr>
            <a:r>
              <a:rPr lang="ru-RU" sz="2800" dirty="0"/>
              <a:t>нет механизмов для распределения работы между несколькими разработчиками</a:t>
            </a:r>
          </a:p>
          <a:p>
            <a:pPr marL="285750" indent="-285750">
              <a:buFont typeface="Arial" panose="020B0604020202020204" pitchFamily="34" charset="0"/>
              <a:buChar char="•"/>
            </a:pPr>
            <a:r>
              <a:rPr lang="ru-RU" sz="2800" dirty="0"/>
              <a:t>нет данных о том что именно изменилось (обычно пишут </a:t>
            </a:r>
            <a:r>
              <a:rPr lang="ru-RU" sz="2800" dirty="0" err="1"/>
              <a:t>history</a:t>
            </a:r>
            <a:r>
              <a:rPr lang="ru-RU" sz="2800" dirty="0"/>
              <a:t> файл с общей информацией об изменениях)</a:t>
            </a:r>
          </a:p>
        </p:txBody>
      </p:sp>
    </p:spTree>
    <p:extLst>
      <p:ext uri="{BB962C8B-B14F-4D97-AF65-F5344CB8AC3E}">
        <p14:creationId xmlns:p14="http://schemas.microsoft.com/office/powerpoint/2010/main" val="20578373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E985C-2FAB-2F2A-8785-EEC38DAD98A5}"/>
              </a:ext>
            </a:extLst>
          </p:cNvPr>
          <p:cNvSpPr txBox="1"/>
          <p:nvPr/>
        </p:nvSpPr>
        <p:spPr>
          <a:xfrm>
            <a:off x="0" y="135374"/>
            <a:ext cx="12192000" cy="1077218"/>
          </a:xfrm>
          <a:prstGeom prst="rect">
            <a:avLst/>
          </a:prstGeom>
          <a:noFill/>
        </p:spPr>
        <p:txBody>
          <a:bodyPr wrap="square">
            <a:spAutoFit/>
          </a:bodyPr>
          <a:lstStyle/>
          <a:p>
            <a:pPr algn="ct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Основы </a:t>
            </a:r>
            <a:r>
              <a:rPr lang="en-US"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GIT</a:t>
            </a:r>
            <a:r>
              <a:rPr lang="ru-RU" sz="3200" b="1" i="0" dirty="0" smtClean="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a:t>
            </a:r>
          </a:p>
          <a:p>
            <a:pPr algn="ctr"/>
            <a:r>
              <a:rPr lang="ru-RU" sz="3200" b="1" dirty="0">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Работа с удалёнными </a:t>
            </a:r>
            <a:r>
              <a:rPr lang="ru-RU" sz="3200" b="1" dirty="0" err="1">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репозиториями</a:t>
            </a:r>
            <a:endPar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endParaRPr>
          </a:p>
        </p:txBody>
      </p:sp>
      <p:sp>
        <p:nvSpPr>
          <p:cNvPr id="2" name="Прямоугольник 1"/>
          <p:cNvSpPr/>
          <p:nvPr/>
        </p:nvSpPr>
        <p:spPr>
          <a:xfrm>
            <a:off x="237744" y="2048257"/>
            <a:ext cx="11539728" cy="2554545"/>
          </a:xfrm>
          <a:prstGeom prst="rect">
            <a:avLst/>
          </a:prstGeom>
        </p:spPr>
        <p:txBody>
          <a:bodyPr wrap="square">
            <a:spAutoFit/>
          </a:bodyPr>
          <a:lstStyle/>
          <a:p>
            <a:pPr algn="ctr"/>
            <a:r>
              <a:rPr lang="ru-RU" sz="4000" dirty="0"/>
              <a:t>Совместная работа включает в себя управление удалёнными </a:t>
            </a:r>
            <a:r>
              <a:rPr lang="ru-RU" sz="4000" dirty="0" err="1"/>
              <a:t>репозиториями</a:t>
            </a:r>
            <a:r>
              <a:rPr lang="ru-RU" sz="4000" dirty="0"/>
              <a:t> и </a:t>
            </a:r>
            <a:r>
              <a:rPr lang="ru-RU" sz="4000" b="1" dirty="0"/>
              <a:t>помещение (</a:t>
            </a:r>
            <a:r>
              <a:rPr lang="ru-RU" sz="4000" b="1" dirty="0" err="1"/>
              <a:t>push</a:t>
            </a:r>
            <a:r>
              <a:rPr lang="ru-RU" sz="4000" b="1" dirty="0"/>
              <a:t>) </a:t>
            </a:r>
            <a:r>
              <a:rPr lang="ru-RU" sz="4000" dirty="0"/>
              <a:t>и </a:t>
            </a:r>
            <a:r>
              <a:rPr lang="ru-RU" sz="4000" b="1" dirty="0"/>
              <a:t>получение (</a:t>
            </a:r>
            <a:r>
              <a:rPr lang="ru-RU" sz="4000" b="1" dirty="0" err="1"/>
              <a:t>pull</a:t>
            </a:r>
            <a:r>
              <a:rPr lang="ru-RU" sz="4000" b="1" dirty="0"/>
              <a:t>) данных </a:t>
            </a:r>
            <a:r>
              <a:rPr lang="ru-RU" sz="4000" dirty="0"/>
              <a:t>в и из них тогда, когда нужно обменяться результатами работы.</a:t>
            </a:r>
          </a:p>
        </p:txBody>
      </p:sp>
    </p:spTree>
    <p:extLst>
      <p:ext uri="{BB962C8B-B14F-4D97-AF65-F5344CB8AC3E}">
        <p14:creationId xmlns:p14="http://schemas.microsoft.com/office/powerpoint/2010/main" val="21325888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E985C-2FAB-2F2A-8785-EEC38DAD98A5}"/>
              </a:ext>
            </a:extLst>
          </p:cNvPr>
          <p:cNvSpPr txBox="1"/>
          <p:nvPr/>
        </p:nvSpPr>
        <p:spPr>
          <a:xfrm>
            <a:off x="0" y="135374"/>
            <a:ext cx="12192000" cy="1077218"/>
          </a:xfrm>
          <a:prstGeom prst="rect">
            <a:avLst/>
          </a:prstGeom>
          <a:noFill/>
        </p:spPr>
        <p:txBody>
          <a:bodyPr wrap="square">
            <a:spAutoFit/>
          </a:bodyPr>
          <a:lstStyle/>
          <a:p>
            <a:pPr algn="ct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Основы </a:t>
            </a:r>
            <a:r>
              <a:rPr lang="en-US"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GIT</a:t>
            </a:r>
            <a:r>
              <a:rPr lang="ru-RU" sz="3200" b="1" i="0" dirty="0" smtClean="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a:t>
            </a:r>
          </a:p>
          <a:p>
            <a:pPr algn="ctr"/>
            <a:r>
              <a:rPr lang="ru-RU" sz="3200" b="1" dirty="0">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Работа с удалёнными </a:t>
            </a:r>
            <a:r>
              <a:rPr lang="ru-RU" sz="3200" b="1" dirty="0" err="1">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репозиториями</a:t>
            </a:r>
            <a:endPar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endParaRPr>
          </a:p>
        </p:txBody>
      </p:sp>
      <p:sp>
        <p:nvSpPr>
          <p:cNvPr id="2" name="Прямоугольник 1"/>
          <p:cNvSpPr/>
          <p:nvPr/>
        </p:nvSpPr>
        <p:spPr>
          <a:xfrm>
            <a:off x="237744" y="2048257"/>
            <a:ext cx="11539728" cy="2554545"/>
          </a:xfrm>
          <a:prstGeom prst="rect">
            <a:avLst/>
          </a:prstGeom>
        </p:spPr>
        <p:txBody>
          <a:bodyPr wrap="square">
            <a:spAutoFit/>
          </a:bodyPr>
          <a:lstStyle/>
          <a:p>
            <a:pPr algn="ctr"/>
            <a:r>
              <a:rPr lang="ru-RU" sz="4000" dirty="0"/>
              <a:t>Совместная работа включает в себя управление удалёнными </a:t>
            </a:r>
            <a:r>
              <a:rPr lang="ru-RU" sz="4000" dirty="0" err="1"/>
              <a:t>репозиториями</a:t>
            </a:r>
            <a:r>
              <a:rPr lang="ru-RU" sz="4000" dirty="0"/>
              <a:t> и </a:t>
            </a:r>
            <a:r>
              <a:rPr lang="ru-RU" sz="4000" b="1" dirty="0"/>
              <a:t>помещение (</a:t>
            </a:r>
            <a:r>
              <a:rPr lang="ru-RU" sz="4000" b="1" dirty="0" err="1"/>
              <a:t>push</a:t>
            </a:r>
            <a:r>
              <a:rPr lang="ru-RU" sz="4000" b="1" dirty="0"/>
              <a:t>) </a:t>
            </a:r>
            <a:r>
              <a:rPr lang="ru-RU" sz="4000" dirty="0"/>
              <a:t>и </a:t>
            </a:r>
            <a:r>
              <a:rPr lang="ru-RU" sz="4000" b="1" dirty="0"/>
              <a:t>получение (</a:t>
            </a:r>
            <a:r>
              <a:rPr lang="ru-RU" sz="4000" b="1" dirty="0" err="1"/>
              <a:t>pull</a:t>
            </a:r>
            <a:r>
              <a:rPr lang="ru-RU" sz="4000" b="1" dirty="0"/>
              <a:t>) данных </a:t>
            </a:r>
            <a:r>
              <a:rPr lang="ru-RU" sz="4000" dirty="0"/>
              <a:t>в и из них тогда, когда нужно обменяться результатами работы.</a:t>
            </a:r>
          </a:p>
        </p:txBody>
      </p:sp>
    </p:spTree>
    <p:extLst>
      <p:ext uri="{BB962C8B-B14F-4D97-AF65-F5344CB8AC3E}">
        <p14:creationId xmlns:p14="http://schemas.microsoft.com/office/powerpoint/2010/main" val="29514076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E985C-2FAB-2F2A-8785-EEC38DAD98A5}"/>
              </a:ext>
            </a:extLst>
          </p:cNvPr>
          <p:cNvSpPr txBox="1"/>
          <p:nvPr/>
        </p:nvSpPr>
        <p:spPr>
          <a:xfrm>
            <a:off x="0" y="135374"/>
            <a:ext cx="12192000" cy="1077218"/>
          </a:xfrm>
          <a:prstGeom prst="rect">
            <a:avLst/>
          </a:prstGeom>
          <a:noFill/>
        </p:spPr>
        <p:txBody>
          <a:bodyPr wrap="square">
            <a:spAutoFit/>
          </a:bodyPr>
          <a:lstStyle/>
          <a:p>
            <a:pPr algn="ct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Основы </a:t>
            </a:r>
            <a:r>
              <a:rPr lang="en-US"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GIT</a:t>
            </a:r>
            <a:r>
              <a:rPr lang="ru-RU" sz="3200" b="1" i="0" dirty="0" smtClean="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a:t>
            </a:r>
          </a:p>
          <a:p>
            <a:pPr algn="ctr"/>
            <a:r>
              <a:rPr lang="ru-RU" sz="3200" b="1" dirty="0">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Работа с удалёнными </a:t>
            </a:r>
            <a:r>
              <a:rPr lang="ru-RU" sz="3200" b="1" dirty="0" err="1">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репозиториями</a:t>
            </a:r>
            <a:endPar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endParaRPr>
          </a:p>
        </p:txBody>
      </p:sp>
      <p:sp>
        <p:nvSpPr>
          <p:cNvPr id="2" name="Прямоугольник 1"/>
          <p:cNvSpPr/>
          <p:nvPr/>
        </p:nvSpPr>
        <p:spPr>
          <a:xfrm>
            <a:off x="237744" y="2048257"/>
            <a:ext cx="11539728" cy="3293209"/>
          </a:xfrm>
          <a:prstGeom prst="rect">
            <a:avLst/>
          </a:prstGeom>
        </p:spPr>
        <p:txBody>
          <a:bodyPr wrap="square">
            <a:spAutoFit/>
          </a:bodyPr>
          <a:lstStyle/>
          <a:p>
            <a:pPr algn="ctr"/>
            <a:r>
              <a:rPr lang="ru-RU" sz="4000" dirty="0"/>
              <a:t>Если вы хотите слить новые данные с вашими, то вы можете использовать команду </a:t>
            </a:r>
            <a:r>
              <a:rPr lang="ru-RU" sz="4000" dirty="0" err="1"/>
              <a:t>git</a:t>
            </a:r>
            <a:r>
              <a:rPr lang="ru-RU" sz="4000" dirty="0"/>
              <a:t> </a:t>
            </a:r>
            <a:r>
              <a:rPr lang="ru-RU" sz="4800" b="1" dirty="0" err="1"/>
              <a:t>pull</a:t>
            </a:r>
            <a:r>
              <a:rPr lang="ru-RU" sz="4000" dirty="0"/>
              <a:t>. </a:t>
            </a:r>
            <a:endParaRPr lang="ru-RU" sz="4000" dirty="0" smtClean="0"/>
          </a:p>
          <a:p>
            <a:pPr algn="ctr"/>
            <a:endParaRPr lang="ru-RU" sz="4000" dirty="0"/>
          </a:p>
          <a:p>
            <a:pPr algn="ctr"/>
            <a:r>
              <a:rPr lang="ru-RU" sz="4000" dirty="0" smtClean="0"/>
              <a:t>Она </a:t>
            </a:r>
            <a:r>
              <a:rPr lang="ru-RU" sz="4000" dirty="0"/>
              <a:t>автоматически извлекает и затем сливает данные из удалённой ветки в вашу текущую ветку. </a:t>
            </a:r>
          </a:p>
        </p:txBody>
      </p:sp>
    </p:spTree>
    <p:extLst>
      <p:ext uri="{BB962C8B-B14F-4D97-AF65-F5344CB8AC3E}">
        <p14:creationId xmlns:p14="http://schemas.microsoft.com/office/powerpoint/2010/main" val="26636044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E985C-2FAB-2F2A-8785-EEC38DAD98A5}"/>
              </a:ext>
            </a:extLst>
          </p:cNvPr>
          <p:cNvSpPr txBox="1"/>
          <p:nvPr/>
        </p:nvSpPr>
        <p:spPr>
          <a:xfrm>
            <a:off x="0" y="135374"/>
            <a:ext cx="12192000" cy="1077218"/>
          </a:xfrm>
          <a:prstGeom prst="rect">
            <a:avLst/>
          </a:prstGeom>
          <a:noFill/>
        </p:spPr>
        <p:txBody>
          <a:bodyPr wrap="square">
            <a:spAutoFit/>
          </a:bodyPr>
          <a:lstStyle/>
          <a:p>
            <a:pPr algn="ct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Основы </a:t>
            </a:r>
            <a:r>
              <a:rPr lang="en-US"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GIT</a:t>
            </a:r>
            <a:r>
              <a:rPr lang="ru-RU" sz="3200" b="1" i="0" dirty="0" smtClean="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a:t>
            </a:r>
          </a:p>
          <a:p>
            <a:pPr algn="ctr"/>
            <a:r>
              <a:rPr lang="ru-RU" sz="3200" b="1" dirty="0">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Работа с удалёнными </a:t>
            </a:r>
            <a:r>
              <a:rPr lang="ru-RU" sz="3200" b="1" dirty="0" err="1">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репозиториями</a:t>
            </a:r>
            <a:endPar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endParaRPr>
          </a:p>
        </p:txBody>
      </p:sp>
      <p:sp>
        <p:nvSpPr>
          <p:cNvPr id="2" name="Прямоугольник 1"/>
          <p:cNvSpPr/>
          <p:nvPr/>
        </p:nvSpPr>
        <p:spPr>
          <a:xfrm>
            <a:off x="237744" y="2048257"/>
            <a:ext cx="11539728" cy="1938992"/>
          </a:xfrm>
          <a:prstGeom prst="rect">
            <a:avLst/>
          </a:prstGeom>
        </p:spPr>
        <p:txBody>
          <a:bodyPr wrap="square">
            <a:spAutoFit/>
          </a:bodyPr>
          <a:lstStyle/>
          <a:p>
            <a:pPr algn="ctr"/>
            <a:r>
              <a:rPr lang="ru-RU" sz="4000" dirty="0"/>
              <a:t>Когда вы хотите поделиться своими наработками, вам необходимо отправить </a:t>
            </a:r>
            <a:r>
              <a:rPr lang="ru-RU" sz="4000" b="1" dirty="0"/>
              <a:t>(</a:t>
            </a:r>
            <a:r>
              <a:rPr lang="ru-RU" sz="4000" b="1" dirty="0" err="1"/>
              <a:t>push</a:t>
            </a:r>
            <a:r>
              <a:rPr lang="ru-RU" sz="4000" b="1" dirty="0"/>
              <a:t>) </a:t>
            </a:r>
            <a:r>
              <a:rPr lang="ru-RU" sz="4000" dirty="0"/>
              <a:t>их в главный </a:t>
            </a:r>
            <a:r>
              <a:rPr lang="ru-RU" sz="4000" dirty="0" err="1"/>
              <a:t>репозиторий</a:t>
            </a:r>
            <a:r>
              <a:rPr lang="ru-RU" sz="4000" dirty="0"/>
              <a:t>. </a:t>
            </a:r>
          </a:p>
        </p:txBody>
      </p:sp>
    </p:spTree>
    <p:extLst>
      <p:ext uri="{BB962C8B-B14F-4D97-AF65-F5344CB8AC3E}">
        <p14:creationId xmlns:p14="http://schemas.microsoft.com/office/powerpoint/2010/main" val="6592635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E985C-2FAB-2F2A-8785-EEC38DAD98A5}"/>
              </a:ext>
            </a:extLst>
          </p:cNvPr>
          <p:cNvSpPr txBox="1"/>
          <p:nvPr/>
        </p:nvSpPr>
        <p:spPr>
          <a:xfrm>
            <a:off x="0" y="135374"/>
            <a:ext cx="12192000" cy="1077218"/>
          </a:xfrm>
          <a:prstGeom prst="rect">
            <a:avLst/>
          </a:prstGeom>
          <a:noFill/>
        </p:spPr>
        <p:txBody>
          <a:bodyPr wrap="square">
            <a:spAutoFit/>
          </a:bodyPr>
          <a:lstStyle/>
          <a:p>
            <a:pPr algn="ct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Основы </a:t>
            </a:r>
            <a:r>
              <a:rPr lang="en-US"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GIT</a:t>
            </a:r>
            <a:r>
              <a:rPr lang="ru-RU" sz="3200" b="1" i="0" dirty="0" smtClean="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a:t>
            </a:r>
          </a:p>
          <a:p>
            <a:pPr algn="ctr"/>
            <a:r>
              <a:rPr lang="ru-RU" sz="3200" b="1" dirty="0">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Ветвление в </a:t>
            </a:r>
            <a:r>
              <a:rPr lang="en-US" sz="3200" b="1" dirty="0" err="1">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Git</a:t>
            </a:r>
            <a:endPar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endParaRPr>
          </a:p>
        </p:txBody>
      </p:sp>
      <p:sp>
        <p:nvSpPr>
          <p:cNvPr id="2" name="Прямоугольник 1"/>
          <p:cNvSpPr/>
          <p:nvPr/>
        </p:nvSpPr>
        <p:spPr>
          <a:xfrm>
            <a:off x="237744" y="2048257"/>
            <a:ext cx="11539728" cy="1938992"/>
          </a:xfrm>
          <a:prstGeom prst="rect">
            <a:avLst/>
          </a:prstGeom>
        </p:spPr>
        <p:txBody>
          <a:bodyPr wrap="square">
            <a:spAutoFit/>
          </a:bodyPr>
          <a:lstStyle/>
          <a:p>
            <a:pPr algn="ctr"/>
            <a:r>
              <a:rPr lang="ru-RU" sz="4000" dirty="0"/>
              <a:t>Ветвление означает, что вы отклоняетесь от основной линии разработки и продолжаете работу, не вмешиваясь в основную линию.</a:t>
            </a:r>
          </a:p>
        </p:txBody>
      </p:sp>
    </p:spTree>
    <p:extLst>
      <p:ext uri="{BB962C8B-B14F-4D97-AF65-F5344CB8AC3E}">
        <p14:creationId xmlns:p14="http://schemas.microsoft.com/office/powerpoint/2010/main" val="8842812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E985C-2FAB-2F2A-8785-EEC38DAD98A5}"/>
              </a:ext>
            </a:extLst>
          </p:cNvPr>
          <p:cNvSpPr txBox="1"/>
          <p:nvPr/>
        </p:nvSpPr>
        <p:spPr>
          <a:xfrm>
            <a:off x="0" y="135374"/>
            <a:ext cx="12192000" cy="1077218"/>
          </a:xfrm>
          <a:prstGeom prst="rect">
            <a:avLst/>
          </a:prstGeom>
          <a:noFill/>
        </p:spPr>
        <p:txBody>
          <a:bodyPr wrap="square">
            <a:spAutoFit/>
          </a:bodyPr>
          <a:lstStyle/>
          <a:p>
            <a:pPr algn="ct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Основы </a:t>
            </a:r>
            <a:r>
              <a:rPr lang="en-US"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GIT</a:t>
            </a:r>
            <a:r>
              <a:rPr lang="ru-RU" sz="3200" b="1" i="0" dirty="0" smtClean="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a:t>
            </a:r>
          </a:p>
          <a:p>
            <a:pPr algn="ctr"/>
            <a:r>
              <a:rPr lang="ru-RU" sz="3200" b="1" dirty="0">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Ветвление в </a:t>
            </a:r>
            <a:r>
              <a:rPr lang="en-US" sz="3200" b="1" dirty="0" err="1">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Git</a:t>
            </a:r>
            <a:endPar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endParaRPr>
          </a:p>
        </p:txBody>
      </p:sp>
      <p:sp>
        <p:nvSpPr>
          <p:cNvPr id="4" name="AutoShape 2" descr="Лекция №7 «Системы контроля версий», изображение №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5124" name="Picture 4" descr="Лекция №7 «Системы контроля версий», изображение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5374"/>
            <a:ext cx="2820381" cy="6880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0126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E985C-2FAB-2F2A-8785-EEC38DAD98A5}"/>
              </a:ext>
            </a:extLst>
          </p:cNvPr>
          <p:cNvSpPr txBox="1"/>
          <p:nvPr/>
        </p:nvSpPr>
        <p:spPr>
          <a:xfrm>
            <a:off x="0" y="135374"/>
            <a:ext cx="12192000" cy="1077218"/>
          </a:xfrm>
          <a:prstGeom prst="rect">
            <a:avLst/>
          </a:prstGeom>
          <a:noFill/>
        </p:spPr>
        <p:txBody>
          <a:bodyPr wrap="square">
            <a:spAutoFit/>
          </a:bodyPr>
          <a:lstStyle/>
          <a:p>
            <a:pPr algn="ct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Основы </a:t>
            </a:r>
            <a:r>
              <a:rPr lang="en-US"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GIT</a:t>
            </a:r>
            <a:r>
              <a:rPr lang="ru-RU" sz="3200" b="1" i="0" dirty="0" smtClean="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a:t>
            </a:r>
          </a:p>
          <a:p>
            <a:pPr algn="ctr"/>
            <a:r>
              <a:rPr lang="ru-RU" sz="3200" b="1" dirty="0">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Завершение работы с веткой</a:t>
            </a:r>
            <a:endPar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endParaRPr>
          </a:p>
        </p:txBody>
      </p:sp>
      <p:sp>
        <p:nvSpPr>
          <p:cNvPr id="4" name="AutoShape 2" descr="Лекция №7 «Системы контроля версий», изображение №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 name="Прямоугольник 1"/>
          <p:cNvSpPr/>
          <p:nvPr/>
        </p:nvSpPr>
        <p:spPr>
          <a:xfrm>
            <a:off x="307974" y="2233136"/>
            <a:ext cx="11524361" cy="2554545"/>
          </a:xfrm>
          <a:prstGeom prst="rect">
            <a:avLst/>
          </a:prstGeom>
        </p:spPr>
        <p:txBody>
          <a:bodyPr wrap="square">
            <a:spAutoFit/>
          </a:bodyPr>
          <a:lstStyle/>
          <a:p>
            <a:r>
              <a:rPr lang="ru-RU" sz="2800" dirty="0"/>
              <a:t>Когда работа над новой </a:t>
            </a:r>
            <a:r>
              <a:rPr lang="ru-RU" sz="2800" dirty="0" err="1"/>
              <a:t>фичей</a:t>
            </a:r>
            <a:r>
              <a:rPr lang="ru-RU" sz="2800" dirty="0"/>
              <a:t> (в ветке) закончена, необходимо перенести </a:t>
            </a:r>
            <a:r>
              <a:rPr lang="ru-RU" sz="2800" dirty="0" smtClean="0"/>
              <a:t>изменения </a:t>
            </a:r>
            <a:r>
              <a:rPr lang="ru-RU" sz="2800" dirty="0"/>
              <a:t>в основную ветку. Для этого используется команда </a:t>
            </a:r>
            <a:r>
              <a:rPr lang="ru-RU" sz="2800" dirty="0" err="1"/>
              <a:t>git</a:t>
            </a:r>
            <a:r>
              <a:rPr lang="ru-RU" sz="2800" dirty="0"/>
              <a:t> </a:t>
            </a:r>
            <a:r>
              <a:rPr lang="ru-RU" sz="3200" b="1" dirty="0" err="1" smtClean="0"/>
              <a:t>merge</a:t>
            </a:r>
            <a:r>
              <a:rPr lang="ru-RU" sz="2800" dirty="0" smtClean="0"/>
              <a:t>.</a:t>
            </a:r>
          </a:p>
          <a:p>
            <a:pPr algn="ctr"/>
            <a:r>
              <a:rPr lang="ru-RU" sz="3600" dirty="0" smtClean="0"/>
              <a:t>Вы </a:t>
            </a:r>
            <a:r>
              <a:rPr lang="ru-RU" sz="3600" dirty="0"/>
              <a:t>сначала переключаетесь на ту ветку, в которую хотите слить изменения, а затем объединяете их</a:t>
            </a:r>
          </a:p>
        </p:txBody>
      </p:sp>
    </p:spTree>
    <p:extLst>
      <p:ext uri="{BB962C8B-B14F-4D97-AF65-F5344CB8AC3E}">
        <p14:creationId xmlns:p14="http://schemas.microsoft.com/office/powerpoint/2010/main" val="23226561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E985C-2FAB-2F2A-8785-EEC38DAD98A5}"/>
              </a:ext>
            </a:extLst>
          </p:cNvPr>
          <p:cNvSpPr txBox="1"/>
          <p:nvPr/>
        </p:nvSpPr>
        <p:spPr>
          <a:xfrm>
            <a:off x="0" y="160338"/>
            <a:ext cx="12192000" cy="1077218"/>
          </a:xfrm>
          <a:prstGeom prst="rect">
            <a:avLst/>
          </a:prstGeom>
          <a:noFill/>
        </p:spPr>
        <p:txBody>
          <a:bodyPr wrap="square">
            <a:spAutoFit/>
          </a:bodyPr>
          <a:lstStyle/>
          <a:p>
            <a:pPr algn="ct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Основы </a:t>
            </a:r>
            <a:r>
              <a:rPr lang="en-US"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GIT</a:t>
            </a:r>
            <a:r>
              <a:rPr lang="ru-RU" sz="3200" b="1" i="0" dirty="0" smtClean="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a:t>
            </a:r>
          </a:p>
          <a:p>
            <a:pPr algn="ctr"/>
            <a:r>
              <a:rPr lang="ru-RU" sz="3200" b="1" dirty="0">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Формат </a:t>
            </a:r>
            <a:r>
              <a:rPr lang="en-US" sz="3200" b="1" dirty="0" err="1">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MarkDown</a:t>
            </a:r>
            <a:endPar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endParaRPr>
          </a:p>
        </p:txBody>
      </p:sp>
      <p:sp>
        <p:nvSpPr>
          <p:cNvPr id="4" name="AutoShape 2" descr="Лекция №7 «Системы контроля версий», изображение №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 name="Прямоугольник 4"/>
          <p:cNvSpPr/>
          <p:nvPr/>
        </p:nvSpPr>
        <p:spPr>
          <a:xfrm>
            <a:off x="460374" y="1371600"/>
            <a:ext cx="11207369" cy="3477875"/>
          </a:xfrm>
          <a:prstGeom prst="rect">
            <a:avLst/>
          </a:prstGeom>
        </p:spPr>
        <p:txBody>
          <a:bodyPr wrap="square">
            <a:spAutoFit/>
          </a:bodyPr>
          <a:lstStyle/>
          <a:p>
            <a:pPr algn="just"/>
            <a:r>
              <a:rPr lang="ru-RU" sz="4400" dirty="0"/>
              <a:t>В корне </a:t>
            </a:r>
            <a:r>
              <a:rPr lang="ru-RU" sz="4400" dirty="0" err="1"/>
              <a:t>репозитория</a:t>
            </a:r>
            <a:r>
              <a:rPr lang="ru-RU" sz="4400" dirty="0"/>
              <a:t> принято размещать файл </a:t>
            </a:r>
            <a:r>
              <a:rPr lang="ru-RU" sz="4400" b="1" dirty="0"/>
              <a:t>readme.md</a:t>
            </a:r>
            <a:r>
              <a:rPr lang="ru-RU" sz="4400" dirty="0"/>
              <a:t>, в котором описывается что это за </a:t>
            </a:r>
            <a:r>
              <a:rPr lang="ru-RU" sz="4400" dirty="0" err="1"/>
              <a:t>репозиторий</a:t>
            </a:r>
            <a:r>
              <a:rPr lang="ru-RU" sz="4400" dirty="0"/>
              <a:t>, для чего он нужен, инструкции по установке, если это необходимо.</a:t>
            </a:r>
          </a:p>
        </p:txBody>
      </p:sp>
    </p:spTree>
    <p:extLst>
      <p:ext uri="{BB962C8B-B14F-4D97-AF65-F5344CB8AC3E}">
        <p14:creationId xmlns:p14="http://schemas.microsoft.com/office/powerpoint/2010/main" val="29250214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E985C-2FAB-2F2A-8785-EEC38DAD98A5}"/>
              </a:ext>
            </a:extLst>
          </p:cNvPr>
          <p:cNvSpPr txBox="1"/>
          <p:nvPr/>
        </p:nvSpPr>
        <p:spPr>
          <a:xfrm>
            <a:off x="0" y="160338"/>
            <a:ext cx="12192000" cy="1077218"/>
          </a:xfrm>
          <a:prstGeom prst="rect">
            <a:avLst/>
          </a:prstGeom>
          <a:noFill/>
        </p:spPr>
        <p:txBody>
          <a:bodyPr wrap="square">
            <a:spAutoFit/>
          </a:bodyPr>
          <a:lstStyle/>
          <a:p>
            <a:pPr algn="ct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Основы </a:t>
            </a:r>
            <a:r>
              <a:rPr lang="en-US"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GIT</a:t>
            </a:r>
            <a:r>
              <a:rPr lang="ru-RU" sz="3200" b="1" i="0" dirty="0" smtClean="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a:t>
            </a:r>
          </a:p>
          <a:p>
            <a:pPr algn="ctr"/>
            <a:r>
              <a:rPr lang="ru-RU" sz="3200" b="1" dirty="0">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Формат </a:t>
            </a:r>
            <a:r>
              <a:rPr lang="en-US" sz="3200" b="1" dirty="0" err="1">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MarkDown</a:t>
            </a:r>
            <a:endPar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endParaRPr>
          </a:p>
        </p:txBody>
      </p:sp>
      <p:sp>
        <p:nvSpPr>
          <p:cNvPr id="4" name="AutoShape 2" descr="Лекция №7 «Системы контроля версий», изображение №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 name="Прямоугольник 4"/>
          <p:cNvSpPr/>
          <p:nvPr/>
        </p:nvSpPr>
        <p:spPr>
          <a:xfrm>
            <a:off x="460374" y="1371600"/>
            <a:ext cx="11207369" cy="4154984"/>
          </a:xfrm>
          <a:prstGeom prst="rect">
            <a:avLst/>
          </a:prstGeom>
        </p:spPr>
        <p:txBody>
          <a:bodyPr wrap="square">
            <a:spAutoFit/>
          </a:bodyPr>
          <a:lstStyle/>
          <a:p>
            <a:pPr algn="just"/>
            <a:r>
              <a:rPr lang="ru-RU" sz="4400" b="1" dirty="0" err="1" smtClean="0"/>
              <a:t>Markdown</a:t>
            </a:r>
            <a:r>
              <a:rPr lang="ru-RU" sz="4400" dirty="0" smtClean="0"/>
              <a:t> </a:t>
            </a:r>
            <a:r>
              <a:rPr lang="ru-RU" sz="4400" dirty="0"/>
              <a:t>— облегчённый язык разметки, созданный с целью обозначения форматирования в простом тексте, с максимальным сохранением его читаемости человеком, и пригодный для машинного </a:t>
            </a:r>
            <a:r>
              <a:rPr lang="ru-RU" sz="4400" dirty="0" smtClean="0"/>
              <a:t>преобразования.</a:t>
            </a:r>
            <a:endParaRPr lang="ru-RU" sz="4400" dirty="0"/>
          </a:p>
        </p:txBody>
      </p:sp>
    </p:spTree>
    <p:extLst>
      <p:ext uri="{BB962C8B-B14F-4D97-AF65-F5344CB8AC3E}">
        <p14:creationId xmlns:p14="http://schemas.microsoft.com/office/powerpoint/2010/main" val="3920038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E985C-2FAB-2F2A-8785-EEC38DAD98A5}"/>
              </a:ext>
            </a:extLst>
          </p:cNvPr>
          <p:cNvSpPr txBox="1"/>
          <p:nvPr/>
        </p:nvSpPr>
        <p:spPr>
          <a:xfrm>
            <a:off x="0" y="160338"/>
            <a:ext cx="12192000" cy="1077218"/>
          </a:xfrm>
          <a:prstGeom prst="rect">
            <a:avLst/>
          </a:prstGeom>
          <a:noFill/>
        </p:spPr>
        <p:txBody>
          <a:bodyPr wrap="square">
            <a:spAutoFit/>
          </a:bodyPr>
          <a:lstStyle/>
          <a:p>
            <a:pPr algn="ct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Основы </a:t>
            </a:r>
            <a:r>
              <a:rPr lang="en-US"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GIT</a:t>
            </a:r>
            <a:r>
              <a:rPr lang="ru-RU" sz="3200" b="1" i="0" dirty="0" smtClean="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a:t>
            </a:r>
          </a:p>
          <a:p>
            <a:pPr algn="ctr"/>
            <a:r>
              <a:rPr lang="ru-RU" sz="3200" b="1" dirty="0">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Формат </a:t>
            </a:r>
            <a:r>
              <a:rPr lang="en-US" sz="3200" b="1" dirty="0" err="1">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MarkDown</a:t>
            </a:r>
            <a:endPar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endParaRPr>
          </a:p>
        </p:txBody>
      </p:sp>
      <p:sp>
        <p:nvSpPr>
          <p:cNvPr id="4" name="AutoShape 2" descr="Лекция №7 «Системы контроля версий», изображение №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710" y="1237556"/>
            <a:ext cx="10728580" cy="5398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4426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0D8F61-8E79-0C8F-4C25-4059C2BD5488}"/>
              </a:ext>
            </a:extLst>
          </p:cNvPr>
          <p:cNvSpPr txBox="1"/>
          <p:nvPr/>
        </p:nvSpPr>
        <p:spPr>
          <a:xfrm>
            <a:off x="290763" y="188313"/>
            <a:ext cx="11610473" cy="584775"/>
          </a:xfrm>
          <a:prstGeom prst="rect">
            <a:avLst/>
          </a:prstGeom>
          <a:noFill/>
        </p:spPr>
        <p:txBody>
          <a:bodyPr wrap="square">
            <a:spAutoFit/>
          </a:bodyPr>
          <a:lstStyle/>
          <a:p>
            <a:pPr algn="ctr"/>
            <a:r>
              <a:rPr lang="ru-RU" sz="3200" b="1" dirty="0"/>
              <a:t>ЧТО ТАКОЕ КОНТРОЛЬ ВЕРСИЙ, И ЗАЧЕМ ОН НУЖЕН?</a:t>
            </a:r>
          </a:p>
        </p:txBody>
      </p:sp>
      <p:sp>
        <p:nvSpPr>
          <p:cNvPr id="4" name="TextBox 3">
            <a:extLst>
              <a:ext uri="{FF2B5EF4-FFF2-40B4-BE49-F238E27FC236}">
                <a16:creationId xmlns:a16="http://schemas.microsoft.com/office/drawing/2014/main" id="{0CBA3463-B7BA-F26C-55D4-0ABAC1789FF2}"/>
              </a:ext>
            </a:extLst>
          </p:cNvPr>
          <p:cNvSpPr txBox="1"/>
          <p:nvPr/>
        </p:nvSpPr>
        <p:spPr>
          <a:xfrm>
            <a:off x="413558" y="1374590"/>
            <a:ext cx="10925001" cy="523220"/>
          </a:xfrm>
          <a:prstGeom prst="rect">
            <a:avLst/>
          </a:prstGeom>
          <a:noFill/>
        </p:spPr>
        <p:txBody>
          <a:bodyPr wrap="square">
            <a:spAutoFit/>
          </a:bodyPr>
          <a:lstStyle/>
          <a:p>
            <a:r>
              <a:rPr lang="ru-RU" sz="2800" b="1" i="1" dirty="0"/>
              <a:t>Локальные системы контроля версий</a:t>
            </a:r>
          </a:p>
        </p:txBody>
      </p:sp>
      <p:sp>
        <p:nvSpPr>
          <p:cNvPr id="5" name="TextBox 4">
            <a:extLst>
              <a:ext uri="{FF2B5EF4-FFF2-40B4-BE49-F238E27FC236}">
                <a16:creationId xmlns:a16="http://schemas.microsoft.com/office/drawing/2014/main" id="{F838AAFA-B4BE-F74C-AD4A-0F65EF545E43}"/>
              </a:ext>
            </a:extLst>
          </p:cNvPr>
          <p:cNvSpPr txBox="1"/>
          <p:nvPr/>
        </p:nvSpPr>
        <p:spPr>
          <a:xfrm>
            <a:off x="841317" y="2499312"/>
            <a:ext cx="10509364" cy="3600986"/>
          </a:xfrm>
          <a:prstGeom prst="rect">
            <a:avLst/>
          </a:prstGeom>
          <a:noFill/>
        </p:spPr>
        <p:txBody>
          <a:bodyPr wrap="square">
            <a:spAutoFit/>
          </a:bodyPr>
          <a:lstStyle/>
          <a:p>
            <a:r>
              <a:rPr lang="ru-RU" b="0" dirty="0">
                <a:effectLst/>
                <a:latin typeface="PT Serif" panose="020A0603040505020204" pitchFamily="18" charset="-52"/>
              </a:rPr>
              <a:t>Для решения части из этих проблем были разработаны </a:t>
            </a:r>
            <a:r>
              <a:rPr lang="ru-RU" b="1" dirty="0">
                <a:effectLst/>
                <a:latin typeface="PT Serif" panose="020A0603040505020204" pitchFamily="18" charset="-52"/>
              </a:rPr>
              <a:t>локальные СКВ</a:t>
            </a:r>
            <a:r>
              <a:rPr lang="ru-RU" b="0" dirty="0">
                <a:effectLst/>
                <a:latin typeface="PT Serif" panose="020A0603040505020204" pitchFamily="18" charset="-52"/>
              </a:rPr>
              <a:t>.</a:t>
            </a:r>
            <a:r>
              <a:rPr lang="ru-RU" dirty="0"/>
              <a:t/>
            </a:r>
            <a:br>
              <a:rPr lang="ru-RU" dirty="0"/>
            </a:br>
            <a:r>
              <a:rPr lang="ru-RU" b="1" dirty="0">
                <a:effectLst/>
                <a:latin typeface="PT Serif" panose="020A0603040505020204" pitchFamily="18" charset="-52"/>
              </a:rPr>
              <a:t>Одной из первых </a:t>
            </a:r>
            <a:r>
              <a:rPr lang="ru-RU" b="0" dirty="0">
                <a:effectLst/>
                <a:latin typeface="PT Serif" panose="020A0603040505020204" pitchFamily="18" charset="-52"/>
              </a:rPr>
              <a:t>и наиболее популярных </a:t>
            </a:r>
            <a:r>
              <a:rPr lang="ru-RU" b="1" dirty="0">
                <a:effectLst/>
                <a:latin typeface="PT Serif" panose="020A0603040505020204" pitchFamily="18" charset="-52"/>
              </a:rPr>
              <a:t>СКВ</a:t>
            </a:r>
            <a:r>
              <a:rPr lang="ru-RU" b="0" dirty="0">
                <a:effectLst/>
                <a:latin typeface="PT Serif" panose="020A0603040505020204" pitchFamily="18" charset="-52"/>
              </a:rPr>
              <a:t> такого типа являлась </a:t>
            </a:r>
            <a:r>
              <a:rPr lang="ru-RU" b="1" dirty="0">
                <a:effectLst/>
                <a:latin typeface="PT Serif" panose="020A0603040505020204" pitchFamily="18" charset="-52"/>
              </a:rPr>
              <a:t>RCS</a:t>
            </a:r>
            <a:r>
              <a:rPr lang="ru-RU" b="1" dirty="0">
                <a:latin typeface="PT Serif" panose="020A0603040505020204" pitchFamily="18" charset="-52"/>
              </a:rPr>
              <a:t> (</a:t>
            </a:r>
            <a:r>
              <a:rPr lang="en-US" b="1" i="0" dirty="0">
                <a:solidFill>
                  <a:srgbClr val="202122"/>
                </a:solidFill>
                <a:effectLst/>
                <a:latin typeface="Arial" panose="020B0604020202020204" pitchFamily="34" charset="0"/>
              </a:rPr>
              <a:t>Revision Control System</a:t>
            </a:r>
            <a:r>
              <a:rPr lang="ru-RU" b="1" i="0" dirty="0">
                <a:solidFill>
                  <a:srgbClr val="202122"/>
                </a:solidFill>
                <a:latin typeface="PT Serif" panose="020A0603040505020204" pitchFamily="18" charset="-52"/>
              </a:rPr>
              <a:t>)</a:t>
            </a:r>
            <a:r>
              <a:rPr lang="ru-RU" b="0" dirty="0">
                <a:effectLst/>
                <a:latin typeface="PT Serif" panose="020A0603040505020204" pitchFamily="18" charset="-52"/>
              </a:rPr>
              <a:t>, которая была </a:t>
            </a:r>
            <a:r>
              <a:rPr lang="ru-RU" b="1" dirty="0">
                <a:effectLst/>
                <a:latin typeface="PT Serif" panose="020A0603040505020204" pitchFamily="18" charset="-52"/>
              </a:rPr>
              <a:t>разработана в 1985 году</a:t>
            </a:r>
            <a:r>
              <a:rPr lang="ru-RU" b="0" dirty="0">
                <a:effectLst/>
                <a:latin typeface="PT Serif" panose="020A0603040505020204" pitchFamily="18" charset="-52"/>
              </a:rPr>
              <a:t>.</a:t>
            </a:r>
          </a:p>
          <a:p>
            <a:r>
              <a:rPr lang="ru-RU" dirty="0"/>
              <a:t/>
            </a:r>
            <a:br>
              <a:rPr lang="ru-RU" dirty="0"/>
            </a:br>
            <a:r>
              <a:rPr lang="ru-RU" b="0" dirty="0">
                <a:effectLst/>
                <a:latin typeface="PT Serif" panose="020A0603040505020204" pitchFamily="18" charset="-52"/>
              </a:rPr>
              <a:t>Для </a:t>
            </a:r>
            <a:r>
              <a:rPr lang="ru-RU" b="1" dirty="0">
                <a:effectLst/>
                <a:latin typeface="PT Serif" panose="020A0603040505020204" pitchFamily="18" charset="-52"/>
              </a:rPr>
              <a:t>каждого файла</a:t>
            </a:r>
            <a:r>
              <a:rPr lang="ru-RU" b="0" dirty="0">
                <a:effectLst/>
                <a:latin typeface="PT Serif" panose="020A0603040505020204" pitchFamily="18" charset="-52"/>
              </a:rPr>
              <a:t>, зарегистрированного </a:t>
            </a:r>
            <a:r>
              <a:rPr lang="ru-RU" b="1" dirty="0">
                <a:effectLst/>
                <a:latin typeface="PT Serif" panose="020A0603040505020204" pitchFamily="18" charset="-52"/>
              </a:rPr>
              <a:t>в системе</a:t>
            </a:r>
            <a:r>
              <a:rPr lang="ru-RU" b="0" dirty="0">
                <a:effectLst/>
                <a:latin typeface="PT Serif" panose="020A0603040505020204" pitchFamily="18" charset="-52"/>
              </a:rPr>
              <a:t>, она хранит </a:t>
            </a:r>
            <a:r>
              <a:rPr lang="ru-RU" b="1" dirty="0">
                <a:effectLst/>
                <a:latin typeface="PT Serif" panose="020A0603040505020204" pitchFamily="18" charset="-52"/>
              </a:rPr>
              <a:t>полную историю изменений</a:t>
            </a:r>
            <a:r>
              <a:rPr lang="ru-RU" b="0" dirty="0">
                <a:effectLst/>
                <a:latin typeface="PT Serif" panose="020A0603040505020204" pitchFamily="18" charset="-52"/>
              </a:rPr>
              <a:t>, причём для текстовых файлов используется эффективный алгоритм дельта-компрессии, когда хранится только последняя версия и все </a:t>
            </a:r>
            <a:r>
              <a:rPr lang="ru-RU" b="0" dirty="0" err="1">
                <a:effectLst/>
                <a:latin typeface="PT Serif" panose="020A0603040505020204" pitchFamily="18" charset="-52"/>
              </a:rPr>
              <a:t>межверсионные</a:t>
            </a:r>
            <a:r>
              <a:rPr lang="ru-RU" b="0" dirty="0">
                <a:effectLst/>
                <a:latin typeface="PT Serif" panose="020A0603040505020204" pitchFamily="18" charset="-52"/>
              </a:rPr>
              <a:t> изменения. Такие </a:t>
            </a:r>
            <a:r>
              <a:rPr lang="ru-RU" b="1" dirty="0">
                <a:effectLst/>
                <a:latin typeface="PT Serif" panose="020A0603040505020204" pitchFamily="18" charset="-52"/>
              </a:rPr>
              <a:t>СКВ решали </a:t>
            </a:r>
            <a:r>
              <a:rPr lang="ru-RU" b="0" dirty="0">
                <a:effectLst/>
                <a:latin typeface="PT Serif" panose="020A0603040505020204" pitchFamily="18" charset="-52"/>
              </a:rPr>
              <a:t>только первую проблему - </a:t>
            </a:r>
            <a:r>
              <a:rPr lang="ru-RU" b="1" dirty="0">
                <a:effectLst/>
                <a:latin typeface="PT Serif" panose="020A0603040505020204" pitchFamily="18" charset="-52"/>
              </a:rPr>
              <a:t>избыточность данных</a:t>
            </a:r>
            <a:r>
              <a:rPr lang="ru-RU" b="0" dirty="0">
                <a:effectLst/>
                <a:latin typeface="PT Serif" panose="020A0603040505020204" pitchFamily="18" charset="-52"/>
              </a:rPr>
              <a:t>.</a:t>
            </a:r>
          </a:p>
          <a:p>
            <a:pPr algn="ctr"/>
            <a:r>
              <a:rPr lang="ru-RU" sz="2800" b="1" dirty="0"/>
              <a:t/>
            </a:r>
            <a:br>
              <a:rPr lang="ru-RU" sz="2800" b="1" dirty="0"/>
            </a:br>
            <a:r>
              <a:rPr lang="ru-RU" sz="2800" b="1" dirty="0">
                <a:effectLst/>
                <a:latin typeface="PT Serif" panose="020A0603040505020204" pitchFamily="18" charset="-52"/>
              </a:rPr>
              <a:t>Современные СКВ можно разделить на две группы: централизованные и распределенные.</a:t>
            </a:r>
            <a:endParaRPr lang="ru-RU" sz="2800" b="1" dirty="0"/>
          </a:p>
        </p:txBody>
      </p:sp>
    </p:spTree>
    <p:extLst>
      <p:ext uri="{BB962C8B-B14F-4D97-AF65-F5344CB8AC3E}">
        <p14:creationId xmlns:p14="http://schemas.microsoft.com/office/powerpoint/2010/main" val="11025187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E985C-2FAB-2F2A-8785-EEC38DAD98A5}"/>
              </a:ext>
            </a:extLst>
          </p:cNvPr>
          <p:cNvSpPr txBox="1"/>
          <p:nvPr/>
        </p:nvSpPr>
        <p:spPr>
          <a:xfrm>
            <a:off x="0" y="160338"/>
            <a:ext cx="12192000" cy="1077218"/>
          </a:xfrm>
          <a:prstGeom prst="rect">
            <a:avLst/>
          </a:prstGeom>
          <a:noFill/>
        </p:spPr>
        <p:txBody>
          <a:bodyPr wrap="square">
            <a:spAutoFit/>
          </a:bodyPr>
          <a:lstStyle/>
          <a:p>
            <a:pPr algn="ct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Основы </a:t>
            </a:r>
            <a:r>
              <a:rPr lang="en-US"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GIT</a:t>
            </a:r>
            <a:r>
              <a:rPr lang="ru-RU" sz="3200" b="1" i="0" dirty="0" smtClean="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a:t>
            </a:r>
          </a:p>
          <a:p>
            <a:pPr algn="ctr"/>
            <a:r>
              <a:rPr lang="ru-RU" sz="3200" b="1" dirty="0">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Формат </a:t>
            </a:r>
            <a:r>
              <a:rPr lang="en-US" sz="3200" b="1" dirty="0" err="1">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MarkDown</a:t>
            </a:r>
            <a:endPar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endParaRPr>
          </a:p>
        </p:txBody>
      </p:sp>
      <p:sp>
        <p:nvSpPr>
          <p:cNvPr id="4" name="AutoShape 2" descr="Лекция №7 «Системы контроля версий», изображение №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1711071"/>
            <a:ext cx="11382584" cy="4067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48666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E985C-2FAB-2F2A-8785-EEC38DAD98A5}"/>
              </a:ext>
            </a:extLst>
          </p:cNvPr>
          <p:cNvSpPr txBox="1"/>
          <p:nvPr/>
        </p:nvSpPr>
        <p:spPr>
          <a:xfrm>
            <a:off x="0" y="160338"/>
            <a:ext cx="12192000" cy="1077218"/>
          </a:xfrm>
          <a:prstGeom prst="rect">
            <a:avLst/>
          </a:prstGeom>
          <a:noFill/>
        </p:spPr>
        <p:txBody>
          <a:bodyPr wrap="square">
            <a:spAutoFit/>
          </a:bodyPr>
          <a:lstStyle/>
          <a:p>
            <a:pPr algn="ct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Основы </a:t>
            </a:r>
            <a:r>
              <a:rPr lang="en-US"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GIT</a:t>
            </a:r>
            <a:r>
              <a:rPr lang="ru-RU" sz="3200" b="1" i="0" dirty="0" smtClean="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a:t>
            </a:r>
          </a:p>
          <a:p>
            <a:pPr algn="ctr"/>
            <a:r>
              <a:rPr lang="ru-RU" sz="3200" b="1" dirty="0">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Формат </a:t>
            </a:r>
            <a:r>
              <a:rPr lang="en-US" sz="3200" b="1" dirty="0" err="1">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MarkDown</a:t>
            </a:r>
            <a:endPar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endParaRPr>
          </a:p>
        </p:txBody>
      </p:sp>
      <p:sp>
        <p:nvSpPr>
          <p:cNvPr id="4" name="AutoShape 2" descr="Лекция №7 «Системы контроля версий», изображение №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042" y="1210860"/>
            <a:ext cx="9504045" cy="5647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25912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E985C-2FAB-2F2A-8785-EEC38DAD98A5}"/>
              </a:ext>
            </a:extLst>
          </p:cNvPr>
          <p:cNvSpPr txBox="1"/>
          <p:nvPr/>
        </p:nvSpPr>
        <p:spPr>
          <a:xfrm>
            <a:off x="0" y="160338"/>
            <a:ext cx="12192000" cy="1077218"/>
          </a:xfrm>
          <a:prstGeom prst="rect">
            <a:avLst/>
          </a:prstGeom>
          <a:noFill/>
        </p:spPr>
        <p:txBody>
          <a:bodyPr wrap="square">
            <a:spAutoFit/>
          </a:bodyPr>
          <a:lstStyle/>
          <a:p>
            <a:pPr algn="ct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Основы </a:t>
            </a:r>
            <a:r>
              <a:rPr lang="en-US"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GIT</a:t>
            </a:r>
            <a:r>
              <a:rPr lang="ru-RU" sz="3200" b="1" i="0" dirty="0" smtClean="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a:t>
            </a:r>
          </a:p>
          <a:p>
            <a:pPr algn="ctr"/>
            <a:r>
              <a:rPr lang="ru-RU" sz="3200" b="1" dirty="0">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Формат </a:t>
            </a:r>
            <a:r>
              <a:rPr lang="en-US" sz="3200" b="1" dirty="0" err="1">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MarkDown</a:t>
            </a:r>
            <a:endPar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endParaRPr>
          </a:p>
        </p:txBody>
      </p:sp>
      <p:sp>
        <p:nvSpPr>
          <p:cNvPr id="4" name="AutoShape 2" descr="Лекция №7 «Системы контроля версий», изображение №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911668"/>
            <a:ext cx="12217451" cy="26420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82798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E985C-2FAB-2F2A-8785-EEC38DAD98A5}"/>
              </a:ext>
            </a:extLst>
          </p:cNvPr>
          <p:cNvSpPr txBox="1"/>
          <p:nvPr/>
        </p:nvSpPr>
        <p:spPr>
          <a:xfrm>
            <a:off x="0" y="160338"/>
            <a:ext cx="12192000" cy="1077218"/>
          </a:xfrm>
          <a:prstGeom prst="rect">
            <a:avLst/>
          </a:prstGeom>
          <a:noFill/>
        </p:spPr>
        <p:txBody>
          <a:bodyPr wrap="square">
            <a:spAutoFit/>
          </a:bodyPr>
          <a:lstStyle/>
          <a:p>
            <a:pPr algn="ct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Основы </a:t>
            </a:r>
            <a:r>
              <a:rPr lang="en-US"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GIT</a:t>
            </a:r>
            <a:r>
              <a:rPr lang="ru-RU" sz="3200" b="1" i="0" dirty="0" smtClean="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a:t>
            </a:r>
          </a:p>
          <a:p>
            <a:pPr algn="ctr"/>
            <a:r>
              <a:rPr lang="ru-RU" sz="3200" b="1" dirty="0">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Формат </a:t>
            </a:r>
            <a:r>
              <a:rPr lang="en-US" sz="3200" b="1" dirty="0" err="1">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MarkDown</a:t>
            </a:r>
            <a:endPar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endParaRPr>
          </a:p>
        </p:txBody>
      </p:sp>
      <p:sp>
        <p:nvSpPr>
          <p:cNvPr id="4" name="AutoShape 2" descr="Лекция №7 «Системы контроля версий», изображение №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37556"/>
            <a:ext cx="12192000" cy="5094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08633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4112" y="2048256"/>
            <a:ext cx="12503038" cy="2646878"/>
          </a:xfrm>
          <a:prstGeom prst="rect">
            <a:avLst/>
          </a:prstGeom>
          <a:noFill/>
        </p:spPr>
        <p:txBody>
          <a:bodyPr wrap="none" rtlCol="0">
            <a:spAutoFit/>
          </a:bodyPr>
          <a:lstStyle/>
          <a:p>
            <a:r>
              <a:rPr lang="ru-RU" sz="16600" b="1" dirty="0" smtClean="0"/>
              <a:t>ПОВТОРЕНИЕ</a:t>
            </a:r>
            <a:endParaRPr lang="ru-RU" sz="16600" b="1" dirty="0"/>
          </a:p>
        </p:txBody>
      </p:sp>
    </p:spTree>
    <p:extLst>
      <p:ext uri="{BB962C8B-B14F-4D97-AF65-F5344CB8AC3E}">
        <p14:creationId xmlns:p14="http://schemas.microsoft.com/office/powerpoint/2010/main" val="42754253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9095" y="329184"/>
            <a:ext cx="4787080" cy="584775"/>
          </a:xfrm>
          <a:prstGeom prst="rect">
            <a:avLst/>
          </a:prstGeom>
          <a:noFill/>
        </p:spPr>
        <p:txBody>
          <a:bodyPr wrap="none" rtlCol="0">
            <a:spAutoFit/>
          </a:bodyPr>
          <a:lstStyle/>
          <a:p>
            <a:r>
              <a:rPr lang="ru-RU" sz="3200" b="1" dirty="0" smtClean="0"/>
              <a:t>ОПЕРАТОРЫ ОТНОШЕНИЯ</a:t>
            </a:r>
            <a:endParaRPr lang="ru-RU" sz="3200" b="1" dirty="0"/>
          </a:p>
        </p:txBody>
      </p:sp>
      <p:pic>
        <p:nvPicPr>
          <p:cNvPr id="3" name="Рисунок 2"/>
          <p:cNvPicPr>
            <a:picLocks noChangeAspect="1"/>
          </p:cNvPicPr>
          <p:nvPr/>
        </p:nvPicPr>
        <p:blipFill>
          <a:blip r:embed="rId2"/>
          <a:stretch>
            <a:fillRect/>
          </a:stretch>
        </p:blipFill>
        <p:spPr>
          <a:xfrm>
            <a:off x="2972888" y="913959"/>
            <a:ext cx="5859493" cy="5718489"/>
          </a:xfrm>
          <a:prstGeom prst="rect">
            <a:avLst/>
          </a:prstGeom>
        </p:spPr>
      </p:pic>
      <p:sp>
        <p:nvSpPr>
          <p:cNvPr id="4" name="Прямоугольник 3"/>
          <p:cNvSpPr/>
          <p:nvPr/>
        </p:nvSpPr>
        <p:spPr>
          <a:xfrm>
            <a:off x="5218176" y="1865376"/>
            <a:ext cx="3340608" cy="4645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9960571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9095" y="329184"/>
            <a:ext cx="4787080" cy="584775"/>
          </a:xfrm>
          <a:prstGeom prst="rect">
            <a:avLst/>
          </a:prstGeom>
          <a:noFill/>
        </p:spPr>
        <p:txBody>
          <a:bodyPr wrap="none" rtlCol="0">
            <a:spAutoFit/>
          </a:bodyPr>
          <a:lstStyle/>
          <a:p>
            <a:r>
              <a:rPr lang="ru-RU" sz="3200" b="1" dirty="0" smtClean="0"/>
              <a:t>ОПЕРАТОРЫ ОТНОШЕНИЯ</a:t>
            </a:r>
            <a:endParaRPr lang="ru-RU" sz="3200" b="1" dirty="0"/>
          </a:p>
        </p:txBody>
      </p:sp>
      <p:pic>
        <p:nvPicPr>
          <p:cNvPr id="3" name="Рисунок 2"/>
          <p:cNvPicPr>
            <a:picLocks noChangeAspect="1"/>
          </p:cNvPicPr>
          <p:nvPr/>
        </p:nvPicPr>
        <p:blipFill>
          <a:blip r:embed="rId2"/>
          <a:stretch>
            <a:fillRect/>
          </a:stretch>
        </p:blipFill>
        <p:spPr>
          <a:xfrm>
            <a:off x="2972888" y="913959"/>
            <a:ext cx="5859493" cy="5718489"/>
          </a:xfrm>
          <a:prstGeom prst="rect">
            <a:avLst/>
          </a:prstGeom>
        </p:spPr>
      </p:pic>
    </p:spTree>
    <p:extLst>
      <p:ext uri="{BB962C8B-B14F-4D97-AF65-F5344CB8AC3E}">
        <p14:creationId xmlns:p14="http://schemas.microsoft.com/office/powerpoint/2010/main" val="13349061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9095" y="329184"/>
            <a:ext cx="4501104" cy="584775"/>
          </a:xfrm>
          <a:prstGeom prst="rect">
            <a:avLst/>
          </a:prstGeom>
          <a:noFill/>
        </p:spPr>
        <p:txBody>
          <a:bodyPr wrap="none" rtlCol="0">
            <a:spAutoFit/>
          </a:bodyPr>
          <a:lstStyle/>
          <a:p>
            <a:r>
              <a:rPr lang="ru-RU" sz="3200" b="1" dirty="0" smtClean="0"/>
              <a:t>ЛОГИЧЕСКЕ ОПЕРАТОРЫ</a:t>
            </a:r>
            <a:endParaRPr lang="ru-RU" sz="3200" b="1" dirty="0"/>
          </a:p>
        </p:txBody>
      </p:sp>
      <p:pic>
        <p:nvPicPr>
          <p:cNvPr id="4" name="Рисунок 3"/>
          <p:cNvPicPr>
            <a:picLocks noChangeAspect="1"/>
          </p:cNvPicPr>
          <p:nvPr/>
        </p:nvPicPr>
        <p:blipFill>
          <a:blip r:embed="rId2"/>
          <a:stretch>
            <a:fillRect/>
          </a:stretch>
        </p:blipFill>
        <p:spPr>
          <a:xfrm>
            <a:off x="2776773" y="913959"/>
            <a:ext cx="5965748" cy="5645337"/>
          </a:xfrm>
          <a:prstGeom prst="rect">
            <a:avLst/>
          </a:prstGeom>
        </p:spPr>
      </p:pic>
      <p:sp>
        <p:nvSpPr>
          <p:cNvPr id="5" name="Прямоугольник 4"/>
          <p:cNvSpPr/>
          <p:nvPr/>
        </p:nvSpPr>
        <p:spPr>
          <a:xfrm>
            <a:off x="5218176" y="1865376"/>
            <a:ext cx="3340608" cy="4645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8712477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9095" y="329184"/>
            <a:ext cx="4768806" cy="584775"/>
          </a:xfrm>
          <a:prstGeom prst="rect">
            <a:avLst/>
          </a:prstGeom>
          <a:noFill/>
        </p:spPr>
        <p:txBody>
          <a:bodyPr wrap="none" rtlCol="0">
            <a:spAutoFit/>
          </a:bodyPr>
          <a:lstStyle/>
          <a:p>
            <a:r>
              <a:rPr lang="ru-RU" sz="3200" b="1" dirty="0" smtClean="0"/>
              <a:t>ЛОГИЧЕСКИЕ ОПЕРАТОРЫ</a:t>
            </a:r>
            <a:endParaRPr lang="ru-RU" sz="3200" b="1" dirty="0"/>
          </a:p>
        </p:txBody>
      </p:sp>
      <p:pic>
        <p:nvPicPr>
          <p:cNvPr id="4" name="Рисунок 3"/>
          <p:cNvPicPr>
            <a:picLocks noChangeAspect="1"/>
          </p:cNvPicPr>
          <p:nvPr/>
        </p:nvPicPr>
        <p:blipFill>
          <a:blip r:embed="rId2"/>
          <a:stretch>
            <a:fillRect/>
          </a:stretch>
        </p:blipFill>
        <p:spPr>
          <a:xfrm>
            <a:off x="2776773" y="913959"/>
            <a:ext cx="5965748" cy="5645337"/>
          </a:xfrm>
          <a:prstGeom prst="rect">
            <a:avLst/>
          </a:prstGeom>
        </p:spPr>
      </p:pic>
    </p:spTree>
    <p:extLst>
      <p:ext uri="{BB962C8B-B14F-4D97-AF65-F5344CB8AC3E}">
        <p14:creationId xmlns:p14="http://schemas.microsoft.com/office/powerpoint/2010/main" val="41344004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5576" y="316992"/>
            <a:ext cx="6849928" cy="584775"/>
          </a:xfrm>
          <a:prstGeom prst="rect">
            <a:avLst/>
          </a:prstGeom>
          <a:noFill/>
        </p:spPr>
        <p:txBody>
          <a:bodyPr wrap="square" rtlCol="0">
            <a:spAutoFit/>
          </a:bodyPr>
          <a:lstStyle/>
          <a:p>
            <a:pPr algn="ctr"/>
            <a:r>
              <a:rPr lang="ru-RU" sz="3200" b="1" dirty="0" smtClean="0"/>
              <a:t>ОПЕРАТОР </a:t>
            </a:r>
            <a:r>
              <a:rPr lang="en-US" sz="3200" b="1" dirty="0" smtClean="0"/>
              <a:t>IF</a:t>
            </a:r>
            <a:endParaRPr lang="ru-RU" sz="3200" b="1" dirty="0"/>
          </a:p>
        </p:txBody>
      </p:sp>
      <p:sp>
        <p:nvSpPr>
          <p:cNvPr id="3" name="Прямоугольник 2"/>
          <p:cNvSpPr/>
          <p:nvPr/>
        </p:nvSpPr>
        <p:spPr>
          <a:xfrm>
            <a:off x="0" y="2447467"/>
            <a:ext cx="12192000" cy="1323439"/>
          </a:xfrm>
          <a:prstGeom prst="rect">
            <a:avLst/>
          </a:prstGeom>
        </p:spPr>
        <p:txBody>
          <a:bodyPr wrap="square">
            <a:spAutoFit/>
          </a:bodyPr>
          <a:lstStyle/>
          <a:p>
            <a:pPr algn="ctr"/>
            <a:r>
              <a:rPr lang="ru-RU" sz="4000" dirty="0"/>
              <a:t>Для организации условного ветвления язык C# унаследовал от С и С++ конструкцию </a:t>
            </a:r>
            <a:r>
              <a:rPr lang="ru-RU" sz="4000" dirty="0" err="1"/>
              <a:t>if</a:t>
            </a:r>
            <a:r>
              <a:rPr lang="ru-RU" sz="4000" dirty="0"/>
              <a:t>...</a:t>
            </a:r>
            <a:r>
              <a:rPr lang="ru-RU" sz="4000" dirty="0" err="1"/>
              <a:t>else</a:t>
            </a:r>
            <a:r>
              <a:rPr lang="ru-RU" sz="4000" dirty="0"/>
              <a:t>. </a:t>
            </a:r>
          </a:p>
        </p:txBody>
      </p:sp>
    </p:spTree>
    <p:extLst>
      <p:ext uri="{BB962C8B-B14F-4D97-AF65-F5344CB8AC3E}">
        <p14:creationId xmlns:p14="http://schemas.microsoft.com/office/powerpoint/2010/main" val="3295359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E985C-2FAB-2F2A-8785-EEC38DAD98A5}"/>
              </a:ext>
            </a:extLst>
          </p:cNvPr>
          <p:cNvSpPr txBox="1"/>
          <p:nvPr/>
        </p:nvSpPr>
        <p:spPr>
          <a:xfrm>
            <a:off x="0" y="135374"/>
            <a:ext cx="12192000" cy="584775"/>
          </a:xfrm>
          <a:prstGeom prst="rect">
            <a:avLst/>
          </a:prstGeom>
          <a:noFill/>
        </p:spPr>
        <p:txBody>
          <a:bodyPr wrap="square">
            <a:spAutoFit/>
          </a:bodyPr>
          <a:lstStyle/>
          <a:p>
            <a:pPr algn="ct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ЦЕНТРАЛИЗОВАННЫЕ СИСТЕМЫ КОНТРОЛЯ ВЕРСИЙ</a:t>
            </a:r>
          </a:p>
        </p:txBody>
      </p:sp>
      <p:sp>
        <p:nvSpPr>
          <p:cNvPr id="5" name="TextBox 4">
            <a:extLst>
              <a:ext uri="{FF2B5EF4-FFF2-40B4-BE49-F238E27FC236}">
                <a16:creationId xmlns:a16="http://schemas.microsoft.com/office/drawing/2014/main" id="{5D7D0B4C-7BFB-9721-4FF8-49A2FEE22EA6}"/>
              </a:ext>
            </a:extLst>
          </p:cNvPr>
          <p:cNvSpPr txBox="1"/>
          <p:nvPr/>
        </p:nvSpPr>
        <p:spPr>
          <a:xfrm>
            <a:off x="396587" y="1366897"/>
            <a:ext cx="11398826" cy="2062103"/>
          </a:xfrm>
          <a:prstGeom prst="rect">
            <a:avLst/>
          </a:prstGeom>
          <a:noFill/>
        </p:spPr>
        <p:txBody>
          <a:bodyPr wrap="square">
            <a:spAutoFit/>
          </a:bodyPr>
          <a:lstStyle/>
          <a:p>
            <a:pPr algn="just"/>
            <a:r>
              <a:rPr lang="ru-RU" sz="3200" b="1" dirty="0"/>
              <a:t>Основной проблемой </a:t>
            </a:r>
            <a:r>
              <a:rPr lang="ru-RU" sz="3200" dirty="0"/>
              <a:t>оказалась </a:t>
            </a:r>
            <a:r>
              <a:rPr lang="ru-RU" sz="3200" b="1" dirty="0"/>
              <a:t>необходимость сотрудничать </a:t>
            </a:r>
            <a:r>
              <a:rPr lang="ru-RU" sz="3200" dirty="0"/>
              <a:t>с разработчиками за </a:t>
            </a:r>
            <a:r>
              <a:rPr lang="ru-RU" sz="3200" b="1" dirty="0"/>
              <a:t>другими компьютерами</a:t>
            </a:r>
            <a:r>
              <a:rPr lang="ru-RU" sz="3200" dirty="0"/>
              <a:t>. Чтобы решить её, были созданы </a:t>
            </a:r>
            <a:r>
              <a:rPr lang="ru-RU" sz="3200" b="1" dirty="0"/>
              <a:t>централизованные системы контроля версий</a:t>
            </a:r>
            <a:r>
              <a:rPr lang="ru-RU" sz="3200" dirty="0"/>
              <a:t> (</a:t>
            </a:r>
            <a:r>
              <a:rPr lang="ru-RU" sz="3200" b="1" dirty="0"/>
              <a:t>ЦСКВ</a:t>
            </a:r>
            <a:r>
              <a:rPr lang="ru-RU" sz="3200" dirty="0"/>
              <a:t>). </a:t>
            </a:r>
          </a:p>
        </p:txBody>
      </p:sp>
      <p:sp>
        <p:nvSpPr>
          <p:cNvPr id="7" name="TextBox 6">
            <a:extLst>
              <a:ext uri="{FF2B5EF4-FFF2-40B4-BE49-F238E27FC236}">
                <a16:creationId xmlns:a16="http://schemas.microsoft.com/office/drawing/2014/main" id="{76685FB5-96A5-346C-02C1-F717658AB996}"/>
              </a:ext>
            </a:extLst>
          </p:cNvPr>
          <p:cNvSpPr txBox="1"/>
          <p:nvPr/>
        </p:nvSpPr>
        <p:spPr>
          <a:xfrm>
            <a:off x="396588" y="4200439"/>
            <a:ext cx="11398825" cy="1384995"/>
          </a:xfrm>
          <a:prstGeom prst="rect">
            <a:avLst/>
          </a:prstGeom>
          <a:noFill/>
        </p:spPr>
        <p:txBody>
          <a:bodyPr wrap="square">
            <a:spAutoFit/>
          </a:bodyPr>
          <a:lstStyle/>
          <a:p>
            <a:pPr algn="just"/>
            <a:r>
              <a:rPr lang="ru-RU" sz="2800" dirty="0"/>
              <a:t>В таких системах, например </a:t>
            </a:r>
            <a:r>
              <a:rPr lang="ru-RU" sz="2800" b="1" dirty="0"/>
              <a:t>CVS</a:t>
            </a:r>
            <a:r>
              <a:rPr lang="ru-RU" sz="2800" dirty="0"/>
              <a:t>, </a:t>
            </a:r>
            <a:r>
              <a:rPr lang="ru-RU" sz="2800" b="1" dirty="0" err="1"/>
              <a:t>Subversion</a:t>
            </a:r>
            <a:r>
              <a:rPr lang="ru-RU" sz="2800" dirty="0"/>
              <a:t> и </a:t>
            </a:r>
            <a:r>
              <a:rPr lang="ru-RU" sz="2800" b="1" dirty="0" err="1"/>
              <a:t>Perforce</a:t>
            </a:r>
            <a:r>
              <a:rPr lang="ru-RU" sz="2800" dirty="0"/>
              <a:t>, есть </a:t>
            </a:r>
            <a:r>
              <a:rPr lang="ru-RU" sz="2800" b="1" dirty="0"/>
              <a:t>центральный сервер</a:t>
            </a:r>
            <a:r>
              <a:rPr lang="ru-RU" sz="2800" dirty="0"/>
              <a:t>, на котором хранятся все </a:t>
            </a:r>
            <a:r>
              <a:rPr lang="ru-RU" sz="2800" b="1" dirty="0"/>
              <a:t>файлы под </a:t>
            </a:r>
            <a:r>
              <a:rPr lang="ru-RU" sz="2800" b="1" dirty="0" err="1"/>
              <a:t>версионным</a:t>
            </a:r>
            <a:r>
              <a:rPr lang="ru-RU" sz="2800" b="1" dirty="0"/>
              <a:t> контролем</a:t>
            </a:r>
            <a:r>
              <a:rPr lang="ru-RU" sz="2800" dirty="0"/>
              <a:t>, и ряд клиентов, которые получают копии файлов из него.</a:t>
            </a:r>
          </a:p>
        </p:txBody>
      </p:sp>
    </p:spTree>
    <p:extLst>
      <p:ext uri="{BB962C8B-B14F-4D97-AF65-F5344CB8AC3E}">
        <p14:creationId xmlns:p14="http://schemas.microsoft.com/office/powerpoint/2010/main" val="12428970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5576" y="316992"/>
            <a:ext cx="6849928" cy="584775"/>
          </a:xfrm>
          <a:prstGeom prst="rect">
            <a:avLst/>
          </a:prstGeom>
          <a:noFill/>
        </p:spPr>
        <p:txBody>
          <a:bodyPr wrap="square" rtlCol="0">
            <a:spAutoFit/>
          </a:bodyPr>
          <a:lstStyle/>
          <a:p>
            <a:pPr algn="ctr"/>
            <a:r>
              <a:rPr lang="ru-RU" sz="3200" b="1" dirty="0" smtClean="0"/>
              <a:t>ОПЕРАТОР </a:t>
            </a:r>
            <a:r>
              <a:rPr lang="en-US" sz="3200" b="1" dirty="0" smtClean="0"/>
              <a:t>SWITCH</a:t>
            </a:r>
            <a:endParaRPr lang="ru-RU" sz="3200" b="1" dirty="0"/>
          </a:p>
        </p:txBody>
      </p:sp>
      <p:sp>
        <p:nvSpPr>
          <p:cNvPr id="3" name="Прямоугольник 2"/>
          <p:cNvSpPr/>
          <p:nvPr/>
        </p:nvSpPr>
        <p:spPr>
          <a:xfrm>
            <a:off x="0" y="2093899"/>
            <a:ext cx="12192000" cy="2554545"/>
          </a:xfrm>
          <a:prstGeom prst="rect">
            <a:avLst/>
          </a:prstGeom>
        </p:spPr>
        <p:txBody>
          <a:bodyPr wrap="square">
            <a:spAutoFit/>
          </a:bodyPr>
          <a:lstStyle/>
          <a:p>
            <a:pPr algn="ctr"/>
            <a:r>
              <a:rPr lang="ru-RU" sz="4000" dirty="0" err="1"/>
              <a:t>М</a:t>
            </a:r>
            <a:r>
              <a:rPr lang="ru-RU" sz="4000" dirty="0" err="1" smtClean="0"/>
              <a:t>ногонаправленное</a:t>
            </a:r>
            <a:r>
              <a:rPr lang="ru-RU" sz="4000" dirty="0" smtClean="0"/>
              <a:t> </a:t>
            </a:r>
            <a:r>
              <a:rPr lang="ru-RU" sz="4000" dirty="0"/>
              <a:t>ветвление программы. Следовательно, этот оператор позволяет сделать выбор среди нескольких альтернативных вариантов дальнейшего выполнения программы. </a:t>
            </a:r>
          </a:p>
        </p:txBody>
      </p:sp>
    </p:spTree>
    <p:extLst>
      <p:ext uri="{BB962C8B-B14F-4D97-AF65-F5344CB8AC3E}">
        <p14:creationId xmlns:p14="http://schemas.microsoft.com/office/powerpoint/2010/main" val="21290917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5576" y="316992"/>
            <a:ext cx="6849928" cy="584775"/>
          </a:xfrm>
          <a:prstGeom prst="rect">
            <a:avLst/>
          </a:prstGeom>
          <a:noFill/>
        </p:spPr>
        <p:txBody>
          <a:bodyPr wrap="square" rtlCol="0">
            <a:spAutoFit/>
          </a:bodyPr>
          <a:lstStyle/>
          <a:p>
            <a:pPr algn="ctr"/>
            <a:r>
              <a:rPr lang="ru-RU" sz="3200" b="1" dirty="0" smtClean="0"/>
              <a:t>ОПЕРАТОР </a:t>
            </a:r>
            <a:r>
              <a:rPr lang="en-US" sz="3200" b="1" dirty="0" smtClean="0"/>
              <a:t>SWITCH</a:t>
            </a:r>
            <a:endParaRPr lang="ru-RU" sz="3200" b="1" dirty="0"/>
          </a:p>
        </p:txBody>
      </p:sp>
      <p:pic>
        <p:nvPicPr>
          <p:cNvPr id="4" name="Рисунок 3"/>
          <p:cNvPicPr>
            <a:picLocks noChangeAspect="1"/>
          </p:cNvPicPr>
          <p:nvPr/>
        </p:nvPicPr>
        <p:blipFill>
          <a:blip r:embed="rId2"/>
          <a:stretch>
            <a:fillRect/>
          </a:stretch>
        </p:blipFill>
        <p:spPr>
          <a:xfrm>
            <a:off x="3134332" y="901767"/>
            <a:ext cx="4852416" cy="5816363"/>
          </a:xfrm>
          <a:prstGeom prst="rect">
            <a:avLst/>
          </a:prstGeom>
        </p:spPr>
      </p:pic>
    </p:spTree>
    <p:extLst>
      <p:ext uri="{BB962C8B-B14F-4D97-AF65-F5344CB8AC3E}">
        <p14:creationId xmlns:p14="http://schemas.microsoft.com/office/powerpoint/2010/main" val="11781794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5576" y="316992"/>
            <a:ext cx="6849928" cy="584775"/>
          </a:xfrm>
          <a:prstGeom prst="rect">
            <a:avLst/>
          </a:prstGeom>
          <a:noFill/>
        </p:spPr>
        <p:txBody>
          <a:bodyPr wrap="square" rtlCol="0">
            <a:spAutoFit/>
          </a:bodyPr>
          <a:lstStyle/>
          <a:p>
            <a:pPr algn="ctr"/>
            <a:r>
              <a:rPr lang="ru-RU" sz="3200" b="1" dirty="0" smtClean="0"/>
              <a:t>ЦИКЛЫ</a:t>
            </a:r>
            <a:endParaRPr lang="ru-RU" sz="3200" b="1" dirty="0"/>
          </a:p>
        </p:txBody>
      </p:sp>
      <p:pic>
        <p:nvPicPr>
          <p:cNvPr id="3" name="Рисунок 2"/>
          <p:cNvPicPr>
            <a:picLocks noChangeAspect="1"/>
          </p:cNvPicPr>
          <p:nvPr/>
        </p:nvPicPr>
        <p:blipFill>
          <a:blip r:embed="rId2"/>
          <a:stretch>
            <a:fillRect/>
          </a:stretch>
        </p:blipFill>
        <p:spPr>
          <a:xfrm>
            <a:off x="553678" y="1641804"/>
            <a:ext cx="11299502" cy="2674164"/>
          </a:xfrm>
          <a:prstGeom prst="rect">
            <a:avLst/>
          </a:prstGeom>
        </p:spPr>
      </p:pic>
    </p:spTree>
    <p:extLst>
      <p:ext uri="{BB962C8B-B14F-4D97-AF65-F5344CB8AC3E}">
        <p14:creationId xmlns:p14="http://schemas.microsoft.com/office/powerpoint/2010/main" val="35143160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16992"/>
            <a:ext cx="12192000" cy="584775"/>
          </a:xfrm>
          <a:prstGeom prst="rect">
            <a:avLst/>
          </a:prstGeom>
          <a:noFill/>
        </p:spPr>
        <p:txBody>
          <a:bodyPr wrap="square" rtlCol="0">
            <a:spAutoFit/>
          </a:bodyPr>
          <a:lstStyle/>
          <a:p>
            <a:pPr algn="ctr"/>
            <a:r>
              <a:rPr lang="ru-RU" sz="3200" b="1" dirty="0" smtClean="0"/>
              <a:t>ЦИКЛЫ</a:t>
            </a:r>
            <a:r>
              <a:rPr lang="en-US" sz="3200" b="1" dirty="0" smtClean="0"/>
              <a:t> FOR</a:t>
            </a:r>
            <a:endParaRPr lang="ru-RU" sz="3200" b="1" dirty="0"/>
          </a:p>
        </p:txBody>
      </p:sp>
      <p:sp>
        <p:nvSpPr>
          <p:cNvPr id="4" name="Прямоугольник 3"/>
          <p:cNvSpPr/>
          <p:nvPr/>
        </p:nvSpPr>
        <p:spPr>
          <a:xfrm>
            <a:off x="609600" y="2662535"/>
            <a:ext cx="10777728" cy="1569660"/>
          </a:xfrm>
          <a:prstGeom prst="rect">
            <a:avLst/>
          </a:prstGeom>
        </p:spPr>
        <p:txBody>
          <a:bodyPr wrap="square">
            <a:spAutoFit/>
          </a:bodyPr>
          <a:lstStyle/>
          <a:p>
            <a:pPr algn="just"/>
            <a:r>
              <a:rPr lang="ru-RU" sz="3200" b="1" dirty="0"/>
              <a:t>Цикл </a:t>
            </a:r>
            <a:r>
              <a:rPr lang="ru-RU" sz="3200" b="1" dirty="0" err="1"/>
              <a:t>for</a:t>
            </a:r>
            <a:r>
              <a:rPr lang="ru-RU" sz="3200" b="1" dirty="0"/>
              <a:t> </a:t>
            </a:r>
            <a:r>
              <a:rPr lang="ru-RU" sz="3200" dirty="0"/>
              <a:t>в C# предоставляет механизм итерации, в котором определенное условие проверяется перед выполнением каждой итерации. </a:t>
            </a:r>
          </a:p>
        </p:txBody>
      </p:sp>
    </p:spTree>
    <p:extLst>
      <p:ext uri="{BB962C8B-B14F-4D97-AF65-F5344CB8AC3E}">
        <p14:creationId xmlns:p14="http://schemas.microsoft.com/office/powerpoint/2010/main" val="32730305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16992"/>
            <a:ext cx="12192000" cy="584775"/>
          </a:xfrm>
          <a:prstGeom prst="rect">
            <a:avLst/>
          </a:prstGeom>
          <a:noFill/>
        </p:spPr>
        <p:txBody>
          <a:bodyPr wrap="square" rtlCol="0">
            <a:spAutoFit/>
          </a:bodyPr>
          <a:lstStyle/>
          <a:p>
            <a:pPr algn="ctr"/>
            <a:r>
              <a:rPr lang="ru-RU" sz="3200" b="1" dirty="0" smtClean="0"/>
              <a:t>ЦИКЛЫ</a:t>
            </a:r>
            <a:r>
              <a:rPr lang="en-US" sz="3200" b="1" dirty="0" smtClean="0"/>
              <a:t> while</a:t>
            </a:r>
            <a:endParaRPr lang="ru-RU" sz="3200" b="1" dirty="0"/>
          </a:p>
        </p:txBody>
      </p:sp>
      <p:sp>
        <p:nvSpPr>
          <p:cNvPr id="4" name="Прямоугольник 3"/>
          <p:cNvSpPr/>
          <p:nvPr/>
        </p:nvSpPr>
        <p:spPr>
          <a:xfrm>
            <a:off x="609600" y="2662535"/>
            <a:ext cx="10777728" cy="1569660"/>
          </a:xfrm>
          <a:prstGeom prst="rect">
            <a:avLst/>
          </a:prstGeom>
        </p:spPr>
        <p:txBody>
          <a:bodyPr wrap="square">
            <a:spAutoFit/>
          </a:bodyPr>
          <a:lstStyle/>
          <a:p>
            <a:pPr algn="just"/>
            <a:r>
              <a:rPr lang="ru-RU" sz="3200" b="1" dirty="0"/>
              <a:t>Подобно </a:t>
            </a:r>
            <a:r>
              <a:rPr lang="ru-RU" sz="3200" b="1" dirty="0" err="1"/>
              <a:t>for</a:t>
            </a:r>
            <a:r>
              <a:rPr lang="ru-RU" sz="3200" b="1" dirty="0"/>
              <a:t>, </a:t>
            </a:r>
            <a:r>
              <a:rPr lang="ru-RU" sz="3200" b="1" dirty="0" err="1"/>
              <a:t>while</a:t>
            </a:r>
            <a:r>
              <a:rPr lang="ru-RU" sz="3200" b="1" dirty="0"/>
              <a:t> </a:t>
            </a:r>
            <a:r>
              <a:rPr lang="ru-RU" sz="3200" dirty="0"/>
              <a:t>также является циклом с предварительной проверкой. Синтаксис его аналогичен, но циклы </a:t>
            </a:r>
            <a:r>
              <a:rPr lang="ru-RU" sz="3200" dirty="0" err="1"/>
              <a:t>while</a:t>
            </a:r>
            <a:r>
              <a:rPr lang="ru-RU" sz="3200" dirty="0"/>
              <a:t> включают только одно выражение</a:t>
            </a:r>
          </a:p>
        </p:txBody>
      </p:sp>
    </p:spTree>
    <p:extLst>
      <p:ext uri="{BB962C8B-B14F-4D97-AF65-F5344CB8AC3E}">
        <p14:creationId xmlns:p14="http://schemas.microsoft.com/office/powerpoint/2010/main" val="1896616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E985C-2FAB-2F2A-8785-EEC38DAD98A5}"/>
              </a:ext>
            </a:extLst>
          </p:cNvPr>
          <p:cNvSpPr txBox="1"/>
          <p:nvPr/>
        </p:nvSpPr>
        <p:spPr>
          <a:xfrm>
            <a:off x="0" y="135374"/>
            <a:ext cx="12192000" cy="584775"/>
          </a:xfrm>
          <a:prstGeom prst="rect">
            <a:avLst/>
          </a:prstGeom>
          <a:noFill/>
        </p:spPr>
        <p:txBody>
          <a:bodyPr wrap="square">
            <a:spAutoFit/>
          </a:bodyPr>
          <a:lstStyle/>
          <a:p>
            <a:pPr algn="ct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ЦЕНТРАЛИЗОВАННЫЕ СИСТЕМЫ КОНТРОЛЯ ВЕРСИЙ</a:t>
            </a:r>
          </a:p>
        </p:txBody>
      </p:sp>
      <p:sp>
        <p:nvSpPr>
          <p:cNvPr id="5" name="TextBox 4">
            <a:extLst>
              <a:ext uri="{FF2B5EF4-FFF2-40B4-BE49-F238E27FC236}">
                <a16:creationId xmlns:a16="http://schemas.microsoft.com/office/drawing/2014/main" id="{5D7D0B4C-7BFB-9721-4FF8-49A2FEE22EA6}"/>
              </a:ext>
            </a:extLst>
          </p:cNvPr>
          <p:cNvSpPr txBox="1"/>
          <p:nvPr/>
        </p:nvSpPr>
        <p:spPr>
          <a:xfrm>
            <a:off x="0" y="3228949"/>
            <a:ext cx="12192000" cy="584775"/>
          </a:xfrm>
          <a:prstGeom prst="rect">
            <a:avLst/>
          </a:prstGeom>
          <a:noFill/>
        </p:spPr>
        <p:txBody>
          <a:bodyPr wrap="square">
            <a:spAutoFit/>
          </a:bodyPr>
          <a:lstStyle/>
          <a:p>
            <a:pPr algn="ctr"/>
            <a:r>
              <a:rPr lang="ru-RU" sz="3200" b="1" dirty="0"/>
              <a:t>ТАКОЙ ПОДХОД ИМЕЕТ МНОЖЕСТВО ПРЕИМУЩЕСТВ</a:t>
            </a:r>
            <a:endParaRPr lang="ru-RU" sz="3200" dirty="0"/>
          </a:p>
        </p:txBody>
      </p:sp>
    </p:spTree>
    <p:extLst>
      <p:ext uri="{BB962C8B-B14F-4D97-AF65-F5344CB8AC3E}">
        <p14:creationId xmlns:p14="http://schemas.microsoft.com/office/powerpoint/2010/main" val="3545437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E985C-2FAB-2F2A-8785-EEC38DAD98A5}"/>
              </a:ext>
            </a:extLst>
          </p:cNvPr>
          <p:cNvSpPr txBox="1"/>
          <p:nvPr/>
        </p:nvSpPr>
        <p:spPr>
          <a:xfrm>
            <a:off x="0" y="135374"/>
            <a:ext cx="12192000" cy="584775"/>
          </a:xfrm>
          <a:prstGeom prst="rect">
            <a:avLst/>
          </a:prstGeom>
          <a:noFill/>
        </p:spPr>
        <p:txBody>
          <a:bodyPr wrap="square">
            <a:spAutoFit/>
          </a:bodyPr>
          <a:lstStyle/>
          <a:p>
            <a:pPr algn="ct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ЦЕНТРАЛИЗОВАННЫЕ СИСТЕМЫ КОНТРОЛЯ ВЕРСИЙ</a:t>
            </a:r>
          </a:p>
        </p:txBody>
      </p:sp>
      <p:sp>
        <p:nvSpPr>
          <p:cNvPr id="5" name="TextBox 4">
            <a:extLst>
              <a:ext uri="{FF2B5EF4-FFF2-40B4-BE49-F238E27FC236}">
                <a16:creationId xmlns:a16="http://schemas.microsoft.com/office/drawing/2014/main" id="{5D7D0B4C-7BFB-9721-4FF8-49A2FEE22EA6}"/>
              </a:ext>
            </a:extLst>
          </p:cNvPr>
          <p:cNvSpPr txBox="1"/>
          <p:nvPr/>
        </p:nvSpPr>
        <p:spPr>
          <a:xfrm>
            <a:off x="0" y="3228949"/>
            <a:ext cx="12192000" cy="1077218"/>
          </a:xfrm>
          <a:prstGeom prst="rect">
            <a:avLst/>
          </a:prstGeom>
          <a:noFill/>
        </p:spPr>
        <p:txBody>
          <a:bodyPr wrap="square">
            <a:spAutoFit/>
          </a:bodyPr>
          <a:lstStyle/>
          <a:p>
            <a:pPr algn="ctr"/>
            <a:r>
              <a:rPr lang="ru-RU" sz="3200" b="1" dirty="0"/>
              <a:t>ОДНАКО ПРИ ТАКОМ ПОДХОДЕ ЕСТЬ И НЕСКОЛЬКО СЕРЬЁЗНЫХ НЕДОСТАТКОВ.</a:t>
            </a:r>
            <a:endParaRPr lang="ru-RU" sz="3200" dirty="0"/>
          </a:p>
        </p:txBody>
      </p:sp>
    </p:spTree>
    <p:extLst>
      <p:ext uri="{BB962C8B-B14F-4D97-AF65-F5344CB8AC3E}">
        <p14:creationId xmlns:p14="http://schemas.microsoft.com/office/powerpoint/2010/main" val="2661540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E985C-2FAB-2F2A-8785-EEC38DAD98A5}"/>
              </a:ext>
            </a:extLst>
          </p:cNvPr>
          <p:cNvSpPr txBox="1"/>
          <p:nvPr/>
        </p:nvSpPr>
        <p:spPr>
          <a:xfrm>
            <a:off x="0" y="135374"/>
            <a:ext cx="12192000" cy="584775"/>
          </a:xfrm>
          <a:prstGeom prst="rect">
            <a:avLst/>
          </a:prstGeom>
          <a:noFill/>
        </p:spPr>
        <p:txBody>
          <a:bodyPr wrap="square">
            <a:spAutoFit/>
          </a:bodyPr>
          <a:lstStyle/>
          <a:p>
            <a:pPr algn="ct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РАСПРЕДЕЛЁННЫЕ СИСТЕМЫ КОНТРОЛЯ ВЕРСИЙ</a:t>
            </a:r>
          </a:p>
        </p:txBody>
      </p:sp>
      <p:sp>
        <p:nvSpPr>
          <p:cNvPr id="4" name="TextBox 3">
            <a:extLst>
              <a:ext uri="{FF2B5EF4-FFF2-40B4-BE49-F238E27FC236}">
                <a16:creationId xmlns:a16="http://schemas.microsoft.com/office/drawing/2014/main" id="{93AD41C7-D28C-289D-8F27-F0CF2D05820A}"/>
              </a:ext>
            </a:extLst>
          </p:cNvPr>
          <p:cNvSpPr txBox="1"/>
          <p:nvPr/>
        </p:nvSpPr>
        <p:spPr>
          <a:xfrm>
            <a:off x="724939" y="1507388"/>
            <a:ext cx="10742121" cy="1754326"/>
          </a:xfrm>
          <a:prstGeom prst="rect">
            <a:avLst/>
          </a:prstGeom>
          <a:noFill/>
        </p:spPr>
        <p:txBody>
          <a:bodyPr wrap="square">
            <a:spAutoFit/>
          </a:bodyPr>
          <a:lstStyle/>
          <a:p>
            <a:pPr algn="just"/>
            <a:r>
              <a:rPr lang="ru-RU" sz="3600" dirty="0"/>
              <a:t>В таких системах как </a:t>
            </a:r>
            <a:r>
              <a:rPr lang="ru-RU" sz="3600" b="1" dirty="0"/>
              <a:t>Git, </a:t>
            </a:r>
            <a:r>
              <a:rPr lang="ru-RU" sz="3600" b="1" dirty="0" err="1"/>
              <a:t>Mercurial</a:t>
            </a:r>
            <a:r>
              <a:rPr lang="ru-RU" sz="3600" b="1" dirty="0"/>
              <a:t>, Bazaar или </a:t>
            </a:r>
            <a:r>
              <a:rPr lang="ru-RU" sz="3600" b="1" dirty="0" err="1"/>
              <a:t>Darcs</a:t>
            </a:r>
            <a:r>
              <a:rPr lang="ru-RU" sz="3600" dirty="0"/>
              <a:t> </a:t>
            </a:r>
            <a:r>
              <a:rPr lang="ru-RU" sz="3600" b="1" dirty="0"/>
              <a:t>клиенты</a:t>
            </a:r>
            <a:r>
              <a:rPr lang="ru-RU" sz="3600" dirty="0"/>
              <a:t> </a:t>
            </a:r>
            <a:r>
              <a:rPr lang="ru-RU" sz="3600" b="1" dirty="0"/>
              <a:t>не просто выгружают</a:t>
            </a:r>
            <a:r>
              <a:rPr lang="ru-RU" sz="3600" dirty="0"/>
              <a:t> последние </a:t>
            </a:r>
            <a:r>
              <a:rPr lang="ru-RU" sz="3600" b="1" dirty="0"/>
              <a:t>версии файлов</a:t>
            </a:r>
            <a:r>
              <a:rPr lang="ru-RU" sz="3600" dirty="0"/>
              <a:t>, а </a:t>
            </a:r>
            <a:r>
              <a:rPr lang="ru-RU" sz="3600" b="1" dirty="0"/>
              <a:t>полностью копируют весь репозиторий</a:t>
            </a:r>
            <a:r>
              <a:rPr lang="ru-RU" sz="3600" dirty="0"/>
              <a:t>. </a:t>
            </a:r>
          </a:p>
        </p:txBody>
      </p:sp>
      <p:sp>
        <p:nvSpPr>
          <p:cNvPr id="7" name="TextBox 6">
            <a:extLst>
              <a:ext uri="{FF2B5EF4-FFF2-40B4-BE49-F238E27FC236}">
                <a16:creationId xmlns:a16="http://schemas.microsoft.com/office/drawing/2014/main" id="{6F015E4C-8375-64A4-D125-ACB71756CD47}"/>
              </a:ext>
            </a:extLst>
          </p:cNvPr>
          <p:cNvSpPr txBox="1"/>
          <p:nvPr/>
        </p:nvSpPr>
        <p:spPr>
          <a:xfrm>
            <a:off x="724939" y="4111675"/>
            <a:ext cx="10742120" cy="954107"/>
          </a:xfrm>
          <a:prstGeom prst="rect">
            <a:avLst/>
          </a:prstGeom>
          <a:noFill/>
        </p:spPr>
        <p:txBody>
          <a:bodyPr wrap="square">
            <a:spAutoFit/>
          </a:bodyPr>
          <a:lstStyle/>
          <a:p>
            <a:pPr algn="just"/>
            <a:r>
              <a:rPr lang="ru-RU" sz="2800" dirty="0"/>
              <a:t>Кроме того, в большей части этих систем можно </a:t>
            </a:r>
            <a:r>
              <a:rPr lang="ru-RU" sz="2800" b="1" dirty="0"/>
              <a:t>работать с несколькими удалёнными репозиториями.</a:t>
            </a:r>
          </a:p>
        </p:txBody>
      </p:sp>
    </p:spTree>
    <p:extLst>
      <p:ext uri="{BB962C8B-B14F-4D97-AF65-F5344CB8AC3E}">
        <p14:creationId xmlns:p14="http://schemas.microsoft.com/office/powerpoint/2010/main" val="373594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E985C-2FAB-2F2A-8785-EEC38DAD98A5}"/>
              </a:ext>
            </a:extLst>
          </p:cNvPr>
          <p:cNvSpPr txBox="1"/>
          <p:nvPr/>
        </p:nvSpPr>
        <p:spPr>
          <a:xfrm>
            <a:off x="0" y="135374"/>
            <a:ext cx="12192000" cy="1077218"/>
          </a:xfrm>
          <a:prstGeom prst="rect">
            <a:avLst/>
          </a:prstGeom>
          <a:noFill/>
        </p:spPr>
        <p:txBody>
          <a:bodyPr wrap="square">
            <a:spAutoFit/>
          </a:bodyPr>
          <a:lstStyle/>
          <a:p>
            <a:pPr algn="ct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Основы </a:t>
            </a:r>
            <a:r>
              <a:rPr lang="en-US"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GIT</a:t>
            </a: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 </a:t>
            </a:r>
          </a:p>
          <a:p>
            <a:pPr algn="ctr"/>
            <a:r>
              <a:rPr lang="ru-RU" sz="3200" b="1" dirty="0">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Правило</a:t>
            </a:r>
            <a:r>
              <a:rPr lang="ru-RU" sz="3200" b="1" i="0" dirty="0">
                <a:effectLst/>
                <a:latin typeface="var(--article-header-font-family,'Museo',&quot;Noto Sans Armenian&quot;,&quot;Noto Sans Bengali&quot;,&quot;Noto Sans Cherokee&quot;,&quot;Noto Sans Devanagari&quot;,&quot;Noto Sans Ethiopic&quot;,&quot;Noto Sans Georgian&quot;,&quot;Noto Sans Hebrew&quot;,&quot;Noto Sans Kannada&quot;,&quot;Noto Sans Khmer&quot;,&quot;Noto Sans Lao&quot;,&quot;Noto Sans Osm"/>
              </a:rPr>
              <a:t> 1. Почти все операции — локальные</a:t>
            </a:r>
          </a:p>
        </p:txBody>
      </p:sp>
      <p:sp>
        <p:nvSpPr>
          <p:cNvPr id="5" name="TextBox 4">
            <a:extLst>
              <a:ext uri="{FF2B5EF4-FFF2-40B4-BE49-F238E27FC236}">
                <a16:creationId xmlns:a16="http://schemas.microsoft.com/office/drawing/2014/main" id="{9EF9C923-79EF-849C-78A7-08256DFD5029}"/>
              </a:ext>
            </a:extLst>
          </p:cNvPr>
          <p:cNvSpPr txBox="1"/>
          <p:nvPr/>
        </p:nvSpPr>
        <p:spPr>
          <a:xfrm>
            <a:off x="409055" y="2950710"/>
            <a:ext cx="11373889" cy="1569660"/>
          </a:xfrm>
          <a:prstGeom prst="rect">
            <a:avLst/>
          </a:prstGeom>
          <a:noFill/>
        </p:spPr>
        <p:txBody>
          <a:bodyPr wrap="square">
            <a:spAutoFit/>
          </a:bodyPr>
          <a:lstStyle/>
          <a:p>
            <a:pPr algn="just"/>
            <a:r>
              <a:rPr lang="ru-RU" sz="3200" dirty="0"/>
              <a:t>Для совершения </a:t>
            </a:r>
            <a:r>
              <a:rPr lang="ru-RU" sz="3200" b="1" dirty="0"/>
              <a:t>большинства операций в </a:t>
            </a:r>
            <a:r>
              <a:rPr lang="ru-RU" sz="3200" b="1" dirty="0" err="1"/>
              <a:t>Git'е</a:t>
            </a:r>
            <a:r>
              <a:rPr lang="ru-RU" sz="3200" b="1" dirty="0"/>
              <a:t> необходимы</a:t>
            </a:r>
            <a:r>
              <a:rPr lang="ru-RU" sz="3200" dirty="0"/>
              <a:t> только </a:t>
            </a:r>
            <a:r>
              <a:rPr lang="ru-RU" sz="3200" b="1" dirty="0"/>
              <a:t>локальные файлы </a:t>
            </a:r>
            <a:r>
              <a:rPr lang="ru-RU" sz="3200" dirty="0"/>
              <a:t>и ресурсы, т.е. обычно информация с других компьютеров в сети не нужна.</a:t>
            </a:r>
          </a:p>
        </p:txBody>
      </p:sp>
    </p:spTree>
    <p:extLst>
      <p:ext uri="{BB962C8B-B14F-4D97-AF65-F5344CB8AC3E}">
        <p14:creationId xmlns:p14="http://schemas.microsoft.com/office/powerpoint/2010/main" val="416732403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2081</Words>
  <Application>Microsoft Office PowerPoint</Application>
  <PresentationFormat>Широкоэкранный</PresentationFormat>
  <Paragraphs>233</Paragraphs>
  <Slides>54</Slides>
  <Notes>41</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54</vt:i4>
      </vt:variant>
    </vt:vector>
  </HeadingPairs>
  <TitlesOfParts>
    <vt:vector size="61" baseType="lpstr">
      <vt:lpstr>Arial</vt:lpstr>
      <vt:lpstr>Calibri</vt:lpstr>
      <vt:lpstr>Calibri Light</vt:lpstr>
      <vt:lpstr>PT Serif</vt:lpstr>
      <vt:lpstr>var(--article-header-font-family,'Museo',"Noto Sans Armenian","Noto Sans Bengali","Noto Sans Cherokee","Noto Sans Devanagari","Noto Sans Ethiopic","Noto Sans Georgian","Noto Sans Hebrew","Noto Sans Kannada","Noto Sans Khmer","Noto Sans Lao","Noto Sans Osm</vt:lpstr>
      <vt:lpstr>var(--article-header-font-family,'Museo','Museo',"Noto Sans Armenian","Noto Sans Bengali","Noto Sans Cherokee","Noto Sans Devanagari","Noto Sans Ethiopic","Noto Sans Georgian","Noto Sans Hebrew","Noto Sans Kannada","Noto Sans Khmer","Noto Sans Lao","Noto </vt:lpstr>
      <vt:lpstr>Тема Office</vt:lpstr>
      <vt:lpstr>Лекция №9 «Системы контроля версий»</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Лекция №9 «Системы контроля версий»</dc:title>
  <dc:creator>Дмитрий Колмаков</dc:creator>
  <cp:lastModifiedBy>Дмитрий Колмаков</cp:lastModifiedBy>
  <cp:revision>74</cp:revision>
  <dcterms:created xsi:type="dcterms:W3CDTF">2023-11-07T02:41:40Z</dcterms:created>
  <dcterms:modified xsi:type="dcterms:W3CDTF">2023-11-07T06:53:37Z</dcterms:modified>
</cp:coreProperties>
</file>