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1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0207625" y="3657600"/>
            <a:ext cx="7162800" cy="662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jpeg"/><Relationship Id="rId6" Type="http://schemas.openxmlformats.org/officeDocument/2006/relationships/image" Target="../media/image11.png"/><Relationship Id="rId7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 rot="5400000">
            <a:off x="-3628336" y="-2739839"/>
            <a:ext cx="7537078" cy="72569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Freeform 3"/>
          <p:cNvSpPr/>
          <p:nvPr/>
        </p:nvSpPr>
        <p:spPr>
          <a:xfrm rot="16200000">
            <a:off x="14659531" y="5764695"/>
            <a:ext cx="7256938" cy="698721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" name="TextBox 4"/>
          <p:cNvSpPr txBox="1"/>
          <p:nvPr/>
        </p:nvSpPr>
        <p:spPr>
          <a:xfrm>
            <a:off x="-884214" y="4048493"/>
            <a:ext cx="20687417" cy="175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6900"/>
              </a:lnSpc>
              <a:defRPr sz="6000">
                <a:solidFill>
                  <a:srgbClr val="80695D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pPr>
            <a:r>
              <a:t>Разработка программного приложения </a:t>
            </a:r>
          </a:p>
          <a:p>
            <a:pPr algn="ctr">
              <a:lnSpc>
                <a:spcPts val="6900"/>
              </a:lnSpc>
              <a:defRPr sz="6000">
                <a:solidFill>
                  <a:srgbClr val="80695D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pPr>
            <a:r>
              <a:t>«Изучение языка программирования C#»</a:t>
            </a:r>
          </a:p>
        </p:txBody>
      </p:sp>
      <p:sp>
        <p:nvSpPr>
          <p:cNvPr id="97" name="TextBox 5"/>
          <p:cNvSpPr txBox="1"/>
          <p:nvPr/>
        </p:nvSpPr>
        <p:spPr>
          <a:xfrm>
            <a:off x="4781769" y="8112125"/>
            <a:ext cx="13506233" cy="1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400"/>
              </a:lnSpc>
              <a:defRPr spc="224" sz="2400">
                <a:solidFill>
                  <a:srgbClr val="74472E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Исполнитель: Васильева Юлия Андреевна, студент группы 403 ИСП</a:t>
            </a:r>
          </a:p>
          <a:p>
            <a:pPr>
              <a:lnSpc>
                <a:spcPts val="3400"/>
              </a:lnSpc>
              <a:defRPr spc="224" sz="2400">
                <a:solidFill>
                  <a:srgbClr val="74472E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 очной формы обучения </a:t>
            </a:r>
          </a:p>
          <a:p>
            <a:pPr>
              <a:lnSpc>
                <a:spcPts val="3400"/>
              </a:lnSpc>
              <a:defRPr spc="224" sz="2400">
                <a:solidFill>
                  <a:srgbClr val="74472E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Специальность 09.02.07 Информационные системы и программирование</a:t>
            </a:r>
          </a:p>
          <a:p>
            <a:pPr>
              <a:lnSpc>
                <a:spcPts val="3400"/>
              </a:lnSpc>
              <a:defRPr spc="224" sz="2400">
                <a:solidFill>
                  <a:srgbClr val="74472E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Руководитель: Колмаков Дмитрий Андреевич 1КК</a:t>
            </a:r>
          </a:p>
        </p:txBody>
      </p:sp>
      <p:sp>
        <p:nvSpPr>
          <p:cNvPr id="98" name="Freeform 6"/>
          <p:cNvSpPr/>
          <p:nvPr/>
        </p:nvSpPr>
        <p:spPr>
          <a:xfrm flipH="1" rot="10800000">
            <a:off x="-662520" y="4657167"/>
            <a:ext cx="1691222" cy="462771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Freeform 7"/>
          <p:cNvSpPr/>
          <p:nvPr/>
        </p:nvSpPr>
        <p:spPr>
          <a:xfrm>
            <a:off x="-1253845" y="7492034"/>
            <a:ext cx="4565089" cy="449868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Freeform 8"/>
          <p:cNvSpPr/>
          <p:nvPr/>
        </p:nvSpPr>
        <p:spPr>
          <a:xfrm flipH="1">
            <a:off x="17259300" y="1002117"/>
            <a:ext cx="1691221" cy="462771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Freeform 9"/>
          <p:cNvSpPr/>
          <p:nvPr/>
        </p:nvSpPr>
        <p:spPr>
          <a:xfrm>
            <a:off x="15197449" y="-1360713"/>
            <a:ext cx="4565087" cy="449868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Прямоугольник 9"/>
          <p:cNvSpPr txBox="1"/>
          <p:nvPr/>
        </p:nvSpPr>
        <p:spPr>
          <a:xfrm>
            <a:off x="3350335" y="273105"/>
            <a:ext cx="12218320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300">
                <a:solidFill>
                  <a:srgbClr val="80695D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pPr>
            <a:r>
              <a:t>Министерство образования и молодежной политики Свердловской области</a:t>
            </a:r>
          </a:p>
          <a:p>
            <a:pPr algn="ctr">
              <a:defRPr sz="2300">
                <a:solidFill>
                  <a:srgbClr val="80695D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pPr>
            <a:r>
              <a:t>государственное автономное профессиональное образовательной учреждение Свердловской области  «Алапаевский многопрофильный техникум»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2"/>
          <p:cNvSpPr/>
          <p:nvPr/>
        </p:nvSpPr>
        <p:spPr>
          <a:xfrm rot="5400000">
            <a:off x="-945770" y="-648576"/>
            <a:ext cx="4550580" cy="43814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Freeform 3"/>
          <p:cNvSpPr/>
          <p:nvPr/>
        </p:nvSpPr>
        <p:spPr>
          <a:xfrm>
            <a:off x="-2101690" y="2481851"/>
            <a:ext cx="3583277" cy="35311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Freeform 4"/>
          <p:cNvSpPr/>
          <p:nvPr/>
        </p:nvSpPr>
        <p:spPr>
          <a:xfrm flipH="1" flipV="1" rot="5131367">
            <a:off x="15631025" y="7628332"/>
            <a:ext cx="1691222" cy="462771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Freeform 5"/>
          <p:cNvSpPr/>
          <p:nvPr/>
        </p:nvSpPr>
        <p:spPr>
          <a:xfrm>
            <a:off x="7095738" y="5483228"/>
            <a:ext cx="4161102" cy="312082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Freeform 6"/>
          <p:cNvSpPr/>
          <p:nvPr/>
        </p:nvSpPr>
        <p:spPr>
          <a:xfrm>
            <a:off x="13311640" y="5691516"/>
            <a:ext cx="2343446" cy="234344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Freeform 7"/>
          <p:cNvSpPr/>
          <p:nvPr/>
        </p:nvSpPr>
        <p:spPr>
          <a:xfrm>
            <a:off x="1946360" y="5483228"/>
            <a:ext cx="4140037" cy="276002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TextBox 8"/>
          <p:cNvSpPr txBox="1"/>
          <p:nvPr/>
        </p:nvSpPr>
        <p:spPr>
          <a:xfrm>
            <a:off x="2632916" y="786915"/>
            <a:ext cx="13022168" cy="206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80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Средства разработки программного приложения</a:t>
            </a:r>
          </a:p>
        </p:txBody>
      </p:sp>
      <p:sp>
        <p:nvSpPr>
          <p:cNvPr id="193" name="TextBox 9"/>
          <p:cNvSpPr txBox="1"/>
          <p:nvPr/>
        </p:nvSpPr>
        <p:spPr>
          <a:xfrm>
            <a:off x="7792828" y="4652645"/>
            <a:ext cx="2766925" cy="514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200"/>
              </a:lnSpc>
              <a:defRPr sz="3000">
                <a:solidFill>
                  <a:srgbClr val="91612F"/>
                </a:solidFill>
                <a:latin typeface="Noto Sans Light Bold"/>
                <a:ea typeface="Noto Sans Light Bold"/>
                <a:cs typeface="Noto Sans Light Bold"/>
                <a:sym typeface="Noto Sans Light Bold"/>
              </a:defRPr>
            </a:lvl1pPr>
          </a:lstStyle>
          <a:p>
            <a:pPr/>
            <a:r>
              <a:t>SQLite</a:t>
            </a:r>
          </a:p>
        </p:txBody>
      </p:sp>
      <p:sp>
        <p:nvSpPr>
          <p:cNvPr id="194" name="TextBox 10"/>
          <p:cNvSpPr txBox="1"/>
          <p:nvPr/>
        </p:nvSpPr>
        <p:spPr>
          <a:xfrm>
            <a:off x="13245729" y="4652645"/>
            <a:ext cx="2766925" cy="514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200"/>
              </a:lnSpc>
              <a:defRPr sz="3000">
                <a:solidFill>
                  <a:srgbClr val="91612F"/>
                </a:solidFill>
                <a:latin typeface="Noto Sans Light Bold"/>
                <a:ea typeface="Noto Sans Light Bold"/>
                <a:cs typeface="Noto Sans Light Bold"/>
                <a:sym typeface="Noto Sans Light Bold"/>
              </a:defRPr>
            </a:lvl1pPr>
          </a:lstStyle>
          <a:p>
            <a:pPr/>
            <a:r>
              <a:t>Visual Studio</a:t>
            </a:r>
          </a:p>
        </p:txBody>
      </p:sp>
      <p:sp>
        <p:nvSpPr>
          <p:cNvPr id="195" name="TextBox 11"/>
          <p:cNvSpPr txBox="1"/>
          <p:nvPr/>
        </p:nvSpPr>
        <p:spPr>
          <a:xfrm>
            <a:off x="2632915" y="4619624"/>
            <a:ext cx="2766926" cy="51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200"/>
              </a:lnSpc>
              <a:defRPr sz="3000">
                <a:solidFill>
                  <a:srgbClr val="91612F"/>
                </a:solidFill>
                <a:latin typeface="Noto Sans Light Bold"/>
                <a:ea typeface="Noto Sans Light Bold"/>
                <a:cs typeface="Noto Sans Light Bold"/>
                <a:sym typeface="Noto Sans Light Bold"/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2"/>
          <p:cNvSpPr/>
          <p:nvPr/>
        </p:nvSpPr>
        <p:spPr>
          <a:xfrm rot="5400000">
            <a:off x="-945770" y="-648576"/>
            <a:ext cx="4550580" cy="43814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Freeform 3"/>
          <p:cNvSpPr/>
          <p:nvPr/>
        </p:nvSpPr>
        <p:spPr>
          <a:xfrm>
            <a:off x="-2101690" y="2481851"/>
            <a:ext cx="3583277" cy="35311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Freeform 4"/>
          <p:cNvSpPr/>
          <p:nvPr/>
        </p:nvSpPr>
        <p:spPr>
          <a:xfrm flipH="1" flipV="1" rot="5131367">
            <a:off x="15631025" y="7628332"/>
            <a:ext cx="1691222" cy="462771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Freeform 5"/>
          <p:cNvSpPr/>
          <p:nvPr/>
        </p:nvSpPr>
        <p:spPr>
          <a:xfrm>
            <a:off x="2949137" y="3139587"/>
            <a:ext cx="12389726" cy="680260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TextBox 6"/>
          <p:cNvSpPr txBox="1"/>
          <p:nvPr/>
        </p:nvSpPr>
        <p:spPr>
          <a:xfrm>
            <a:off x="2009457" y="517373"/>
            <a:ext cx="14269086" cy="201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6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Разработка дизайна пользовательского интерфейса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2"/>
          <p:cNvSpPr/>
          <p:nvPr/>
        </p:nvSpPr>
        <p:spPr>
          <a:xfrm rot="5400000">
            <a:off x="-945770" y="-648576"/>
            <a:ext cx="4550580" cy="43814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Freeform 3"/>
          <p:cNvSpPr/>
          <p:nvPr/>
        </p:nvSpPr>
        <p:spPr>
          <a:xfrm>
            <a:off x="-2101690" y="2481851"/>
            <a:ext cx="3583277" cy="35311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Freeform 4"/>
          <p:cNvSpPr/>
          <p:nvPr/>
        </p:nvSpPr>
        <p:spPr>
          <a:xfrm flipH="1" flipV="1" rot="5131367">
            <a:off x="15631025" y="7628332"/>
            <a:ext cx="1691222" cy="462771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Freeform 5"/>
          <p:cNvSpPr/>
          <p:nvPr/>
        </p:nvSpPr>
        <p:spPr>
          <a:xfrm>
            <a:off x="899675" y="3237675"/>
            <a:ext cx="8183589" cy="51824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TextBox 7"/>
          <p:cNvSpPr txBox="1"/>
          <p:nvPr/>
        </p:nvSpPr>
        <p:spPr>
          <a:xfrm>
            <a:off x="2009457" y="1040820"/>
            <a:ext cx="14269086" cy="100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6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Разработка программного кода</a:t>
            </a:r>
          </a:p>
        </p:txBody>
      </p:sp>
      <p:pic>
        <p:nvPicPr>
          <p:cNvPr id="208" name="Рисунок 7" descr="Рисунок 7"/>
          <p:cNvPicPr>
            <a:picLocks noChangeAspect="1"/>
          </p:cNvPicPr>
          <p:nvPr/>
        </p:nvPicPr>
        <p:blipFill>
          <a:blip r:embed="rId6">
            <a:extLst/>
          </a:blip>
          <a:srcRect l="0" t="0" r="0" b="15735"/>
          <a:stretch>
            <a:fillRect/>
          </a:stretch>
        </p:blipFill>
        <p:spPr>
          <a:xfrm>
            <a:off x="9372600" y="3237676"/>
            <a:ext cx="8010219" cy="5182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"/>
          <p:cNvSpPr txBox="1"/>
          <p:nvPr/>
        </p:nvSpPr>
        <p:spPr>
          <a:xfrm>
            <a:off x="4756231" y="835529"/>
            <a:ext cx="8775538" cy="1002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6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Форма «Главная» </a:t>
            </a:r>
          </a:p>
        </p:txBody>
      </p:sp>
      <p:sp>
        <p:nvSpPr>
          <p:cNvPr id="211" name="Freeform 3"/>
          <p:cNvSpPr/>
          <p:nvPr/>
        </p:nvSpPr>
        <p:spPr>
          <a:xfrm rot="5400000">
            <a:off x="-945770" y="-648576"/>
            <a:ext cx="4550580" cy="43814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Freeform 4"/>
          <p:cNvSpPr/>
          <p:nvPr/>
        </p:nvSpPr>
        <p:spPr>
          <a:xfrm>
            <a:off x="1904993" y="2091382"/>
            <a:ext cx="14478014" cy="77841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Freeform 5"/>
          <p:cNvSpPr/>
          <p:nvPr/>
        </p:nvSpPr>
        <p:spPr>
          <a:xfrm>
            <a:off x="-2101690" y="2481851"/>
            <a:ext cx="3583277" cy="35311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Freeform 6"/>
          <p:cNvSpPr/>
          <p:nvPr/>
        </p:nvSpPr>
        <p:spPr>
          <a:xfrm flipH="1" flipV="1" rot="5131367">
            <a:off x="18203126" y="7247965"/>
            <a:ext cx="1691222" cy="462771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 2"/>
          <p:cNvSpPr/>
          <p:nvPr/>
        </p:nvSpPr>
        <p:spPr>
          <a:xfrm flipH="1" rot="10800000">
            <a:off x="-274332" y="4630585"/>
            <a:ext cx="1691222" cy="46277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Freeform 3"/>
          <p:cNvSpPr/>
          <p:nvPr/>
        </p:nvSpPr>
        <p:spPr>
          <a:xfrm>
            <a:off x="-1711265" y="7837092"/>
            <a:ext cx="4565089" cy="44986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Freeform 4"/>
          <p:cNvSpPr/>
          <p:nvPr/>
        </p:nvSpPr>
        <p:spPr>
          <a:xfrm flipH="1">
            <a:off x="16978940" y="1028700"/>
            <a:ext cx="1691222" cy="46277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Freeform 5"/>
          <p:cNvSpPr/>
          <p:nvPr/>
        </p:nvSpPr>
        <p:spPr>
          <a:xfrm>
            <a:off x="15542008" y="-1220644"/>
            <a:ext cx="4565087" cy="449868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TextBox 6"/>
          <p:cNvSpPr txBox="1"/>
          <p:nvPr/>
        </p:nvSpPr>
        <p:spPr>
          <a:xfrm>
            <a:off x="6175433" y="1732601"/>
            <a:ext cx="5937133" cy="100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6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Заключение</a:t>
            </a:r>
          </a:p>
        </p:txBody>
      </p:sp>
      <p:sp>
        <p:nvSpPr>
          <p:cNvPr id="221" name="TextBox 7"/>
          <p:cNvSpPr txBox="1"/>
          <p:nvPr/>
        </p:nvSpPr>
        <p:spPr>
          <a:xfrm>
            <a:off x="1867810" y="3554777"/>
            <a:ext cx="14660210" cy="3942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В результате работы над программной документацией были составлены документы «Руководства оператора» и «Руководства системного программиста». </a:t>
            </a: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В описании контрольного примера были приведены формы готового приложения в процессе работы. Данный раздел в максимальной мере демонстрирует соответствие программного продукта техническому заданию.</a:t>
            </a: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Во время работы над дипломным проектом все поставленные задачи были выполнены, цель достигнута.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"/>
          <p:cNvSpPr txBox="1"/>
          <p:nvPr/>
        </p:nvSpPr>
        <p:spPr>
          <a:xfrm>
            <a:off x="3277692" y="4362293"/>
            <a:ext cx="11732615" cy="1164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900"/>
              </a:lnSpc>
              <a:defRPr sz="89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Спасибо за внимание</a:t>
            </a:r>
          </a:p>
        </p:txBody>
      </p:sp>
      <p:sp>
        <p:nvSpPr>
          <p:cNvPr id="224" name="Freeform 3"/>
          <p:cNvSpPr/>
          <p:nvPr/>
        </p:nvSpPr>
        <p:spPr>
          <a:xfrm rot="5400000">
            <a:off x="-2043424" y="-4540128"/>
            <a:ext cx="7256938" cy="69872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5" name="Freeform 4"/>
          <p:cNvSpPr/>
          <p:nvPr/>
        </p:nvSpPr>
        <p:spPr>
          <a:xfrm flipH="1" rot="16200000">
            <a:off x="15572613" y="-1736148"/>
            <a:ext cx="1691221" cy="46277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Freeform 5"/>
          <p:cNvSpPr/>
          <p:nvPr/>
        </p:nvSpPr>
        <p:spPr>
          <a:xfrm>
            <a:off x="16418225" y="-267903"/>
            <a:ext cx="3583278" cy="35311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7" name="Freeform 7"/>
          <p:cNvSpPr/>
          <p:nvPr/>
        </p:nvSpPr>
        <p:spPr>
          <a:xfrm rot="1925445">
            <a:off x="-369802" y="8950855"/>
            <a:ext cx="3583278" cy="353115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"/>
          <p:cNvSpPr txBox="1"/>
          <p:nvPr/>
        </p:nvSpPr>
        <p:spPr>
          <a:xfrm>
            <a:off x="1819363" y="4631480"/>
            <a:ext cx="5696996" cy="1164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900"/>
              </a:lnSpc>
              <a:defRPr sz="89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05" name="TextBox 3"/>
          <p:cNvSpPr txBox="1"/>
          <p:nvPr/>
        </p:nvSpPr>
        <p:spPr>
          <a:xfrm>
            <a:off x="10107958" y="3393056"/>
            <a:ext cx="5074492" cy="35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pc="135" sz="2700">
                <a:solidFill>
                  <a:srgbClr val="91612F"/>
                </a:solidFill>
                <a:latin typeface="Linux Biolinum Bold"/>
                <a:ea typeface="Linux Biolinum Bold"/>
                <a:cs typeface="Linux Biolinum Bold"/>
                <a:sym typeface="Linux Biolinum Bold"/>
              </a:defRPr>
            </a:lvl1pPr>
          </a:lstStyle>
          <a:p>
            <a:pPr/>
            <a:r>
              <a:t>ПРОБЛЕМА:</a:t>
            </a:r>
          </a:p>
        </p:txBody>
      </p:sp>
      <p:sp>
        <p:nvSpPr>
          <p:cNvPr id="106" name="TextBox 4"/>
          <p:cNvSpPr txBox="1"/>
          <p:nvPr/>
        </p:nvSpPr>
        <p:spPr>
          <a:xfrm>
            <a:off x="10107958" y="3868063"/>
            <a:ext cx="7151342" cy="233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отсутствие существующих программных решений, подходящих под требования заказчика. Поэтому, возникла необходимость создать программное приложение.</a:t>
            </a:r>
          </a:p>
        </p:txBody>
      </p:sp>
      <p:sp>
        <p:nvSpPr>
          <p:cNvPr id="107" name="Freeform 5"/>
          <p:cNvSpPr/>
          <p:nvPr/>
        </p:nvSpPr>
        <p:spPr>
          <a:xfrm flipH="1" rot="5400000">
            <a:off x="8897402" y="4125474"/>
            <a:ext cx="459348" cy="12569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TextBox 6"/>
          <p:cNvSpPr txBox="1"/>
          <p:nvPr/>
        </p:nvSpPr>
        <p:spPr>
          <a:xfrm>
            <a:off x="8313959" y="4252212"/>
            <a:ext cx="1475423" cy="111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09" name="Freeform 7"/>
          <p:cNvSpPr/>
          <p:nvPr/>
        </p:nvSpPr>
        <p:spPr>
          <a:xfrm flipH="1" rot="10800000">
            <a:off x="-222131" y="-248093"/>
            <a:ext cx="1691222" cy="46277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" name="Freeform 8"/>
          <p:cNvSpPr/>
          <p:nvPr/>
        </p:nvSpPr>
        <p:spPr>
          <a:xfrm>
            <a:off x="623478" y="-1169550"/>
            <a:ext cx="3583279" cy="35311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Freeform 9"/>
          <p:cNvSpPr/>
          <p:nvPr/>
        </p:nvSpPr>
        <p:spPr>
          <a:xfrm>
            <a:off x="-629531" y="7925392"/>
            <a:ext cx="4197240" cy="404123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2"/>
          <p:cNvSpPr txBox="1"/>
          <p:nvPr/>
        </p:nvSpPr>
        <p:spPr>
          <a:xfrm>
            <a:off x="1819363" y="4631480"/>
            <a:ext cx="5696996" cy="1164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900"/>
              </a:lnSpc>
              <a:defRPr sz="89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14" name="TextBox 3"/>
          <p:cNvSpPr txBox="1"/>
          <p:nvPr/>
        </p:nvSpPr>
        <p:spPr>
          <a:xfrm>
            <a:off x="10169190" y="1892585"/>
            <a:ext cx="5074492" cy="35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pc="135" sz="2700">
                <a:solidFill>
                  <a:srgbClr val="91612F"/>
                </a:solidFill>
                <a:latin typeface="Linux Biolinum Bold"/>
                <a:ea typeface="Linux Biolinum Bold"/>
                <a:cs typeface="Linux Biolinum Bold"/>
                <a:sym typeface="Linux Biolinum Bold"/>
              </a:defRPr>
            </a:lvl1pPr>
          </a:lstStyle>
          <a:p>
            <a:pPr/>
            <a:r>
              <a:t>ОБЪЕКТ ИССЛЕДОВАНИЯ:</a:t>
            </a:r>
          </a:p>
        </p:txBody>
      </p:sp>
      <p:sp>
        <p:nvSpPr>
          <p:cNvPr id="115" name="TextBox 4"/>
          <p:cNvSpPr txBox="1"/>
          <p:nvPr/>
        </p:nvSpPr>
        <p:spPr>
          <a:xfrm>
            <a:off x="10293539" y="2441044"/>
            <a:ext cx="7151343" cy="454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программное приложение.</a:t>
            </a:r>
          </a:p>
        </p:txBody>
      </p:sp>
      <p:sp>
        <p:nvSpPr>
          <p:cNvPr id="116" name="Freeform 5"/>
          <p:cNvSpPr/>
          <p:nvPr/>
        </p:nvSpPr>
        <p:spPr>
          <a:xfrm flipH="1" rot="5400000">
            <a:off x="8876993" y="1980407"/>
            <a:ext cx="459347" cy="12569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TextBox 6"/>
          <p:cNvSpPr txBox="1"/>
          <p:nvPr/>
        </p:nvSpPr>
        <p:spPr>
          <a:xfrm>
            <a:off x="8504294" y="2052933"/>
            <a:ext cx="1691221" cy="1111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18" name="TextBox 7"/>
          <p:cNvSpPr txBox="1"/>
          <p:nvPr/>
        </p:nvSpPr>
        <p:spPr>
          <a:xfrm>
            <a:off x="10087550" y="3967450"/>
            <a:ext cx="5362238" cy="35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pc="135" sz="2700">
                <a:solidFill>
                  <a:srgbClr val="91612F"/>
                </a:solidFill>
                <a:latin typeface="Linux Biolinum Bold"/>
                <a:ea typeface="Linux Biolinum Bold"/>
                <a:cs typeface="Linux Biolinum Bold"/>
                <a:sym typeface="Linux Biolinum Bold"/>
              </a:defRPr>
            </a:lvl1pPr>
          </a:lstStyle>
          <a:p>
            <a:pPr/>
            <a:r>
              <a:t>ПРЕДМЕТ ИССЛЕДОВАНИЯ:</a:t>
            </a:r>
          </a:p>
        </p:txBody>
      </p:sp>
      <p:sp>
        <p:nvSpPr>
          <p:cNvPr id="119" name="TextBox 8"/>
          <p:cNvSpPr txBox="1"/>
          <p:nvPr/>
        </p:nvSpPr>
        <p:spPr>
          <a:xfrm>
            <a:off x="10087550" y="4496911"/>
            <a:ext cx="7151342" cy="924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 программное приложение «Изучение языка программирования C#».</a:t>
            </a:r>
          </a:p>
        </p:txBody>
      </p:sp>
      <p:sp>
        <p:nvSpPr>
          <p:cNvPr id="120" name="Freeform 9"/>
          <p:cNvSpPr/>
          <p:nvPr/>
        </p:nvSpPr>
        <p:spPr>
          <a:xfrm flipH="1" rot="5400000">
            <a:off x="8876993" y="4153260"/>
            <a:ext cx="459347" cy="1256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TextBox 10"/>
          <p:cNvSpPr txBox="1"/>
          <p:nvPr/>
        </p:nvSpPr>
        <p:spPr>
          <a:xfrm>
            <a:off x="8455015" y="4225787"/>
            <a:ext cx="1789777" cy="1111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22" name="TextBox 11"/>
          <p:cNvSpPr txBox="1"/>
          <p:nvPr/>
        </p:nvSpPr>
        <p:spPr>
          <a:xfrm>
            <a:off x="10087550" y="6495257"/>
            <a:ext cx="5074491" cy="35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pc="135" sz="2700">
                <a:solidFill>
                  <a:srgbClr val="91612F"/>
                </a:solidFill>
                <a:latin typeface="Linux Biolinum Bold"/>
                <a:ea typeface="Linux Biolinum Bold"/>
                <a:cs typeface="Linux Biolinum Bold"/>
                <a:sym typeface="Linux Biolinum Bold"/>
              </a:defRPr>
            </a:lvl1pPr>
          </a:lstStyle>
          <a:p>
            <a:pPr/>
            <a:r>
              <a:t>ЦЕЛЬ ИССЛЕДОВАНИЯ:</a:t>
            </a:r>
          </a:p>
        </p:txBody>
      </p:sp>
      <p:sp>
        <p:nvSpPr>
          <p:cNvPr id="123" name="TextBox 12"/>
          <p:cNvSpPr txBox="1"/>
          <p:nvPr/>
        </p:nvSpPr>
        <p:spPr>
          <a:xfrm>
            <a:off x="10087550" y="7024720"/>
            <a:ext cx="7151342" cy="924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создание программного приложения «Изучение языка программирования C#».</a:t>
            </a:r>
          </a:p>
        </p:txBody>
      </p:sp>
      <p:sp>
        <p:nvSpPr>
          <p:cNvPr id="124" name="Freeform 13"/>
          <p:cNvSpPr/>
          <p:nvPr/>
        </p:nvSpPr>
        <p:spPr>
          <a:xfrm flipH="1" rot="5400000">
            <a:off x="8876993" y="6681068"/>
            <a:ext cx="459347" cy="1256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TextBox 14"/>
          <p:cNvSpPr txBox="1"/>
          <p:nvPr/>
        </p:nvSpPr>
        <p:spPr>
          <a:xfrm>
            <a:off x="8504294" y="6753593"/>
            <a:ext cx="1691221" cy="111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26" name="Freeform 15"/>
          <p:cNvSpPr/>
          <p:nvPr/>
        </p:nvSpPr>
        <p:spPr>
          <a:xfrm flipH="1" rot="10800000">
            <a:off x="-222131" y="-248093"/>
            <a:ext cx="1691222" cy="46277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Freeform 16"/>
          <p:cNvSpPr/>
          <p:nvPr/>
        </p:nvSpPr>
        <p:spPr>
          <a:xfrm>
            <a:off x="623478" y="-1169550"/>
            <a:ext cx="3583279" cy="35311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Freeform 17"/>
          <p:cNvSpPr/>
          <p:nvPr/>
        </p:nvSpPr>
        <p:spPr>
          <a:xfrm>
            <a:off x="-629531" y="7925392"/>
            <a:ext cx="4197240" cy="404123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2"/>
          <p:cNvSpPr/>
          <p:nvPr/>
        </p:nvSpPr>
        <p:spPr>
          <a:xfrm rot="16200000">
            <a:off x="13630831" y="5924992"/>
            <a:ext cx="7256938" cy="69872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TextBox 3"/>
          <p:cNvSpPr txBox="1"/>
          <p:nvPr/>
        </p:nvSpPr>
        <p:spPr>
          <a:xfrm>
            <a:off x="11156149" y="3665220"/>
            <a:ext cx="5933469" cy="3078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80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Задачи дипломного проекта</a:t>
            </a:r>
          </a:p>
        </p:txBody>
      </p:sp>
      <p:sp>
        <p:nvSpPr>
          <p:cNvPr id="132" name="TextBox 6"/>
          <p:cNvSpPr txBox="1"/>
          <p:nvPr/>
        </p:nvSpPr>
        <p:spPr>
          <a:xfrm>
            <a:off x="3347789" y="2035938"/>
            <a:ext cx="7358179" cy="6418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Изучить особенности предметной области.</a:t>
            </a: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Описать функциональные требования к программному приложению.</a:t>
            </a: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Выбрать и обосновать выбор программного обеспечения для разработки программного приложения.</a:t>
            </a: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Описать формат и объем входной и выходной информации.</a:t>
            </a: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Разработать структуру таблиц данных.</a:t>
            </a:r>
          </a:p>
        </p:txBody>
      </p:sp>
      <p:sp>
        <p:nvSpPr>
          <p:cNvPr id="133" name="Freeform 7"/>
          <p:cNvSpPr/>
          <p:nvPr/>
        </p:nvSpPr>
        <p:spPr>
          <a:xfrm flipH="1" rot="5400000">
            <a:off x="2046453" y="1871328"/>
            <a:ext cx="459348" cy="12569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TextBox 8"/>
          <p:cNvSpPr txBox="1"/>
          <p:nvPr/>
        </p:nvSpPr>
        <p:spPr>
          <a:xfrm>
            <a:off x="1651272" y="1997525"/>
            <a:ext cx="1661688" cy="111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5" name="Freeform 9"/>
          <p:cNvSpPr/>
          <p:nvPr/>
        </p:nvSpPr>
        <p:spPr>
          <a:xfrm rot="10800000">
            <a:off x="16592095" y="3981334"/>
            <a:ext cx="4565088" cy="44986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Freeform 10"/>
          <p:cNvSpPr/>
          <p:nvPr/>
        </p:nvSpPr>
        <p:spPr>
          <a:xfrm flipH="1" rot="16200000">
            <a:off x="15715172" y="-2130768"/>
            <a:ext cx="1691221" cy="462771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Freeform 11"/>
          <p:cNvSpPr/>
          <p:nvPr/>
        </p:nvSpPr>
        <p:spPr>
          <a:xfrm flipH="1" rot="5400000">
            <a:off x="2149449" y="3352877"/>
            <a:ext cx="459348" cy="1256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TextBox 12"/>
          <p:cNvSpPr txBox="1"/>
          <p:nvPr/>
        </p:nvSpPr>
        <p:spPr>
          <a:xfrm>
            <a:off x="1718648" y="3425402"/>
            <a:ext cx="1526936" cy="111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39" name="Freeform 13"/>
          <p:cNvSpPr/>
          <p:nvPr/>
        </p:nvSpPr>
        <p:spPr>
          <a:xfrm flipH="1" rot="5400000">
            <a:off x="2046453" y="4737501"/>
            <a:ext cx="459348" cy="12569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TextBox 14"/>
          <p:cNvSpPr txBox="1"/>
          <p:nvPr/>
        </p:nvSpPr>
        <p:spPr>
          <a:xfrm>
            <a:off x="1615653" y="4853280"/>
            <a:ext cx="1526938" cy="111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41" name="Freeform 15"/>
          <p:cNvSpPr/>
          <p:nvPr/>
        </p:nvSpPr>
        <p:spPr>
          <a:xfrm flipH="1" rot="5400000">
            <a:off x="1978730" y="6345671"/>
            <a:ext cx="459348" cy="1256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TextBox 16"/>
          <p:cNvSpPr txBox="1"/>
          <p:nvPr/>
        </p:nvSpPr>
        <p:spPr>
          <a:xfrm>
            <a:off x="1548278" y="6418198"/>
            <a:ext cx="1661687" cy="111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43" name="Freeform 17"/>
          <p:cNvSpPr/>
          <p:nvPr/>
        </p:nvSpPr>
        <p:spPr>
          <a:xfrm flipH="1" rot="5400000">
            <a:off x="1946329" y="7584330"/>
            <a:ext cx="459348" cy="1256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TextBox 18"/>
          <p:cNvSpPr txBox="1"/>
          <p:nvPr/>
        </p:nvSpPr>
        <p:spPr>
          <a:xfrm>
            <a:off x="1540262" y="7709034"/>
            <a:ext cx="1883707" cy="111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2"/>
          <p:cNvSpPr/>
          <p:nvPr/>
        </p:nvSpPr>
        <p:spPr>
          <a:xfrm rot="16200000">
            <a:off x="13630831" y="5924992"/>
            <a:ext cx="7256938" cy="69872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TextBox 3"/>
          <p:cNvSpPr txBox="1"/>
          <p:nvPr/>
        </p:nvSpPr>
        <p:spPr>
          <a:xfrm>
            <a:off x="11156149" y="3665220"/>
            <a:ext cx="5933469" cy="3078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80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Задачи дипломного проекта</a:t>
            </a:r>
          </a:p>
        </p:txBody>
      </p:sp>
      <p:sp>
        <p:nvSpPr>
          <p:cNvPr id="148" name="TextBox 6"/>
          <p:cNvSpPr txBox="1"/>
          <p:nvPr/>
        </p:nvSpPr>
        <p:spPr>
          <a:xfrm>
            <a:off x="3267955" y="1456782"/>
            <a:ext cx="7888197" cy="7409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Разработать интерфейс программного продукта;</a:t>
            </a: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Реализовать функции программного приложения.</a:t>
            </a: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Провести тестирование и отладку программного приложения.</a:t>
            </a: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Разработать программную документацию  «Руководство системного программиста», «Руководство оператора».</a:t>
            </a: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</a:p>
          <a:p>
            <a: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Проанализировать полученные результаты работы программного приложения.</a:t>
            </a:r>
          </a:p>
        </p:txBody>
      </p:sp>
      <p:sp>
        <p:nvSpPr>
          <p:cNvPr id="149" name="Freeform 7"/>
          <p:cNvSpPr/>
          <p:nvPr/>
        </p:nvSpPr>
        <p:spPr>
          <a:xfrm flipH="1" rot="5400000">
            <a:off x="1944398" y="1503936"/>
            <a:ext cx="459348" cy="12569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TextBox 8"/>
          <p:cNvSpPr txBox="1"/>
          <p:nvPr/>
        </p:nvSpPr>
        <p:spPr>
          <a:xfrm>
            <a:off x="1511768" y="1628638"/>
            <a:ext cx="1324609" cy="111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151" name="Freeform 9"/>
          <p:cNvSpPr/>
          <p:nvPr/>
        </p:nvSpPr>
        <p:spPr>
          <a:xfrm rot="10800000">
            <a:off x="16592095" y="3981334"/>
            <a:ext cx="4565088" cy="44986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Freeform 10"/>
          <p:cNvSpPr/>
          <p:nvPr/>
        </p:nvSpPr>
        <p:spPr>
          <a:xfrm flipH="1" rot="16200000">
            <a:off x="15715172" y="-2130768"/>
            <a:ext cx="1691221" cy="462771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Freeform 11"/>
          <p:cNvSpPr/>
          <p:nvPr/>
        </p:nvSpPr>
        <p:spPr>
          <a:xfrm flipH="1" rot="5400000">
            <a:off x="2047395" y="3104057"/>
            <a:ext cx="459347" cy="1256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TextBox 12"/>
          <p:cNvSpPr txBox="1"/>
          <p:nvPr/>
        </p:nvSpPr>
        <p:spPr>
          <a:xfrm>
            <a:off x="1614764" y="3228761"/>
            <a:ext cx="1324610" cy="1111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155" name="Freeform 13"/>
          <p:cNvSpPr/>
          <p:nvPr/>
        </p:nvSpPr>
        <p:spPr>
          <a:xfrm flipH="1" rot="5400000">
            <a:off x="2013548" y="4517075"/>
            <a:ext cx="459348" cy="1256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TextBox 14"/>
          <p:cNvSpPr txBox="1"/>
          <p:nvPr/>
        </p:nvSpPr>
        <p:spPr>
          <a:xfrm>
            <a:off x="1580919" y="4641779"/>
            <a:ext cx="1324609" cy="111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157" name="Freeform 15"/>
          <p:cNvSpPr/>
          <p:nvPr/>
        </p:nvSpPr>
        <p:spPr>
          <a:xfrm flipH="1" rot="5400000">
            <a:off x="2047395" y="5930091"/>
            <a:ext cx="459347" cy="1256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TextBox 16"/>
          <p:cNvSpPr txBox="1"/>
          <p:nvPr/>
        </p:nvSpPr>
        <p:spPr>
          <a:xfrm>
            <a:off x="1614764" y="6054795"/>
            <a:ext cx="1324610" cy="111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159" name="Freeform 17"/>
          <p:cNvSpPr/>
          <p:nvPr/>
        </p:nvSpPr>
        <p:spPr>
          <a:xfrm flipH="1" rot="5400000">
            <a:off x="2116545" y="7533609"/>
            <a:ext cx="459348" cy="1256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extBox 18"/>
          <p:cNvSpPr txBox="1"/>
          <p:nvPr/>
        </p:nvSpPr>
        <p:spPr>
          <a:xfrm>
            <a:off x="1751604" y="7658313"/>
            <a:ext cx="1256918" cy="111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500"/>
              </a:lnSpc>
              <a:defRPr sz="8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2"/>
          <p:cNvSpPr txBox="1"/>
          <p:nvPr/>
        </p:nvSpPr>
        <p:spPr>
          <a:xfrm>
            <a:off x="2713217" y="430354"/>
            <a:ext cx="12861567" cy="201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6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Анализ аналогов программного приложения</a:t>
            </a:r>
          </a:p>
        </p:txBody>
      </p:sp>
      <p:sp>
        <p:nvSpPr>
          <p:cNvPr id="163" name="Freeform 3"/>
          <p:cNvSpPr/>
          <p:nvPr/>
        </p:nvSpPr>
        <p:spPr>
          <a:xfrm flipH="1" rot="5400000">
            <a:off x="7889747" y="4718468"/>
            <a:ext cx="459348" cy="1256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Freeform 4"/>
          <p:cNvSpPr/>
          <p:nvPr/>
        </p:nvSpPr>
        <p:spPr>
          <a:xfrm>
            <a:off x="3534402" y="4474957"/>
            <a:ext cx="11219197" cy="52808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TextBox 5"/>
          <p:cNvSpPr txBox="1"/>
          <p:nvPr/>
        </p:nvSpPr>
        <p:spPr>
          <a:xfrm>
            <a:off x="3534402" y="3050278"/>
            <a:ext cx="11219195" cy="97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Онлайн-курс «Разработчик на C#: быстрый старт в профессии» от образовательной платформы GeekBrains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eeform 2"/>
          <p:cNvSpPr/>
          <p:nvPr/>
        </p:nvSpPr>
        <p:spPr>
          <a:xfrm flipH="1" rot="5400000">
            <a:off x="7889747" y="4718468"/>
            <a:ext cx="459348" cy="1256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Freeform 3"/>
          <p:cNvSpPr/>
          <p:nvPr/>
        </p:nvSpPr>
        <p:spPr>
          <a:xfrm>
            <a:off x="3569946" y="3837475"/>
            <a:ext cx="11446014" cy="58815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TextBox 4"/>
          <p:cNvSpPr txBox="1"/>
          <p:nvPr/>
        </p:nvSpPr>
        <p:spPr>
          <a:xfrm>
            <a:off x="2713217" y="430354"/>
            <a:ext cx="12861567" cy="201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6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Анализ аналогов программного приложения</a:t>
            </a:r>
          </a:p>
        </p:txBody>
      </p:sp>
      <p:sp>
        <p:nvSpPr>
          <p:cNvPr id="170" name="TextBox 5"/>
          <p:cNvSpPr txBox="1"/>
          <p:nvPr/>
        </p:nvSpPr>
        <p:spPr>
          <a:xfrm>
            <a:off x="3683356" y="2871310"/>
            <a:ext cx="11219196" cy="475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Сайт «METANIT.COM - Сайт о программировании»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2"/>
          <p:cNvSpPr/>
          <p:nvPr/>
        </p:nvSpPr>
        <p:spPr>
          <a:xfrm flipH="1" rot="5400000">
            <a:off x="7889747" y="4718468"/>
            <a:ext cx="459348" cy="1256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Freeform 3"/>
          <p:cNvSpPr/>
          <p:nvPr/>
        </p:nvSpPr>
        <p:spPr>
          <a:xfrm>
            <a:off x="2985122" y="3508696"/>
            <a:ext cx="12317755" cy="64546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TextBox 4"/>
          <p:cNvSpPr txBox="1"/>
          <p:nvPr/>
        </p:nvSpPr>
        <p:spPr>
          <a:xfrm>
            <a:off x="2713217" y="430354"/>
            <a:ext cx="12861567" cy="201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65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Анализ аналогов программного приложения</a:t>
            </a:r>
          </a:p>
        </p:txBody>
      </p:sp>
      <p:sp>
        <p:nvSpPr>
          <p:cNvPr id="175" name="TextBox 5"/>
          <p:cNvSpPr txBox="1"/>
          <p:nvPr/>
        </p:nvSpPr>
        <p:spPr>
          <a:xfrm>
            <a:off x="3534402" y="2741422"/>
            <a:ext cx="11219196" cy="47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900"/>
              </a:lnSpc>
              <a:defRPr sz="27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</a:lstStyle>
          <a:p>
            <a:pPr/>
            <a:r>
              <a:t>Сайт «Devpractice»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2"/>
          <p:cNvSpPr/>
          <p:nvPr/>
        </p:nvSpPr>
        <p:spPr>
          <a:xfrm>
            <a:off x="-629531" y="7925392"/>
            <a:ext cx="4197240" cy="40412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8" name="TextBox 3"/>
          <p:cNvSpPr txBox="1"/>
          <p:nvPr/>
        </p:nvSpPr>
        <p:spPr>
          <a:xfrm>
            <a:off x="1172574" y="3385623"/>
            <a:ext cx="6487662" cy="4094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80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Основные недостатки и достоинства аналогов</a:t>
            </a:r>
          </a:p>
        </p:txBody>
      </p:sp>
      <p:sp>
        <p:nvSpPr>
          <p:cNvPr id="179" name="TextBox 4"/>
          <p:cNvSpPr txBox="1"/>
          <p:nvPr/>
        </p:nvSpPr>
        <p:spPr>
          <a:xfrm>
            <a:off x="10098623" y="2207927"/>
            <a:ext cx="5074492" cy="72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140" sz="28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НЕДОСТАТКИ:</a:t>
            </a:r>
          </a:p>
        </p:txBody>
      </p:sp>
      <p:sp>
        <p:nvSpPr>
          <p:cNvPr id="180" name="TextBox 5"/>
          <p:cNvSpPr txBox="1"/>
          <p:nvPr/>
        </p:nvSpPr>
        <p:spPr>
          <a:xfrm>
            <a:off x="10098623" y="7140543"/>
            <a:ext cx="6729050" cy="973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04519" indent="-302261">
              <a:lnSpc>
                <a:spcPts val="3900"/>
              </a:lnSpc>
              <a:buSzPct val="100000"/>
              <a:buFont typeface="Arial"/>
              <a:buChar char="•"/>
              <a:defRPr sz="28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Интуитивно понятный графический интерфейс.</a:t>
            </a:r>
          </a:p>
        </p:txBody>
      </p:sp>
      <p:sp>
        <p:nvSpPr>
          <p:cNvPr id="181" name="TextBox 6"/>
          <p:cNvSpPr txBox="1"/>
          <p:nvPr/>
        </p:nvSpPr>
        <p:spPr>
          <a:xfrm>
            <a:off x="10098623" y="6340626"/>
            <a:ext cx="5074492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140" sz="2800">
                <a:solidFill>
                  <a:srgbClr val="91612F"/>
                </a:solidFill>
                <a:latin typeface="Linux Biolinum"/>
                <a:ea typeface="Linux Biolinum"/>
                <a:cs typeface="Linux Biolinum"/>
                <a:sym typeface="Linux Biolinum"/>
              </a:defRPr>
            </a:lvl1pPr>
          </a:lstStyle>
          <a:p>
            <a:pPr/>
            <a:r>
              <a:t>ДОСТОИНСТВА:</a:t>
            </a:r>
          </a:p>
        </p:txBody>
      </p:sp>
      <p:sp>
        <p:nvSpPr>
          <p:cNvPr id="182" name="TextBox 7"/>
          <p:cNvSpPr txBox="1"/>
          <p:nvPr/>
        </p:nvSpPr>
        <p:spPr>
          <a:xfrm>
            <a:off x="10098623" y="3058219"/>
            <a:ext cx="7160677" cy="24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04519" indent="-302261">
              <a:lnSpc>
                <a:spcPts val="3900"/>
              </a:lnSpc>
              <a:buSzPct val="100000"/>
              <a:buFont typeface="Arial"/>
              <a:buChar char="•"/>
              <a:defRPr sz="28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Реклама.</a:t>
            </a:r>
          </a:p>
          <a:p>
            <a:pPr lvl="1" marL="604519" indent="-302261">
              <a:lnSpc>
                <a:spcPts val="3900"/>
              </a:lnSpc>
              <a:buSzPct val="100000"/>
              <a:buFont typeface="Arial"/>
              <a:buChar char="•"/>
              <a:defRPr sz="28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Отсутствие необходимых тем для заказчика. </a:t>
            </a:r>
          </a:p>
          <a:p>
            <a:pPr lvl="1" marL="604519" indent="-302261">
              <a:lnSpc>
                <a:spcPts val="3900"/>
              </a:lnSpc>
              <a:buSzPct val="100000"/>
              <a:buFont typeface="Arial"/>
              <a:buChar char="•"/>
              <a:defRPr sz="2800">
                <a:solidFill>
                  <a:srgbClr val="91612F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pPr>
            <a:r>
              <a:t>Необходимость к подключению к сети интернет.</a:t>
            </a:r>
          </a:p>
        </p:txBody>
      </p:sp>
      <p:sp>
        <p:nvSpPr>
          <p:cNvPr id="183" name="Freeform 8"/>
          <p:cNvSpPr/>
          <p:nvPr/>
        </p:nvSpPr>
        <p:spPr>
          <a:xfrm flipH="1" rot="10800000">
            <a:off x="-222131" y="-248093"/>
            <a:ext cx="1691222" cy="46277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4" name="Freeform 9"/>
          <p:cNvSpPr/>
          <p:nvPr/>
        </p:nvSpPr>
        <p:spPr>
          <a:xfrm>
            <a:off x="623478" y="-1169550"/>
            <a:ext cx="3583279" cy="35311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