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0" r:id="rId3"/>
    <p:sldId id="419" r:id="rId4"/>
    <p:sldId id="423" r:id="rId5"/>
    <p:sldId id="425" r:id="rId6"/>
    <p:sldId id="421" r:id="rId7"/>
    <p:sldId id="422" r:id="rId8"/>
    <p:sldId id="424" r:id="rId9"/>
    <p:sldId id="426" r:id="rId10"/>
    <p:sldId id="429" r:id="rId11"/>
    <p:sldId id="427" r:id="rId12"/>
    <p:sldId id="428" r:id="rId13"/>
    <p:sldId id="431" r:id="rId14"/>
    <p:sldId id="432" r:id="rId15"/>
    <p:sldId id="43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>
      <p:cViewPr varScale="1">
        <p:scale>
          <a:sx n="77" d="100"/>
          <a:sy n="77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2.wav"/><Relationship Id="rId7" Type="http://schemas.openxmlformats.org/officeDocument/2006/relationships/image" Target="../media/image1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jp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jpg"/><Relationship Id="rId4" Type="http://schemas.openxmlformats.org/officeDocument/2006/relationships/audio" Target="../media/media2.wav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microsoft.com/office/2007/relationships/media" Target="../media/media4.wav"/><Relationship Id="rId7" Type="http://schemas.openxmlformats.org/officeDocument/2006/relationships/image" Target="../media/image19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audio" Target="../media/media4.wav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microsoft.com/office/2007/relationships/media" Target="../media/media6.wav"/><Relationship Id="rId7" Type="http://schemas.openxmlformats.org/officeDocument/2006/relationships/image" Target="../media/image4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audio" Target="../media/media6.wav"/><Relationship Id="rId9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auto_examples/model_selection/plot_confusion_matrix.html#sphx-glr-auto-examples-model-selection-plot-confusion-matrix-py" TargetMode="External"/><Relationship Id="rId3" Type="http://schemas.openxmlformats.org/officeDocument/2006/relationships/hyperlink" Target="https://anaconda.org/anaconda/anaconda-navigator" TargetMode="External"/><Relationship Id="rId7" Type="http://schemas.openxmlformats.org/officeDocument/2006/relationships/hyperlink" Target="https://blog.manash.me/building-a-dead-simple-word-recognition-engine-using-convnet-in-keras-25e72c19c12b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ibrosa/librosa" TargetMode="External"/><Relationship Id="rId5" Type="http://schemas.openxmlformats.org/officeDocument/2006/relationships/hyperlink" Target="http://jupyter.org/" TargetMode="External"/><Relationship Id="rId10" Type="http://schemas.openxmlformats.org/officeDocument/2006/relationships/hyperlink" Target="https://magenta.tensorflow.org/datasets/nsynth" TargetMode="External"/><Relationship Id="rId4" Type="http://schemas.openxmlformats.org/officeDocument/2006/relationships/hyperlink" Target="https://www.python.org/" TargetMode="External"/><Relationship Id="rId9" Type="http://schemas.openxmlformats.org/officeDocument/2006/relationships/hyperlink" Target="http://nbviewer.jupyter.org/github/librosa/librosa/blob/master/examples/LibROSA%20demo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FLID1VJqik" TargetMode="External"/><Relationship Id="rId2" Type="http://schemas.openxmlformats.org/officeDocument/2006/relationships/hyperlink" Target="https://youtu.be/koA5rjbmMZ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genta.tensorflow.org/datasets/nsynt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dirty="0"/>
              <a:t>Classification of Musical Instruments by Sound 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0325" y="26289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Zozulia, Yuliia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E-89 Deep Learning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make predictions!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07" y="836613"/>
            <a:ext cx="2191789" cy="273973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308838"/>
            <a:ext cx="5438775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organ_electronic_001-048-12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467600" y="1921813"/>
            <a:ext cx="609600" cy="609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3779100"/>
            <a:ext cx="5476875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696982"/>
            <a:ext cx="2947827" cy="1322618"/>
          </a:xfrm>
          <a:prstGeom prst="rect">
            <a:avLst/>
          </a:prstGeom>
        </p:spPr>
      </p:pic>
      <p:pic>
        <p:nvPicPr>
          <p:cNvPr id="11" name="guitar_acoustic_010-046-025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48400" y="50840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make predictions!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/>
          <a:srcRect b="9111"/>
          <a:stretch/>
        </p:blipFill>
        <p:spPr>
          <a:xfrm>
            <a:off x="304800" y="1246389"/>
            <a:ext cx="5476875" cy="1229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4114800"/>
            <a:ext cx="5448300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" t="7956" r="6480" b="10723"/>
          <a:stretch/>
        </p:blipFill>
        <p:spPr>
          <a:xfrm>
            <a:off x="6029498" y="678712"/>
            <a:ext cx="3079866" cy="286499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894" y="3811847"/>
            <a:ext cx="2905298" cy="2905298"/>
          </a:xfrm>
          <a:prstGeom prst="rect">
            <a:avLst/>
          </a:prstGeom>
        </p:spPr>
      </p:pic>
      <p:pic>
        <p:nvPicPr>
          <p:cNvPr id="17" name="keyboard_acoustic_004-048-07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553200" y="1089874"/>
            <a:ext cx="609600" cy="609600"/>
          </a:xfrm>
          <a:prstGeom prst="rect">
            <a:avLst/>
          </a:prstGeom>
        </p:spPr>
      </p:pic>
      <p:pic>
        <p:nvPicPr>
          <p:cNvPr id="18" name="string_acoustic_080-048-025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248400" y="42767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Spectrograms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 dirty="0"/>
              <a:t>Let’s take a look at </a:t>
            </a:r>
            <a:r>
              <a:rPr lang="en-US" dirty="0" err="1"/>
              <a:t>mel</a:t>
            </a:r>
            <a:r>
              <a:rPr lang="en-US" dirty="0"/>
              <a:t> power spectrogram for several different instruments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612775" y="1449387"/>
            <a:ext cx="5940425" cy="211518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7"/>
          <a:stretch>
            <a:fillRect/>
          </a:stretch>
        </p:blipFill>
        <p:spPr>
          <a:xfrm>
            <a:off x="612775" y="3810000"/>
            <a:ext cx="5940425" cy="21907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95" y="1436918"/>
            <a:ext cx="1691005" cy="2253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525" y="3755884"/>
            <a:ext cx="1565275" cy="2163521"/>
          </a:xfrm>
          <a:prstGeom prst="rect">
            <a:avLst/>
          </a:prstGeom>
        </p:spPr>
      </p:pic>
      <p:pic>
        <p:nvPicPr>
          <p:cNvPr id="10" name="organ_electronic_104-070-12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982691" y="1456314"/>
            <a:ext cx="609600" cy="609600"/>
          </a:xfrm>
          <a:prstGeom prst="rect">
            <a:avLst/>
          </a:prstGeom>
        </p:spPr>
      </p:pic>
      <p:pic>
        <p:nvPicPr>
          <p:cNvPr id="11" name="string_acoustic_080-055-075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843395" y="389329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 </a:t>
            </a:r>
            <a:r>
              <a:rPr lang="en-US" dirty="0"/>
              <a:t>used Convolutional Neural Network to create a model for classification music instruments by sound. </a:t>
            </a:r>
            <a:endParaRPr lang="en-US" dirty="0" smtClean="0"/>
          </a:p>
          <a:p>
            <a:pPr algn="just"/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/>
              <a:t>provides very user-friendly user interface and consistent &amp; simple APIs for NN development. It’s really pleasure to work with it.  </a:t>
            </a:r>
            <a:endParaRPr lang="ru-RU" dirty="0"/>
          </a:p>
          <a:p>
            <a:pPr algn="just"/>
            <a:r>
              <a:rPr lang="en-US" dirty="0" smtClean="0"/>
              <a:t>Using </a:t>
            </a:r>
            <a:r>
              <a:rPr lang="en-US" dirty="0" err="1"/>
              <a:t>NSynth</a:t>
            </a:r>
            <a:r>
              <a:rPr lang="en-US" dirty="0"/>
              <a:t>, which contains audio record of the solitary note, as dataset, developed model, implemented thought </a:t>
            </a:r>
            <a:r>
              <a:rPr lang="en-US" dirty="0" err="1"/>
              <a:t>Keras</a:t>
            </a:r>
            <a:r>
              <a:rPr lang="en-US" dirty="0"/>
              <a:t>, trains very fast and produce very good results (98% test accuracy). </a:t>
            </a:r>
            <a:endParaRPr lang="ru-RU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would be nice to expand the model to learn how to recognize instrument not from the single note, but from actual piece of music with a single predominant instrument. </a:t>
            </a:r>
            <a:r>
              <a:rPr lang="en-US" dirty="0" smtClean="0"/>
              <a:t>Model</a:t>
            </a:r>
            <a:r>
              <a:rPr lang="en-US" dirty="0"/>
              <a:t>, similar to the one I successfully used for </a:t>
            </a:r>
            <a:r>
              <a:rPr lang="en-US" dirty="0" err="1"/>
              <a:t>NSynth</a:t>
            </a:r>
            <a:r>
              <a:rPr lang="en-US" dirty="0"/>
              <a:t> Dataset, when trained on IRMAS dataset (with modification to accommodate more complex data), gives </a:t>
            </a:r>
            <a:r>
              <a:rPr lang="en-US" dirty="0" smtClean="0"/>
              <a:t>me </a:t>
            </a:r>
            <a:r>
              <a:rPr lang="en-US" dirty="0"/>
              <a:t>only 47.5% testing accuracy (number of classes – 9). </a:t>
            </a:r>
            <a:endParaRPr lang="en-US" dirty="0" smtClean="0"/>
          </a:p>
          <a:p>
            <a:pPr algn="just"/>
            <a:r>
              <a:rPr lang="en-US" dirty="0"/>
              <a:t>Also, it would be interesting to use other sound features, </a:t>
            </a:r>
            <a:r>
              <a:rPr lang="en-US" dirty="0" smtClean="0"/>
              <a:t>which </a:t>
            </a:r>
            <a:r>
              <a:rPr lang="en-US" dirty="0"/>
              <a:t>can be extracted from sound file using </a:t>
            </a:r>
            <a:r>
              <a:rPr lang="en-US" dirty="0" err="1"/>
              <a:t>Librosa</a:t>
            </a:r>
            <a:r>
              <a:rPr lang="en-US" dirty="0"/>
              <a:t> library, like spectral centroid, roll-off frequency, tonal centroid features, zero-crossing rate, etc. 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technical info:</a:t>
            </a:r>
            <a:endParaRPr lang="ru-RU" dirty="0"/>
          </a:p>
          <a:p>
            <a:r>
              <a:rPr lang="en-US" u="sng" dirty="0">
                <a:hlinkClick r:id="rId2"/>
              </a:rPr>
              <a:t>https://keras.io/</a:t>
            </a:r>
            <a:endParaRPr lang="ru-RU" dirty="0"/>
          </a:p>
          <a:p>
            <a:r>
              <a:rPr lang="en-US" u="sng" dirty="0">
                <a:hlinkClick r:id="rId3"/>
              </a:rPr>
              <a:t>https://anaconda.org/anaconda/anaconda-navigator</a:t>
            </a:r>
            <a:endParaRPr lang="ru-RU" dirty="0"/>
          </a:p>
          <a:p>
            <a:r>
              <a:rPr lang="en-US" u="sng" dirty="0">
                <a:hlinkClick r:id="rId4"/>
              </a:rPr>
              <a:t>https://www.python.org/</a:t>
            </a:r>
            <a:endParaRPr lang="ru-RU" dirty="0"/>
          </a:p>
          <a:p>
            <a:r>
              <a:rPr lang="en-US" u="sng" dirty="0">
                <a:hlinkClick r:id="rId5"/>
              </a:rPr>
              <a:t>http://jupyter.org/</a:t>
            </a:r>
            <a:endParaRPr lang="ru-RU" dirty="0"/>
          </a:p>
          <a:p>
            <a:r>
              <a:rPr lang="en-US" u="sng" dirty="0">
                <a:hlinkClick r:id="rId6"/>
              </a:rPr>
              <a:t>https://github.com/librosa/librosa</a:t>
            </a:r>
            <a:endParaRPr lang="ru-RU" dirty="0"/>
          </a:p>
          <a:p>
            <a:r>
              <a:rPr lang="en-US" u="sng" dirty="0">
                <a:hlinkClick r:id="rId7"/>
              </a:rPr>
              <a:t>https://blog.manash.me/building-a-dead-simple-word-recognition-engine-using-convnet-in-keras-25e72c19c12b</a:t>
            </a:r>
            <a:endParaRPr lang="ru-RU" dirty="0"/>
          </a:p>
          <a:p>
            <a:r>
              <a:rPr lang="en-US" u="sng" dirty="0">
                <a:hlinkClick r:id="rId8"/>
              </a:rPr>
              <a:t>http://scikit-learn.org/stable/auto_examples/model_selection/plot_confusion_matrix.html#sphx-glr-auto-examples-model-selection-plot-confusion-matrix-py</a:t>
            </a:r>
            <a:endParaRPr lang="ru-RU" dirty="0"/>
          </a:p>
          <a:p>
            <a:r>
              <a:rPr lang="en-US" u="sng" dirty="0">
                <a:hlinkClick r:id="rId9"/>
              </a:rPr>
              <a:t>http://nbviewer.jupyter.org/github/librosa/librosa/blob/master/examples/LibROSA%20demo.ipynb</a:t>
            </a:r>
            <a:endParaRPr lang="ru-RU" dirty="0"/>
          </a:p>
          <a:p>
            <a:r>
              <a:rPr lang="en-US" dirty="0"/>
              <a:t>Data source:</a:t>
            </a:r>
            <a:endParaRPr lang="ru-RU" dirty="0"/>
          </a:p>
          <a:p>
            <a:r>
              <a:rPr lang="en-US" u="sng" dirty="0">
                <a:hlinkClick r:id="rId10"/>
              </a:rPr>
              <a:t>https://magenta.tensorflow.org/datasets/nsynth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</a:t>
            </a:r>
            <a:r>
              <a:rPr lang="en-US" dirty="0" smtClean="0"/>
              <a:t>): </a:t>
            </a:r>
            <a:r>
              <a:rPr lang="en-US" dirty="0">
                <a:hlinkClick r:id="rId2"/>
              </a:rPr>
              <a:t>https://youtu.be/koA5rjbmMZk</a:t>
            </a:r>
            <a:endParaRPr lang="en-US" dirty="0" smtClean="0"/>
          </a:p>
          <a:p>
            <a:r>
              <a:rPr lang="en-US" dirty="0" smtClean="0"/>
              <a:t>15 minutes (long</a:t>
            </a:r>
            <a:r>
              <a:rPr lang="en-US" dirty="0" smtClean="0"/>
              <a:t>): </a:t>
            </a:r>
            <a:r>
              <a:rPr lang="en-US" dirty="0">
                <a:hlinkClick r:id="rId3"/>
              </a:rPr>
              <a:t>https://youtu.be/wFLID1VJqik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Problem </a:t>
            </a:r>
            <a:r>
              <a:rPr lang="en-US" dirty="0"/>
              <a:t>Statement 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goal is to develop the model which will allow us to recognize music instrument from the sound of it. I </a:t>
            </a:r>
            <a:r>
              <a:rPr lang="en-US" dirty="0" smtClean="0"/>
              <a:t>used convolutional </a:t>
            </a:r>
            <a:r>
              <a:rPr lang="en-US" dirty="0"/>
              <a:t>neural network, implementing it using </a:t>
            </a:r>
            <a:r>
              <a:rPr lang="en-US" dirty="0" err="1"/>
              <a:t>Keras</a:t>
            </a:r>
            <a:r>
              <a:rPr lang="en-US" dirty="0"/>
              <a:t> -  high-level neural networks API, running on top of </a:t>
            </a:r>
            <a:r>
              <a:rPr lang="en-US" dirty="0" err="1"/>
              <a:t>TensorFlow</a:t>
            </a:r>
            <a:r>
              <a:rPr lang="en-US" dirty="0"/>
              <a:t>. As dataset, I </a:t>
            </a:r>
            <a:r>
              <a:rPr lang="en-US" dirty="0" smtClean="0"/>
              <a:t>used The </a:t>
            </a:r>
            <a:r>
              <a:rPr lang="en-US" dirty="0" err="1"/>
              <a:t>NSynth</a:t>
            </a:r>
            <a:r>
              <a:rPr lang="en-US" dirty="0"/>
              <a:t> Dataset, which contains sounds of musical notes from </a:t>
            </a:r>
            <a:r>
              <a:rPr lang="en-US" dirty="0" smtClean="0"/>
              <a:t>different </a:t>
            </a:r>
            <a:r>
              <a:rPr lang="en-US" dirty="0"/>
              <a:t>instrument families.</a:t>
            </a:r>
            <a:endParaRPr lang="ru-RU" dirty="0"/>
          </a:p>
          <a:p>
            <a:endParaRPr lang="ru-RU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7669" t="10372" r="14084" b="10372"/>
          <a:stretch/>
        </p:blipFill>
        <p:spPr>
          <a:xfrm>
            <a:off x="838200" y="2514600"/>
            <a:ext cx="4648200" cy="16764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Стрелка вправо 2"/>
          <p:cNvSpPr/>
          <p:nvPr/>
        </p:nvSpPr>
        <p:spPr>
          <a:xfrm>
            <a:off x="5638800" y="326136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14" y="2262620"/>
            <a:ext cx="1744287" cy="218035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Рисунок 10"/>
          <p:cNvPicPr/>
          <p:nvPr/>
        </p:nvPicPr>
        <p:blipFill rotWithShape="1">
          <a:blip r:embed="rId4"/>
          <a:srcRect l="7071" t="13723" r="13399" b="9755"/>
          <a:stretch/>
        </p:blipFill>
        <p:spPr>
          <a:xfrm>
            <a:off x="838200" y="4467917"/>
            <a:ext cx="4648200" cy="162808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3" y="4381802"/>
            <a:ext cx="2014538" cy="2014538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>
            <a:off x="5734396" y="5092584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Technologies Used: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t="5127"/>
          <a:stretch/>
        </p:blipFill>
        <p:spPr>
          <a:xfrm>
            <a:off x="1371601" y="914400"/>
            <a:ext cx="6477000" cy="552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Overview </a:t>
            </a:r>
            <a:r>
              <a:rPr lang="en-US" dirty="0"/>
              <a:t>of Install/</a:t>
            </a:r>
            <a:r>
              <a:rPr lang="en-US" dirty="0" err="1"/>
              <a:t>Config</a:t>
            </a:r>
            <a:r>
              <a:rPr lang="en-US" dirty="0"/>
              <a:t>/Set up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219200"/>
          </a:xfrm>
        </p:spPr>
        <p:txBody>
          <a:bodyPr/>
          <a:lstStyle/>
          <a:p>
            <a:r>
              <a:rPr lang="en-US" dirty="0"/>
              <a:t>To set up Anaconda, go to:</a:t>
            </a:r>
            <a:endParaRPr lang="ru-RU" dirty="0"/>
          </a:p>
          <a:p>
            <a:r>
              <a:rPr lang="en-US" u="sng" dirty="0">
                <a:hlinkClick r:id="rId2"/>
              </a:rPr>
              <a:t>https://www.anaconda.com/download</a:t>
            </a:r>
            <a:endParaRPr lang="ru-RU" dirty="0"/>
          </a:p>
          <a:p>
            <a:r>
              <a:rPr lang="en-US" dirty="0"/>
              <a:t>Pick OS (Windows 64-Bit in my case) and Python version (Python 3.6), click “Download” and follow steps of Graphical Installer.</a:t>
            </a:r>
            <a:endParaRPr lang="ru-RU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01787" y="2237740"/>
            <a:ext cx="5408613" cy="2169227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381000" y="4511107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Once done, you have installed Anaconda, Python and Jupiter Notebook.</a:t>
            </a:r>
          </a:p>
          <a:p>
            <a:r>
              <a:rPr lang="en-US" dirty="0"/>
              <a:t>Packages used in the </a:t>
            </a:r>
            <a:r>
              <a:rPr lang="en-US" dirty="0" smtClean="0"/>
              <a:t>project:</a:t>
            </a:r>
            <a:endParaRPr lang="en-US" dirty="0"/>
          </a:p>
          <a:p>
            <a:pPr lvl="1"/>
            <a:r>
              <a:rPr lang="en-US" dirty="0" err="1" smtClean="0"/>
              <a:t>TensorFlow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Librosa</a:t>
            </a:r>
            <a:r>
              <a:rPr lang="en-US" dirty="0"/>
              <a:t>, </a:t>
            </a:r>
            <a:r>
              <a:rPr lang="en-US" dirty="0" err="1"/>
              <a:t>shutil</a:t>
            </a:r>
            <a:r>
              <a:rPr lang="en-US" dirty="0"/>
              <a:t>, </a:t>
            </a:r>
            <a:r>
              <a:rPr lang="en-US" dirty="0" err="1"/>
              <a:t>IPython</a:t>
            </a:r>
            <a:r>
              <a:rPr lang="en-US" dirty="0"/>
              <a:t>.</a:t>
            </a:r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Overview of Install/</a:t>
            </a:r>
            <a:r>
              <a:rPr lang="en-US" dirty="0" err="1" smtClean="0"/>
              <a:t>Config</a:t>
            </a:r>
            <a:r>
              <a:rPr lang="en-US" dirty="0" smtClean="0"/>
              <a:t>/Set up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219200"/>
          </a:xfrm>
        </p:spPr>
        <p:txBody>
          <a:bodyPr/>
          <a:lstStyle/>
          <a:p>
            <a:pPr algn="just"/>
            <a:r>
              <a:rPr lang="en-US" dirty="0" smtClean="0"/>
              <a:t>To install packages, open </a:t>
            </a:r>
            <a:r>
              <a:rPr lang="en-US" dirty="0"/>
              <a:t>Anaconda Navigator, go to Environment, pick appropriate Environment (base(root)) in my case, then in “Search Packages” </a:t>
            </a:r>
            <a:r>
              <a:rPr lang="en-US" dirty="0" smtClean="0"/>
              <a:t>type package name, for example, “</a:t>
            </a:r>
            <a:r>
              <a:rPr lang="en-US" dirty="0" err="1"/>
              <a:t>Tensotflow</a:t>
            </a:r>
            <a:r>
              <a:rPr lang="en-US" dirty="0"/>
              <a:t>”. If not installed already, select checkbox near “</a:t>
            </a:r>
            <a:r>
              <a:rPr lang="en-US" dirty="0" err="1"/>
              <a:t>Tensorflow</a:t>
            </a:r>
            <a:r>
              <a:rPr lang="en-US" dirty="0"/>
              <a:t>” and press “Apply”.</a:t>
            </a:r>
            <a:endParaRPr lang="ru-RU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00" y="2105891"/>
            <a:ext cx="5401200" cy="3292815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533400" y="5499504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Librosa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can be installed from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conda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-forge channel: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conda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 install -c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conda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-forge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librosa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Description </a:t>
            </a:r>
            <a:r>
              <a:rPr lang="en-US" dirty="0"/>
              <a:t>of Data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perform classification of Musical Instruments by sound, we need to find large dataset with records of sound with information about </a:t>
            </a:r>
            <a:r>
              <a:rPr lang="en-US" dirty="0" smtClean="0"/>
              <a:t>performer.</a:t>
            </a:r>
          </a:p>
          <a:p>
            <a:pPr algn="just"/>
            <a:r>
              <a:rPr lang="en-US" dirty="0"/>
              <a:t>I used The </a:t>
            </a:r>
            <a:r>
              <a:rPr lang="en-US" dirty="0" err="1"/>
              <a:t>NSynth</a:t>
            </a:r>
            <a:r>
              <a:rPr lang="en-US" dirty="0"/>
              <a:t> Dataset from Magenta</a:t>
            </a:r>
            <a:endParaRPr lang="ru-RU" dirty="0"/>
          </a:p>
          <a:p>
            <a:pPr algn="just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magenta.tensorflow.org/datasets/nsynth</a:t>
            </a:r>
            <a:endParaRPr lang="en-US" dirty="0" smtClean="0"/>
          </a:p>
          <a:p>
            <a:pPr algn="just"/>
            <a:r>
              <a:rPr lang="en-US" dirty="0" err="1" smtClean="0"/>
              <a:t>NSynth</a:t>
            </a:r>
            <a:r>
              <a:rPr lang="en-US" dirty="0" smtClean="0"/>
              <a:t> </a:t>
            </a:r>
            <a:r>
              <a:rPr lang="en-US" dirty="0"/>
              <a:t>is an audio dataset containing 305,979 musical notes, each with a unique pitch, timbre, and envelope. For 1,006 instruments from commercial sample libraries, authors generated four second, monophonic 16kHz audio snippets, referred to as </a:t>
            </a:r>
            <a:r>
              <a:rPr lang="en-US" dirty="0" smtClean="0"/>
              <a:t>notes.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6237" t="6154" r="3957"/>
          <a:stretch/>
        </p:blipFill>
        <p:spPr>
          <a:xfrm>
            <a:off x="1828800" y="3581400"/>
            <a:ext cx="5486400" cy="2574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79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of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5102" y="1511982"/>
            <a:ext cx="4419600" cy="4790393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en-US" dirty="0"/>
              <a:t>would like to proceed only with acoustic and electronic, so let’s delete synthetic. 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dirty="0"/>
              <a:t>, dataset contains records of vocal, with is not instrument, so let’s delete them too. </a:t>
            </a:r>
            <a:endParaRPr lang="en-US" dirty="0" smtClean="0"/>
          </a:p>
          <a:p>
            <a:r>
              <a:rPr lang="en-US" dirty="0" smtClean="0"/>
              <a:t>After cleaning, we have 9 </a:t>
            </a:r>
            <a:r>
              <a:rPr lang="en-US" dirty="0"/>
              <a:t>classes of </a:t>
            </a:r>
            <a:r>
              <a:rPr lang="en-US" dirty="0" smtClean="0"/>
              <a:t>instrument families.</a:t>
            </a:r>
          </a:p>
          <a:p>
            <a:r>
              <a:rPr lang="en-US" dirty="0" smtClean="0"/>
              <a:t>The whole dataset (305,979 samples) is huge (23.5 Gb)</a:t>
            </a:r>
          </a:p>
          <a:p>
            <a:r>
              <a:rPr lang="en-US" dirty="0" smtClean="0"/>
              <a:t>I used subset of 9,459 </a:t>
            </a:r>
            <a:r>
              <a:rPr lang="en-US" dirty="0" smtClean="0"/>
              <a:t>samples (</a:t>
            </a:r>
            <a:r>
              <a:rPr lang="en-US" dirty="0"/>
              <a:t>1.13 </a:t>
            </a:r>
            <a:r>
              <a:rPr lang="en-US" dirty="0" smtClean="0"/>
              <a:t>Gb</a:t>
            </a:r>
            <a:r>
              <a:rPr lang="en-US" dirty="0" smtClean="0"/>
              <a:t>) </a:t>
            </a:r>
            <a:r>
              <a:rPr lang="en-US" dirty="0"/>
              <a:t>in training set </a:t>
            </a:r>
            <a:r>
              <a:rPr lang="en-US" dirty="0" smtClean="0"/>
              <a:t>and </a:t>
            </a:r>
            <a:r>
              <a:rPr lang="en-US" dirty="0" smtClean="0"/>
              <a:t>3,039 (</a:t>
            </a:r>
            <a:r>
              <a:rPr lang="en-US" dirty="0" smtClean="0"/>
              <a:t>371 </a:t>
            </a:r>
            <a:r>
              <a:rPr lang="en-US" dirty="0"/>
              <a:t>Mb</a:t>
            </a:r>
            <a:r>
              <a:rPr lang="en-US" dirty="0" smtClean="0"/>
              <a:t>) </a:t>
            </a:r>
            <a:r>
              <a:rPr lang="en-US" dirty="0"/>
              <a:t>in </a:t>
            </a:r>
            <a:r>
              <a:rPr lang="en-US" dirty="0" smtClean="0"/>
              <a:t>test </a:t>
            </a:r>
            <a:r>
              <a:rPr lang="en-US" dirty="0" smtClean="0"/>
              <a:t>set.</a:t>
            </a:r>
            <a:endParaRPr lang="ru-RU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51" y="1458007"/>
            <a:ext cx="3886200" cy="4900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5026" y="813715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Frequency counts for instrument classes </a:t>
            </a:r>
            <a:endParaRPr lang="en-US" sz="1200" dirty="0" smtClean="0"/>
          </a:p>
          <a:p>
            <a:pPr algn="ctr"/>
            <a:r>
              <a:rPr lang="en-US" sz="1200" dirty="0" smtClean="0"/>
              <a:t>with </a:t>
            </a:r>
            <a:r>
              <a:rPr lang="en-US" sz="1200" dirty="0"/>
              <a:t>Sources as columns an Families as </a:t>
            </a:r>
            <a:r>
              <a:rPr lang="en-US" sz="1200" dirty="0" smtClean="0"/>
              <a:t>rows </a:t>
            </a:r>
          </a:p>
          <a:p>
            <a:pPr algn="ctr"/>
            <a:r>
              <a:rPr lang="en-US" sz="1200" dirty="0" smtClean="0"/>
              <a:t>(Original Data)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061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Fitting the model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5638800" cy="2668677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3047999"/>
            <a:ext cx="3953914" cy="3465309"/>
          </a:xfrm>
          <a:prstGeom prst="rect">
            <a:avLst/>
          </a:prstGeom>
        </p:spPr>
      </p:pic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455814" y="3938677"/>
            <a:ext cx="4573385" cy="277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Convolutional Neural Network was used.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Testing accuracy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after 10 epochs is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98.4%.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epoch took about 1 minute, so the whole training process was completed in 10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minutes (running on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CPU (AMD FX-8320E Eight-Core Processor 3.5 GHz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ru-RU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2133600"/>
            <a:ext cx="3810000" cy="25908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Testing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accuracy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is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98.4%.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Confusion matrix looks very good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! Number of miss-predicted instruments is very small.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Among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miss-predicted values is keyboard predicted as guitar 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(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7 times) and reed predicted as brass (5 times).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@Yuliia Zozulia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447800"/>
            <a:ext cx="44577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9890</TotalTime>
  <Words>810</Words>
  <Application>Microsoft Office PowerPoint</Application>
  <PresentationFormat>Экран (4:3)</PresentationFormat>
  <Paragraphs>97</Paragraphs>
  <Slides>15</Slides>
  <Notes>1</Notes>
  <HiddenSlides>0</HiddenSlides>
  <MMClips>6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Office Theme</vt:lpstr>
      <vt:lpstr> Final Project Classification of Musical Instruments by Sound   </vt:lpstr>
      <vt:lpstr> Problem Statement </vt:lpstr>
      <vt:lpstr> Technologies Used:</vt:lpstr>
      <vt:lpstr> Overview of Install/Config/Set up </vt:lpstr>
      <vt:lpstr> Overview of Install/Config/Set up </vt:lpstr>
      <vt:lpstr> Description of Data </vt:lpstr>
      <vt:lpstr>Description of Data</vt:lpstr>
      <vt:lpstr> Fitting the model</vt:lpstr>
      <vt:lpstr> Results </vt:lpstr>
      <vt:lpstr>Let’s make predictions!</vt:lpstr>
      <vt:lpstr>Let’s make predictions!</vt:lpstr>
      <vt:lpstr>Spectrograms</vt:lpstr>
      <vt:lpstr>Summary</vt:lpstr>
      <vt:lpstr>References</vt:lpstr>
      <vt:lpstr>YouTube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Julia Z</cp:lastModifiedBy>
  <cp:revision>894</cp:revision>
  <cp:lastPrinted>2012-11-30T20:59:45Z</cp:lastPrinted>
  <dcterms:created xsi:type="dcterms:W3CDTF">2006-08-16T00:00:00Z</dcterms:created>
  <dcterms:modified xsi:type="dcterms:W3CDTF">2018-05-09T02:29:53Z</dcterms:modified>
</cp:coreProperties>
</file>