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vtRW3gnfpfN03Ok2itNqpxf2/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2906B7-8D13-4B75-949C-F5E4A6B7654B}">
  <a:tblStyle styleId="{A62906B7-8D13-4B75-949C-F5E4A6B765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A81A99F-ADB3-4972-9C3D-6A5A0C8855E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fill>
          <a:solidFill>
            <a:srgbClr val="CACCCE"/>
          </a:solidFill>
        </a:fill>
      </a:tcStyle>
    </a:band1H>
    <a:band2H>
      <a:tcTxStyle/>
    </a:band2H>
    <a:band1V>
      <a:tcTxStyle/>
      <a:tcStyle>
        <a:fill>
          <a:solidFill>
            <a:srgbClr val="CACC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E2D4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E2D4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E2D4C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E2D4C"/>
          </a:solidFill>
        </a:fill>
      </a:tcStyle>
    </a:firstRow>
    <a:neCell>
      <a:tcTxStyle/>
    </a:neCell>
    <a:nwCell>
      <a:tcTxStyle/>
    </a:nwCell>
  </a:tblStyle>
  <a:tblStyle styleId="{5AC60C0A-C350-47CE-BCF2-CF35A6E32B73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8ac601947_2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08ac601947_2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08ac601947_2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8ac601947_2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08ac601947_2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08ac601947_2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8ac601947_0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08ac601947_0_4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08ac601947_0_4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8ac601947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308ac601947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08ac601947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8ac601947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08ac601947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08ac601947_0_4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8ac601947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08ac601947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08ac601947_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Myocardial infarction (MI) is the death of heart muscle caused by prolonged and inadequate blood flow.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the mechanism of ischemia, MI could be categorized into 4 types. The most common etiology is type I, which is related to coronary atherothrombosis.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Anderson JL, Morrow DA. Acute Myocardial Infarction. N Engl J Med. 2017 May 25;376(21):2053-2064. doi: 10.1056/NEJMra1606915IF: 96.2 Q1 . PMID: 28538121.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8ac60194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08ac60194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Anderson JL, Morrow DA. Acute Myocardial Infarction. N Engl J Med. 2017 May 25;376(21):2053-2064. doi: 10.1056/NEJMra1606915IF: 96.2 Q1 . PMID: 28538121.</a:t>
            </a:r>
            <a:endParaRPr/>
          </a:p>
        </p:txBody>
      </p:sp>
      <p:sp>
        <p:nvSpPr>
          <p:cNvPr id="124" name="Google Shape;124;g308ac601947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8ac601947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08ac601947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08ac601947_0_3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8ac601947_0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08ac601947_0_3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08ac601947_0_3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8ac601947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08ac601947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08ac601947_0_4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8ac601947_0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08ac601947_0_4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08ac601947_0_4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8ac601947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08ac601947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08ac601947_2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2"/>
          <p:cNvSpPr/>
          <p:nvPr/>
        </p:nvSpPr>
        <p:spPr>
          <a:xfrm>
            <a:off x="-1" y="3294"/>
            <a:ext cx="12192001" cy="6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3389/fcvm.2024.1368022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07575" y="1954475"/>
            <a:ext cx="10066800" cy="28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Calibri"/>
              <a:buNone/>
            </a:pPr>
            <a:r>
              <a:rPr b="1" lang="en-US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Mortality in Myocardial Infarction Care (MIMIC):</a:t>
            </a:r>
            <a:br>
              <a:rPr b="1" lang="en-US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MI mortality prediction among </a:t>
            </a:r>
            <a:r>
              <a:rPr i="1" lang="en-US" sz="4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MIMIC-IV</a:t>
            </a:r>
            <a:r>
              <a:rPr lang="en-US" sz="4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 sz="4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TMU</a:t>
            </a:r>
            <a:r>
              <a:rPr lang="en-US" sz="4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dataset</a:t>
            </a:r>
            <a:endParaRPr b="1" sz="40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07572" y="4955578"/>
            <a:ext cx="9144000" cy="653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b="1" lang="en-US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10</a:t>
            </a:r>
            <a:r>
              <a:rPr lang="en-US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簡辰穎、 蘇芊卉、姜光謙、蔡孟翰、陳亮穎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07572" y="1533090"/>
            <a:ext cx="51979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8ac601947_2_50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g308ac601947_2_50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g308ac601947_2_50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g308ac601947_2_50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g308ac601947_2_50"/>
          <p:cNvSpPr txBox="1"/>
          <p:nvPr>
            <p:ph type="title"/>
          </p:nvPr>
        </p:nvSpPr>
        <p:spPr>
          <a:xfrm>
            <a:off x="186050" y="500050"/>
            <a:ext cx="707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Baseline characteristics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2" name="Google Shape;252;g308ac601947_2_50"/>
          <p:cNvGraphicFramePr/>
          <p:nvPr/>
        </p:nvGraphicFramePr>
        <p:xfrm>
          <a:off x="186050" y="1484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4758375"/>
                <a:gridCol w="2851125"/>
                <a:gridCol w="2851125"/>
                <a:gridCol w="1435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TMU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Non-survivors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Red Blood (RBC) Cell count, 10⁶/µL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4.1 (2.6)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11.6 (59.0)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0.299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White Blood Cell (WBC) count, 10³/µL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89.2 (680.7)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13.2 (5.7)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0.020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Platelet, 10³/µL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213.6 (77.3)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187.9 (79.6)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0.014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MCH, pg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30.2 (2.9)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30.1 (3.1)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0.916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MCHC,%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34.1 (1.2)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33.7 (1.1)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0.008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Sodium, mmol/L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137.7 (4.3)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137.6 (5.6)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0.795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Potassium, mmol/L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3.8 (0.5)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4.0 (1.0)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0.049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Calcium, mg/dL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8.5 (0.8)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8.3 (0.9)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0.187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g308ac601947_2_50"/>
          <p:cNvSpPr txBox="1"/>
          <p:nvPr/>
        </p:nvSpPr>
        <p:spPr>
          <a:xfrm>
            <a:off x="6745625" y="984800"/>
            <a:ext cx="29109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Laboratory data-1</a:t>
            </a:r>
            <a:endParaRPr i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8ac601947_2_61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g308ac601947_2_61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g308ac601947_2_61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g308ac601947_2_61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g308ac601947_2_61"/>
          <p:cNvSpPr txBox="1"/>
          <p:nvPr>
            <p:ph type="title"/>
          </p:nvPr>
        </p:nvSpPr>
        <p:spPr>
          <a:xfrm>
            <a:off x="186050" y="500050"/>
            <a:ext cx="707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Baseline characteristics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64" name="Google Shape;264;g308ac601947_2_61"/>
          <p:cNvGraphicFramePr/>
          <p:nvPr/>
        </p:nvGraphicFramePr>
        <p:xfrm>
          <a:off x="148075" y="2646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4758375"/>
                <a:gridCol w="2851125"/>
                <a:gridCol w="2851125"/>
                <a:gridCol w="1435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TMU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Non-survivors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Bicarbonate, mmol/L</a:t>
                      </a:r>
                      <a:endParaRPr b="1"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22.1 (4.7)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19.1 (6.5)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Chloride, mmol/L</a:t>
                      </a:r>
                      <a:endParaRPr b="1"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104.1 (7.4)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102.7 (12.2)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0.574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eGFR, mL/min</a:t>
                      </a:r>
                      <a:endParaRPr b="1"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58.6 (38.7)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36.2 (36.1)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NT-proBNP, pg/mL</a:t>
                      </a:r>
                      <a:endParaRPr b="1"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6607.6 (9432.4)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9041.6 (10316.0)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0.381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AST/GOT, U/L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97.0 (262.5)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401.1 (936.7)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0.034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ALT/GPT, U/L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68.6 (213.4)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291.6 (788.3)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0.044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g308ac601947_2_61"/>
          <p:cNvSpPr txBox="1"/>
          <p:nvPr/>
        </p:nvSpPr>
        <p:spPr>
          <a:xfrm>
            <a:off x="6745625" y="984800"/>
            <a:ext cx="29109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Laboratory data-2</a:t>
            </a:r>
            <a:endParaRPr i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8ac601947_0_434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g308ac601947_0_434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308ac601947_0_434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g308ac601947_0_434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g308ac601947_0_434"/>
          <p:cNvSpPr txBox="1"/>
          <p:nvPr>
            <p:ph type="title"/>
          </p:nvPr>
        </p:nvSpPr>
        <p:spPr>
          <a:xfrm>
            <a:off x="186050" y="500050"/>
            <a:ext cx="1133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Performance</a:t>
            </a:r>
            <a:r>
              <a:rPr i="1" lang="en-US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Stratification by race</a:t>
            </a:r>
            <a:endParaRPr i="1" sz="3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76" name="Google Shape;276;g308ac601947_0_434"/>
          <p:cNvGraphicFramePr/>
          <p:nvPr/>
        </p:nvGraphicFramePr>
        <p:xfrm>
          <a:off x="175488" y="1726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3486025"/>
                <a:gridCol w="2088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Random forest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Accuracy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Asian (N=55)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0.64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White (N=1479)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0.78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Black (N=189)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0.84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Hispanic (N=58)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0.67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Other (N=436)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0.85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g308ac601947_0_434"/>
          <p:cNvGraphicFramePr/>
          <p:nvPr/>
        </p:nvGraphicFramePr>
        <p:xfrm>
          <a:off x="175488" y="4877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3486025"/>
                <a:gridCol w="20887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Random forest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Accuracy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Male (N=1304)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0.79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Female (N=913)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0.79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g308ac601947_0_434"/>
          <p:cNvGraphicFramePr/>
          <p:nvPr/>
        </p:nvGraphicFramePr>
        <p:xfrm>
          <a:off x="6117763" y="1726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3486025"/>
                <a:gridCol w="2088750"/>
              </a:tblGrid>
              <a:tr h="35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XGBoost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Accuracy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Asian (N=55)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0.91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White (N=1479)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0.79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Black (N=189)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0.87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Hispanic (N=58)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0.83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Other (N=436)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0.78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g308ac601947_0_434"/>
          <p:cNvGraphicFramePr/>
          <p:nvPr/>
        </p:nvGraphicFramePr>
        <p:xfrm>
          <a:off x="6117763" y="4832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3486025"/>
                <a:gridCol w="2088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XGBoost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Accuracy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Male (N=1304)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0.75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Female (N=913)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0.80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g308ac601947_0_434"/>
          <p:cNvGraphicFramePr/>
          <p:nvPr/>
        </p:nvGraphicFramePr>
        <p:xfrm>
          <a:off x="-2333625" y="120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{5AC60C0A-C350-47CE-BCF2-CF35A6E32B73}</a:tableStyleId>
              </a:tblPr>
              <a:tblGrid>
                <a:gridCol w="1543050"/>
                <a:gridCol w="790575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hMerge="1"/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testing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0.7928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validation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hMerge="1"/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testing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validation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/>
          <p:nvPr/>
        </p:nvSpPr>
        <p:spPr>
          <a:xfrm>
            <a:off x="9176657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6117772" y="41853"/>
            <a:ext cx="301534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3058886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0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5"/>
          <p:cNvSpPr txBox="1"/>
          <p:nvPr>
            <p:ph type="title"/>
          </p:nvPr>
        </p:nvSpPr>
        <p:spPr>
          <a:xfrm>
            <a:off x="186050" y="500050"/>
            <a:ext cx="10378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Importance- </a:t>
            </a:r>
            <a:r>
              <a:rPr i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foreset</a:t>
            </a:r>
            <a:endParaRPr i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1" name="Google Shape;291;p5"/>
          <p:cNvPicPr preferRelativeResize="0"/>
          <p:nvPr/>
        </p:nvPicPr>
        <p:blipFill rotWithShape="1">
          <a:blip r:embed="rId3">
            <a:alphaModFix/>
          </a:blip>
          <a:srcRect b="4476" l="3232" r="0" t="4730"/>
          <a:stretch/>
        </p:blipFill>
        <p:spPr>
          <a:xfrm>
            <a:off x="1289875" y="1472025"/>
            <a:ext cx="9612242" cy="53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8ac601947_2_18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308ac601947_2_18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g308ac601947_2_18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g308ac601947_2_18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g308ac601947_2_18"/>
          <p:cNvSpPr txBox="1"/>
          <p:nvPr>
            <p:ph type="title"/>
          </p:nvPr>
        </p:nvSpPr>
        <p:spPr>
          <a:xfrm>
            <a:off x="186050" y="500050"/>
            <a:ext cx="10378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SHAP- </a:t>
            </a:r>
            <a:r>
              <a:rPr i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endParaRPr i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2" name="Google Shape;302;g308ac601947_2_18"/>
          <p:cNvPicPr preferRelativeResize="0"/>
          <p:nvPr/>
        </p:nvPicPr>
        <p:blipFill rotWithShape="1">
          <a:blip r:embed="rId3">
            <a:alphaModFix/>
          </a:blip>
          <a:srcRect b="47856" l="46714" r="0" t="0"/>
          <a:stretch/>
        </p:blipFill>
        <p:spPr>
          <a:xfrm>
            <a:off x="1494088" y="1453800"/>
            <a:ext cx="8044725" cy="52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8ac601947_0_446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g308ac601947_0_446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g308ac601947_0_446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g308ac601947_0_446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g308ac601947_0_446"/>
          <p:cNvPicPr preferRelativeResize="0"/>
          <p:nvPr/>
        </p:nvPicPr>
        <p:blipFill rotWithShape="1">
          <a:blip r:embed="rId3">
            <a:alphaModFix/>
          </a:blip>
          <a:srcRect b="3344" l="0" r="0" t="0"/>
          <a:stretch/>
        </p:blipFill>
        <p:spPr>
          <a:xfrm>
            <a:off x="4168762" y="744425"/>
            <a:ext cx="5140975" cy="6113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308ac601947_0_446"/>
          <p:cNvSpPr txBox="1"/>
          <p:nvPr>
            <p:ph type="title"/>
          </p:nvPr>
        </p:nvSpPr>
        <p:spPr>
          <a:xfrm>
            <a:off x="186050" y="500050"/>
            <a:ext cx="10378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SHAP- </a:t>
            </a:r>
            <a:r>
              <a:rPr i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endParaRPr i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8ac601947_8_0"/>
          <p:cNvSpPr txBox="1"/>
          <p:nvPr>
            <p:ph type="title"/>
          </p:nvPr>
        </p:nvSpPr>
        <p:spPr>
          <a:xfrm>
            <a:off x="838200" y="5000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g308ac601947_8_0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g308ac601947_8_0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g308ac601947_8_0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g308ac601947_8_0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g308ac601947_8_0"/>
          <p:cNvSpPr txBox="1"/>
          <p:nvPr>
            <p:ph idx="1" type="body"/>
          </p:nvPr>
        </p:nvSpPr>
        <p:spPr>
          <a:xfrm>
            <a:off x="332850" y="1825625"/>
            <a:ext cx="11526300" cy="4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objective features can reach the accuracy of 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past history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TIMI: need past history and symptoms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XGBoost revealed less bias regarding human race in MIMIC IV dataset. More time to test more model. 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SHAPley value and Feature importance revealed different results. It’s important to analyze both of them and thinking about the rationale behind the feature selected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/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9176657" y="41853"/>
            <a:ext cx="301534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6117772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3058886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0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8"/>
          <p:cNvSpPr txBox="1"/>
          <p:nvPr>
            <p:ph idx="1" type="body"/>
          </p:nvPr>
        </p:nvSpPr>
        <p:spPr>
          <a:xfrm>
            <a:off x="332850" y="1825625"/>
            <a:ext cx="11526300" cy="4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Char char="•"/>
            </a:pP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Retrospective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study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Inclusion of MI by </a:t>
            </a: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ICD-10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 coding system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 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in model training:</a:t>
            </a: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MI patients admitted to ICU → more severe 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 in derivative and 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validation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 dataset: 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Mimic → ICU; TMU → general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STEMI: underwent PCI and go to CCU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NSTEMI: CCU for follow-up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Different </a:t>
            </a:r>
            <a:r>
              <a:rPr b="1" lang="en-US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kits</a:t>
            </a: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: CK-MB and other blood tests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"/>
          <p:cNvSpPr txBox="1"/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9176657" y="41853"/>
            <a:ext cx="301534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9"/>
          <p:cNvSpPr/>
          <p:nvPr/>
        </p:nvSpPr>
        <p:spPr>
          <a:xfrm>
            <a:off x="6117772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3058886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9"/>
          <p:cNvSpPr/>
          <p:nvPr/>
        </p:nvSpPr>
        <p:spPr>
          <a:xfrm>
            <a:off x="0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9"/>
          <p:cNvSpPr txBox="1"/>
          <p:nvPr>
            <p:ph idx="1" type="body"/>
          </p:nvPr>
        </p:nvSpPr>
        <p:spPr>
          <a:xfrm>
            <a:off x="695325" y="2025072"/>
            <a:ext cx="10372725" cy="4332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elvetica Neue"/>
              <a:buChar char="•"/>
            </a:pPr>
            <a:r>
              <a:rPr b="1" lang="en-US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XGBoost revealed less bias regarding human race in MIMIC IV dataset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elvetica Neue"/>
              <a:buChar char="•"/>
            </a:pPr>
            <a:r>
              <a:rPr b="1" lang="en-US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SHAPley value and Feature importance revealed different results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186050" y="500050"/>
            <a:ext cx="707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Myocardial Infarction (MI)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176657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117772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058886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41853"/>
            <a:ext cx="301534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448100" y="41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{A62906B7-8D13-4B75-949C-F5E4A6B7654B}</a:tableStyleId>
              </a:tblPr>
              <a:tblGrid>
                <a:gridCol w="1275000"/>
                <a:gridCol w="4351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98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I</a:t>
                      </a:r>
                      <a:endParaRPr b="1" sz="2400">
                        <a:solidFill>
                          <a:srgbClr val="98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98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coronary atherothrombosis</a:t>
                      </a:r>
                      <a:endParaRPr b="1" sz="2400">
                        <a:solidFill>
                          <a:srgbClr val="98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II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supply–demand mismatch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III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sudden death w/o EKG/Lab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IV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PCI-induced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3" name="Google Shape;103;p2"/>
          <p:cNvGrpSpPr/>
          <p:nvPr/>
        </p:nvGrpSpPr>
        <p:grpSpPr>
          <a:xfrm>
            <a:off x="373625" y="1974150"/>
            <a:ext cx="5356800" cy="1898575"/>
            <a:chOff x="396575" y="1633400"/>
            <a:chExt cx="5356800" cy="1898575"/>
          </a:xfrm>
        </p:grpSpPr>
        <p:pic>
          <p:nvPicPr>
            <p:cNvPr id="104" name="Google Shape;10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6575" y="1633400"/>
              <a:ext cx="831900" cy="8475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105" name="Google Shape;105;p2"/>
            <p:cNvGrpSpPr/>
            <p:nvPr/>
          </p:nvGrpSpPr>
          <p:grpSpPr>
            <a:xfrm>
              <a:off x="1324775" y="1728375"/>
              <a:ext cx="4428600" cy="1803600"/>
              <a:chOff x="1324775" y="1777075"/>
              <a:chExt cx="4428600" cy="1803600"/>
            </a:xfrm>
          </p:grpSpPr>
          <p:sp>
            <p:nvSpPr>
              <p:cNvPr id="106" name="Google Shape;106;p2"/>
              <p:cNvSpPr txBox="1"/>
              <p:nvPr/>
            </p:nvSpPr>
            <p:spPr>
              <a:xfrm>
                <a:off x="1456475" y="1850525"/>
                <a:ext cx="4165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000">
                    <a:solidFill>
                      <a:srgbClr val="98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Decreased</a:t>
                </a:r>
                <a:r>
                  <a:rPr b="1" lang="en-US" sz="3000">
                    <a:solidFill>
                      <a:schemeClr val="accen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b</a:t>
                </a:r>
                <a:r>
                  <a:rPr b="1" lang="en-US" sz="3000">
                    <a:solidFill>
                      <a:schemeClr val="accen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lood flow</a:t>
                </a:r>
                <a:endParaRPr b="1" sz="30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16625" y="2479525"/>
                <a:ext cx="445200" cy="5400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 txBox="1"/>
              <p:nvPr/>
            </p:nvSpPr>
            <p:spPr>
              <a:xfrm>
                <a:off x="1387475" y="2977875"/>
                <a:ext cx="4303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000">
                    <a:solidFill>
                      <a:schemeClr val="accen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Heart muscle </a:t>
                </a:r>
                <a:r>
                  <a:rPr b="1" lang="en-US" sz="3000">
                    <a:solidFill>
                      <a:srgbClr val="98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necrosis</a:t>
                </a:r>
                <a:endParaRPr b="1" sz="3000">
                  <a:solidFill>
                    <a:srgbClr val="98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324775" y="1777075"/>
                <a:ext cx="4428600" cy="1803600"/>
              </a:xfrm>
              <a:prstGeom prst="frame">
                <a:avLst>
                  <a:gd fmla="val 2532" name="adj1"/>
                </a:avLst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0" name="Google Shape;110;p2"/>
          <p:cNvSpPr txBox="1"/>
          <p:nvPr/>
        </p:nvSpPr>
        <p:spPr>
          <a:xfrm>
            <a:off x="9156125" y="581850"/>
            <a:ext cx="38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Engl J Med. 2017 May 25;376(21):2053-2064.</a:t>
            </a:r>
            <a:endParaRPr/>
          </a:p>
        </p:txBody>
      </p:sp>
      <p:grpSp>
        <p:nvGrpSpPr>
          <p:cNvPr id="111" name="Google Shape;111;p2"/>
          <p:cNvGrpSpPr/>
          <p:nvPr/>
        </p:nvGrpSpPr>
        <p:grpSpPr>
          <a:xfrm>
            <a:off x="6074213" y="1974138"/>
            <a:ext cx="5976013" cy="4026275"/>
            <a:chOff x="6074163" y="1825750"/>
            <a:chExt cx="5976013" cy="4026275"/>
          </a:xfrm>
        </p:grpSpPr>
        <p:grpSp>
          <p:nvGrpSpPr>
            <p:cNvPr id="112" name="Google Shape;112;p2"/>
            <p:cNvGrpSpPr/>
            <p:nvPr/>
          </p:nvGrpSpPr>
          <p:grpSpPr>
            <a:xfrm>
              <a:off x="6074163" y="1825750"/>
              <a:ext cx="5976013" cy="3411399"/>
              <a:chOff x="6074163" y="1825750"/>
              <a:chExt cx="5976013" cy="3411399"/>
            </a:xfrm>
          </p:grpSpPr>
          <p:pic>
            <p:nvPicPr>
              <p:cNvPr id="113" name="Google Shape;113;p2"/>
              <p:cNvPicPr preferRelativeResize="0"/>
              <p:nvPr/>
            </p:nvPicPr>
            <p:blipFill rotWithShape="1">
              <a:blip r:embed="rId4">
                <a:alphaModFix/>
              </a:blip>
              <a:srcRect b="38331" l="48224" r="2110" t="48408"/>
              <a:stretch/>
            </p:blipFill>
            <p:spPr>
              <a:xfrm>
                <a:off x="6525675" y="3835275"/>
                <a:ext cx="5073000" cy="14018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Google Shape;114;p2"/>
              <p:cNvSpPr txBox="1"/>
              <p:nvPr/>
            </p:nvSpPr>
            <p:spPr>
              <a:xfrm>
                <a:off x="6074175" y="3228900"/>
                <a:ext cx="5976000" cy="400200"/>
              </a:xfrm>
              <a:prstGeom prst="rect">
                <a:avLst/>
              </a:prstGeom>
              <a:solidFill>
                <a:schemeClr val="dk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EKG changes</a:t>
                </a:r>
                <a:endParaRPr b="1" sz="20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6074163" y="1825750"/>
                <a:ext cx="5976000" cy="400200"/>
              </a:xfrm>
              <a:prstGeom prst="rect">
                <a:avLst/>
              </a:prstGeom>
              <a:solidFill>
                <a:schemeClr val="dk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Cardiac enzyme</a:t>
                </a:r>
                <a:endParaRPr b="1" sz="20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16" name="Google Shape;116;p2"/>
            <p:cNvSpPr txBox="1"/>
            <p:nvPr/>
          </p:nvSpPr>
          <p:spPr>
            <a:xfrm>
              <a:off x="6854153" y="5451825"/>
              <a:ext cx="1542600" cy="4002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NSTEMI</a:t>
              </a:r>
              <a:endParaRPr b="1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9613878" y="5451825"/>
              <a:ext cx="1542600" cy="4002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STEMI</a:t>
              </a:r>
              <a:endParaRPr b="1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6146600" y="2430075"/>
              <a:ext cx="1692300" cy="4002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Troponin-T</a:t>
              </a:r>
              <a:endParaRPr b="1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8216017" y="2430075"/>
              <a:ext cx="1692300" cy="4002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Troponin-I</a:t>
              </a:r>
              <a:endParaRPr b="1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10357870" y="2430075"/>
              <a:ext cx="1692300" cy="4002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CK-MB</a:t>
              </a:r>
              <a:endParaRPr b="1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8ac601947_0_23"/>
          <p:cNvSpPr txBox="1"/>
          <p:nvPr>
            <p:ph type="title"/>
          </p:nvPr>
        </p:nvSpPr>
        <p:spPr>
          <a:xfrm>
            <a:off x="186050" y="500050"/>
            <a:ext cx="707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Myocardial Infarction (MI)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g308ac601947_0_23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g308ac601947_0_23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g308ac601947_0_23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g308ac601947_0_23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g308ac601947_0_23"/>
          <p:cNvSpPr txBox="1"/>
          <p:nvPr/>
        </p:nvSpPr>
        <p:spPr>
          <a:xfrm>
            <a:off x="8640700" y="642600"/>
            <a:ext cx="3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https://doi.org/10.3389/fcvm.2024.1368022</a:t>
            </a:r>
            <a:endParaRPr/>
          </a:p>
        </p:txBody>
      </p:sp>
      <p:pic>
        <p:nvPicPr>
          <p:cNvPr id="132" name="Google Shape;132;g308ac601947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9575" y="1373887"/>
            <a:ext cx="2906475" cy="2970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g308ac601947_0_23"/>
          <p:cNvGrpSpPr/>
          <p:nvPr/>
        </p:nvGrpSpPr>
        <p:grpSpPr>
          <a:xfrm>
            <a:off x="4433200" y="1797575"/>
            <a:ext cx="4688400" cy="2123050"/>
            <a:chOff x="7410050" y="1500125"/>
            <a:chExt cx="4688400" cy="2123050"/>
          </a:xfrm>
        </p:grpSpPr>
        <p:pic>
          <p:nvPicPr>
            <p:cNvPr id="134" name="Google Shape;134;g308ac601947_0_23"/>
            <p:cNvPicPr preferRelativeResize="0"/>
            <p:nvPr/>
          </p:nvPicPr>
          <p:blipFill rotWithShape="1">
            <a:blip r:embed="rId5">
              <a:alphaModFix/>
            </a:blip>
            <a:srcRect b="93093" l="0" r="44851" t="0"/>
            <a:stretch/>
          </p:blipFill>
          <p:spPr>
            <a:xfrm>
              <a:off x="7513325" y="1500125"/>
              <a:ext cx="3360625" cy="2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g308ac601947_0_23"/>
            <p:cNvPicPr preferRelativeResize="0"/>
            <p:nvPr/>
          </p:nvPicPr>
          <p:blipFill rotWithShape="1">
            <a:blip r:embed="rId5">
              <a:alphaModFix/>
            </a:blip>
            <a:srcRect b="36527" l="34002" r="0" t="25533"/>
            <a:stretch/>
          </p:blipFill>
          <p:spPr>
            <a:xfrm>
              <a:off x="7410050" y="1790500"/>
              <a:ext cx="4620800" cy="183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g308ac601947_0_23"/>
            <p:cNvSpPr/>
            <p:nvPr/>
          </p:nvSpPr>
          <p:spPr>
            <a:xfrm>
              <a:off x="9307250" y="3182600"/>
              <a:ext cx="2791200" cy="400200"/>
            </a:xfrm>
            <a:prstGeom prst="frame">
              <a:avLst>
                <a:gd fmla="val 13231" name="adj1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g308ac601947_0_23"/>
          <p:cNvSpPr txBox="1"/>
          <p:nvPr/>
        </p:nvSpPr>
        <p:spPr>
          <a:xfrm>
            <a:off x="264225" y="3349350"/>
            <a:ext cx="4071000" cy="468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US" sz="244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Mortality</a:t>
            </a:r>
            <a:r>
              <a:rPr lang="en-US" sz="244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&amp; </a:t>
            </a:r>
            <a:r>
              <a:rPr b="1" lang="en-US" sz="244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Morbidity</a:t>
            </a:r>
            <a:endParaRPr b="1" sz="244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g308ac601947_0_23"/>
          <p:cNvPicPr preferRelativeResize="0"/>
          <p:nvPr/>
        </p:nvPicPr>
        <p:blipFill rotWithShape="1">
          <a:blip r:embed="rId6">
            <a:alphaModFix/>
          </a:blip>
          <a:srcRect b="-11729" l="-11742" r="-11729" t="-11742"/>
          <a:stretch/>
        </p:blipFill>
        <p:spPr>
          <a:xfrm>
            <a:off x="2348714" y="1653750"/>
            <a:ext cx="1695600" cy="1695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9" name="Google Shape;139;g308ac601947_0_23"/>
          <p:cNvPicPr preferRelativeResize="0"/>
          <p:nvPr/>
        </p:nvPicPr>
        <p:blipFill rotWithShape="1">
          <a:blip r:embed="rId7">
            <a:alphaModFix/>
          </a:blip>
          <a:srcRect b="-10184" l="-10196" r="-10184" t="-10196"/>
          <a:stretch/>
        </p:blipFill>
        <p:spPr>
          <a:xfrm>
            <a:off x="653125" y="1653750"/>
            <a:ext cx="1695600" cy="169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0" name="Google Shape;140;g308ac601947_0_23"/>
          <p:cNvSpPr/>
          <p:nvPr/>
        </p:nvSpPr>
        <p:spPr>
          <a:xfrm rot="-5400000">
            <a:off x="3842625" y="5427800"/>
            <a:ext cx="445200" cy="54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08ac601947_0_23"/>
          <p:cNvSpPr txBox="1"/>
          <p:nvPr/>
        </p:nvSpPr>
        <p:spPr>
          <a:xfrm>
            <a:off x="264225" y="5301800"/>
            <a:ext cx="3431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Nomogram</a:t>
            </a:r>
            <a:endParaRPr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•"/>
            </a:pPr>
            <a:r>
              <a:rPr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external validation</a:t>
            </a:r>
            <a:endParaRPr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2" name="Google Shape;142;g308ac601947_0_23"/>
          <p:cNvGrpSpPr/>
          <p:nvPr/>
        </p:nvGrpSpPr>
        <p:grpSpPr>
          <a:xfrm>
            <a:off x="4435125" y="4749800"/>
            <a:ext cx="7073525" cy="1896000"/>
            <a:chOff x="4433200" y="4623575"/>
            <a:chExt cx="7073525" cy="1896000"/>
          </a:xfrm>
        </p:grpSpPr>
        <p:sp>
          <p:nvSpPr>
            <p:cNvPr id="143" name="Google Shape;143;g308ac601947_0_23"/>
            <p:cNvSpPr/>
            <p:nvPr/>
          </p:nvSpPr>
          <p:spPr>
            <a:xfrm>
              <a:off x="4433200" y="4623575"/>
              <a:ext cx="1476900" cy="315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Aims</a:t>
              </a:r>
              <a:endParaRPr b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g308ac601947_0_23"/>
            <p:cNvSpPr txBox="1"/>
            <p:nvPr/>
          </p:nvSpPr>
          <p:spPr>
            <a:xfrm>
              <a:off x="4435125" y="4938575"/>
              <a:ext cx="7071600" cy="15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 </a:t>
              </a:r>
              <a:r>
                <a:rPr i="1" lang="en-US" sz="24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machine learning</a:t>
              </a:r>
              <a:r>
                <a:rPr lang="en-US" sz="24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model for </a:t>
              </a:r>
              <a:br>
                <a:rPr lang="en-US" sz="24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b="1" lang="en-US" sz="2400">
                  <a:solidFill>
                    <a:srgbClr val="98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prediction of </a:t>
              </a:r>
              <a:r>
                <a:rPr b="1" lang="en-US" sz="2400">
                  <a:solidFill>
                    <a:srgbClr val="98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 mortality</a:t>
              </a:r>
              <a:r>
                <a:rPr lang="en-US" sz="24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Helvetica Neue"/>
                <a:buChar char="•"/>
              </a:pPr>
              <a:r>
                <a:rPr lang="en-US" sz="24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Compare difference of model performance in </a:t>
              </a:r>
              <a:r>
                <a:rPr b="1" lang="en-US" sz="2400">
                  <a:solidFill>
                    <a:srgbClr val="98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MIMIC-IV</a:t>
              </a:r>
              <a:r>
                <a:rPr lang="en-US" sz="24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and </a:t>
              </a:r>
              <a:r>
                <a:rPr b="1" lang="en-US" sz="2400">
                  <a:solidFill>
                    <a:srgbClr val="98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TMU</a:t>
              </a:r>
              <a:r>
                <a:rPr lang="en-US" sz="2400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dataset</a:t>
              </a:r>
              <a:endPara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45" name="Google Shape;145;g308ac601947_0_23"/>
          <p:cNvCxnSpPr/>
          <p:nvPr/>
        </p:nvCxnSpPr>
        <p:spPr>
          <a:xfrm flipH="1" rot="10800000">
            <a:off x="-15000" y="4478250"/>
            <a:ext cx="122220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Patient Population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9176657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6117772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3058886" y="41853"/>
            <a:ext cx="301534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0" y="41853"/>
            <a:ext cx="3015343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307525" y="1502367"/>
            <a:ext cx="2857513" cy="836257"/>
            <a:chOff x="158197" y="2068389"/>
            <a:chExt cx="2857513" cy="836257"/>
          </a:xfrm>
        </p:grpSpPr>
        <p:sp>
          <p:nvSpPr>
            <p:cNvPr id="157" name="Google Shape;157;p4"/>
            <p:cNvSpPr/>
            <p:nvPr/>
          </p:nvSpPr>
          <p:spPr>
            <a:xfrm>
              <a:off x="158210" y="2310346"/>
              <a:ext cx="2857500" cy="594300"/>
            </a:xfrm>
            <a:prstGeom prst="roundRect">
              <a:avLst>
                <a:gd fmla="val 0" name="adj"/>
              </a:avLst>
            </a:prstGeom>
            <a:solidFill>
              <a:srgbClr val="F7F4F3"/>
            </a:solidFill>
            <a:ln cap="flat" cmpd="sng" w="19050">
              <a:solidFill>
                <a:srgbClr val="05122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42852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Age </a:t>
              </a:r>
              <a:r>
                <a:rPr b="1" i="0" lang="en-US" sz="1800" u="none" cap="none" strike="noStrike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≥18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42852"/>
                </a:buClr>
                <a:buSzPts val="1800"/>
                <a:buFont typeface="Arial"/>
                <a:buChar char="•"/>
              </a:pPr>
              <a:r>
                <a:rPr b="1" lang="en-US" sz="1800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</a:t>
              </a:r>
              <a:r>
                <a:rPr lang="en-US" sz="1800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at admission</a:t>
              </a:r>
              <a:endParaRPr b="0" i="0" sz="1800" u="none" cap="none" strike="noStrik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58197" y="2068389"/>
              <a:ext cx="2857500" cy="249900"/>
            </a:xfrm>
            <a:prstGeom prst="roundRect">
              <a:avLst>
                <a:gd fmla="val 0" name="adj"/>
              </a:avLst>
            </a:prstGeom>
            <a:solidFill>
              <a:srgbClr val="0E2D4C"/>
            </a:solidFill>
            <a:ln cap="flat" cmpd="sng" w="19050">
              <a:solidFill>
                <a:srgbClr val="0512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Inclusion</a:t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59" name="Google Shape;15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150" y="1502350"/>
            <a:ext cx="7334300" cy="508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4"/>
          <p:cNvGrpSpPr/>
          <p:nvPr/>
        </p:nvGrpSpPr>
        <p:grpSpPr>
          <a:xfrm>
            <a:off x="3270550" y="1502352"/>
            <a:ext cx="5735378" cy="586876"/>
            <a:chOff x="4578878" y="1502338"/>
            <a:chExt cx="5612465" cy="586876"/>
          </a:xfrm>
        </p:grpSpPr>
        <p:sp>
          <p:nvSpPr>
            <p:cNvPr id="161" name="Google Shape;161;p4"/>
            <p:cNvSpPr/>
            <p:nvPr/>
          </p:nvSpPr>
          <p:spPr>
            <a:xfrm>
              <a:off x="4578878" y="1502385"/>
              <a:ext cx="3715500" cy="5868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Dual Center, </a:t>
              </a:r>
              <a:r>
                <a:rPr b="1" i="0" lang="en-US" sz="20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N=</a:t>
              </a:r>
              <a:r>
                <a:rPr b="1" lang="en-US" sz="20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4554</a:t>
              </a:r>
              <a:endParaRPr b="0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8368843" y="1502338"/>
              <a:ext cx="1822500" cy="260700"/>
            </a:xfrm>
            <a:prstGeom prst="roundRect">
              <a:avLst>
                <a:gd fmla="val 16667" name="adj"/>
              </a:avLst>
            </a:prstGeom>
            <a:solidFill>
              <a:srgbClr val="F7F4F3"/>
            </a:solidFill>
            <a:ln cap="flat" cmpd="sng" w="19050">
              <a:solidFill>
                <a:srgbClr val="0512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1" lang="en-US" sz="2000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MU</a:t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8368842" y="1828513"/>
              <a:ext cx="1822500" cy="260700"/>
            </a:xfrm>
            <a:prstGeom prst="roundRect">
              <a:avLst>
                <a:gd fmla="val 16667" name="adj"/>
              </a:avLst>
            </a:prstGeom>
            <a:solidFill>
              <a:srgbClr val="F7F4F3"/>
            </a:solidFill>
            <a:ln cap="flat" cmpd="sng" w="19050">
              <a:solidFill>
                <a:srgbClr val="0512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MIMIC-IV</a:t>
              </a:r>
              <a:endParaRPr/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307538" y="2469284"/>
            <a:ext cx="2857512" cy="961941"/>
            <a:chOff x="221884" y="2171668"/>
            <a:chExt cx="2857512" cy="961941"/>
          </a:xfrm>
        </p:grpSpPr>
        <p:sp>
          <p:nvSpPr>
            <p:cNvPr id="165" name="Google Shape;165;p4"/>
            <p:cNvSpPr/>
            <p:nvPr/>
          </p:nvSpPr>
          <p:spPr>
            <a:xfrm>
              <a:off x="221884" y="2413609"/>
              <a:ext cx="2857500" cy="720000"/>
            </a:xfrm>
            <a:prstGeom prst="roundRect">
              <a:avLst>
                <a:gd fmla="val 0" name="adj"/>
              </a:avLst>
            </a:prstGeom>
            <a:solidFill>
              <a:srgbClr val="F7F4F3"/>
            </a:solidFill>
            <a:ln cap="flat" cmpd="sng" w="19050">
              <a:solidFill>
                <a:srgbClr val="05122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42852"/>
                </a:buClr>
                <a:buSzPts val="1800"/>
                <a:buFont typeface="Arial"/>
                <a:buChar char="•"/>
              </a:pPr>
              <a:r>
                <a:rPr b="1" lang="en-US" sz="1800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</a:t>
              </a:r>
              <a:r>
                <a:rPr lang="en-US" sz="1800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1" lang="en-US" sz="1800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CK-MB</a:t>
              </a:r>
              <a:r>
                <a:rPr lang="en-US" sz="1800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data</a:t>
              </a:r>
              <a:endParaRPr/>
            </a:p>
            <a:p>
              <a:pPr indent="-3111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42852"/>
                </a:buClr>
                <a:buSzPts val="2200"/>
                <a:buFont typeface="Helvetica Neue"/>
                <a:buChar char="•"/>
              </a:pPr>
              <a:r>
                <a:rPr lang="en-US" sz="1800">
                  <a:latin typeface="Helvetica Neue"/>
                  <a:ea typeface="Helvetica Neue"/>
                  <a:cs typeface="Helvetica Neue"/>
                  <a:sym typeface="Helvetica Neue"/>
                </a:rPr>
                <a:t>Timeline error</a:t>
              </a:r>
              <a:endParaRPr sz="18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21896" y="2171668"/>
              <a:ext cx="2857500" cy="249900"/>
            </a:xfrm>
            <a:prstGeom prst="roundRect">
              <a:avLst>
                <a:gd fmla="val 0" name="adj"/>
              </a:avLst>
            </a:prstGeom>
            <a:solidFill>
              <a:srgbClr val="0E2D4C"/>
            </a:solidFill>
            <a:ln cap="flat" cmpd="sng" w="19050">
              <a:solidFill>
                <a:srgbClr val="0512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Exclusion</a:t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3270625" y="3431225"/>
            <a:ext cx="3683700" cy="333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N=</a:t>
            </a:r>
            <a:r>
              <a:rPr b="1" lang="en-US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-US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870</a:t>
            </a:r>
            <a:endParaRPr b="0" i="0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3165050" y="4196725"/>
            <a:ext cx="1659300" cy="6471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N=</a:t>
            </a:r>
            <a:r>
              <a:rPr b="1" lang="en-US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2217</a:t>
            </a:r>
            <a:endParaRPr b="0" i="0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5445125" y="4196725"/>
            <a:ext cx="1597500" cy="6471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N=</a:t>
            </a:r>
            <a:r>
              <a:rPr b="1" lang="en-US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653</a:t>
            </a:r>
            <a:endParaRPr b="0" i="0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6966425" y="4226875"/>
            <a:ext cx="1597500" cy="58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</a:t>
            </a:r>
            <a:endParaRPr b="1" sz="2000">
              <a:solidFill>
                <a:srgbClr val="2428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lang="en-US" sz="2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</a:t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1643750" y="4226875"/>
            <a:ext cx="1597500" cy="58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Derivation</a:t>
            </a:r>
            <a:endParaRPr b="1" sz="2000">
              <a:solidFill>
                <a:srgbClr val="2428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MIMIC-IV</a:t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10486100" y="5471925"/>
            <a:ext cx="12759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Missing</a:t>
            </a:r>
            <a:r>
              <a:rPr b="1" lang="en-US" sz="23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&lt;30%</a:t>
            </a:r>
            <a:endParaRPr sz="1700"/>
          </a:p>
        </p:txBody>
      </p:sp>
      <p:sp>
        <p:nvSpPr>
          <p:cNvPr id="173" name="Google Shape;173;p4"/>
          <p:cNvSpPr/>
          <p:nvPr/>
        </p:nvSpPr>
        <p:spPr>
          <a:xfrm>
            <a:off x="6740550" y="5276325"/>
            <a:ext cx="3759900" cy="1038300"/>
          </a:xfrm>
          <a:prstGeom prst="roundRect">
            <a:avLst>
              <a:gd fmla="val 0" name="adj"/>
            </a:avLst>
          </a:prstGeom>
          <a:solidFill>
            <a:srgbClr val="F7F4F3"/>
          </a:solidFill>
          <a:ln cap="flat" cmpd="sng" w="19050">
            <a:solidFill>
              <a:srgbClr val="05122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Height, Weight, </a:t>
            </a:r>
            <a:b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Troponin-T, </a:t>
            </a: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Glucose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4" name="Google Shape;174;p4"/>
          <p:cNvGrpSpPr/>
          <p:nvPr/>
        </p:nvGrpSpPr>
        <p:grpSpPr>
          <a:xfrm>
            <a:off x="4694352" y="5182600"/>
            <a:ext cx="836250" cy="836400"/>
            <a:chOff x="2332477" y="5318650"/>
            <a:chExt cx="836250" cy="836400"/>
          </a:xfrm>
        </p:grpSpPr>
        <p:sp>
          <p:nvSpPr>
            <p:cNvPr id="175" name="Google Shape;175;p4"/>
            <p:cNvSpPr/>
            <p:nvPr/>
          </p:nvSpPr>
          <p:spPr>
            <a:xfrm>
              <a:off x="2336150" y="5318650"/>
              <a:ext cx="828900" cy="83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6" name="Google Shape;17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2477" y="5318726"/>
              <a:ext cx="836250" cy="836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4"/>
          <p:cNvSpPr/>
          <p:nvPr/>
        </p:nvSpPr>
        <p:spPr>
          <a:xfrm>
            <a:off x="2259300" y="5276313"/>
            <a:ext cx="2296500" cy="58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171450" marR="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b="1" lang="en-US" sz="2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endParaRPr b="1" sz="2000">
              <a:solidFill>
                <a:srgbClr val="2428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ts val="2000"/>
              <a:buFont typeface="Helvetica Neue"/>
              <a:buAutoNum type="arabicPeriod"/>
            </a:pPr>
            <a:r>
              <a:rPr b="1" lang="en-US" sz="2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</a:t>
            </a:r>
            <a:r>
              <a:rPr b="1" lang="en-US" sz="2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Forest</a:t>
            </a:r>
            <a:endParaRPr b="1" sz="2000">
              <a:solidFill>
                <a:srgbClr val="2428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8" name="Google Shape;178;p4"/>
          <p:cNvGrpSpPr/>
          <p:nvPr/>
        </p:nvGrpSpPr>
        <p:grpSpPr>
          <a:xfrm>
            <a:off x="708930" y="5053900"/>
            <a:ext cx="1597500" cy="1069925"/>
            <a:chOff x="661755" y="5185900"/>
            <a:chExt cx="1597500" cy="1069925"/>
          </a:xfrm>
        </p:grpSpPr>
        <p:grpSp>
          <p:nvGrpSpPr>
            <p:cNvPr id="179" name="Google Shape;179;p4"/>
            <p:cNvGrpSpPr/>
            <p:nvPr/>
          </p:nvGrpSpPr>
          <p:grpSpPr>
            <a:xfrm>
              <a:off x="661780" y="5185900"/>
              <a:ext cx="1597459" cy="829775"/>
              <a:chOff x="680350" y="5294050"/>
              <a:chExt cx="1421100" cy="829775"/>
            </a:xfrm>
          </p:grpSpPr>
          <p:grpSp>
            <p:nvGrpSpPr>
              <p:cNvPr id="180" name="Google Shape;180;p4"/>
              <p:cNvGrpSpPr/>
              <p:nvPr/>
            </p:nvGrpSpPr>
            <p:grpSpPr>
              <a:xfrm>
                <a:off x="680350" y="5294050"/>
                <a:ext cx="1421100" cy="551375"/>
                <a:chOff x="680350" y="5294050"/>
                <a:chExt cx="1421100" cy="551375"/>
              </a:xfrm>
            </p:grpSpPr>
            <p:sp>
              <p:nvSpPr>
                <p:cNvPr id="181" name="Google Shape;181;p4"/>
                <p:cNvSpPr/>
                <p:nvPr/>
              </p:nvSpPr>
              <p:spPr>
                <a:xfrm>
                  <a:off x="680350" y="5584725"/>
                  <a:ext cx="1421100" cy="260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7F4F3"/>
                </a:solidFill>
                <a:ln cap="flat" cmpd="sng" w="19050">
                  <a:solidFill>
                    <a:srgbClr val="0512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2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Sensitivity</a:t>
                  </a:r>
                  <a:endParaRPr b="1" sz="2000">
                    <a:solidFill>
                      <a:srgbClr val="24285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182" name="Google Shape;182;p4"/>
                <p:cNvSpPr/>
                <p:nvPr/>
              </p:nvSpPr>
              <p:spPr>
                <a:xfrm>
                  <a:off x="680350" y="5294050"/>
                  <a:ext cx="1421100" cy="260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7F4F3"/>
                </a:solidFill>
                <a:ln cap="flat" cmpd="sng" w="19050">
                  <a:solidFill>
                    <a:srgbClr val="0512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rgbClr val="242852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Accuracy</a:t>
                  </a:r>
                  <a:endParaRPr/>
                </a:p>
              </p:txBody>
            </p:sp>
          </p:grpSp>
          <p:sp>
            <p:nvSpPr>
              <p:cNvPr id="183" name="Google Shape;183;p4"/>
              <p:cNvSpPr/>
              <p:nvPr/>
            </p:nvSpPr>
            <p:spPr>
              <a:xfrm>
                <a:off x="680350" y="5863125"/>
                <a:ext cx="1421100" cy="260700"/>
              </a:xfrm>
              <a:prstGeom prst="roundRect">
                <a:avLst>
                  <a:gd fmla="val 16667" name="adj"/>
                </a:avLst>
              </a:prstGeom>
              <a:solidFill>
                <a:srgbClr val="F7F4F3"/>
              </a:solidFill>
              <a:ln cap="flat" cmpd="sng" w="19050">
                <a:solidFill>
                  <a:srgbClr val="05122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Specificity</a:t>
                </a:r>
                <a:endParaRPr/>
              </a:p>
            </p:txBody>
          </p:sp>
        </p:grpSp>
        <p:sp>
          <p:nvSpPr>
            <p:cNvPr id="184" name="Google Shape;184;p4"/>
            <p:cNvSpPr/>
            <p:nvPr/>
          </p:nvSpPr>
          <p:spPr>
            <a:xfrm>
              <a:off x="661755" y="5995125"/>
              <a:ext cx="1597500" cy="260700"/>
            </a:xfrm>
            <a:prstGeom prst="roundRect">
              <a:avLst>
                <a:gd fmla="val 16667" name="adj"/>
              </a:avLst>
            </a:prstGeom>
            <a:solidFill>
              <a:srgbClr val="F7F4F3"/>
            </a:solidFill>
            <a:ln cap="flat" cmpd="sng" w="19050">
              <a:solidFill>
                <a:srgbClr val="0512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24285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Precision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8ac601947_0_377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308ac601947_0_377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308ac601947_0_377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g308ac601947_0_377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g308ac601947_0_377"/>
          <p:cNvSpPr txBox="1"/>
          <p:nvPr>
            <p:ph type="title"/>
          </p:nvPr>
        </p:nvSpPr>
        <p:spPr>
          <a:xfrm>
            <a:off x="186050" y="500050"/>
            <a:ext cx="1112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Baseline characteristics</a:t>
            </a:r>
            <a:r>
              <a:rPr lang="en-US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i="1" lang="en-US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Patient demographics</a:t>
            </a:r>
            <a:endParaRPr b="1" sz="3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5" name="Google Shape;195;g308ac601947_0_377"/>
          <p:cNvGraphicFramePr/>
          <p:nvPr/>
        </p:nvGraphicFramePr>
        <p:xfrm>
          <a:off x="148050" y="1825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4783200"/>
                <a:gridCol w="2838725"/>
                <a:gridCol w="2838725"/>
                <a:gridCol w="1435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MIMIC-IV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Non-survivors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Age, year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71.3 (13.3)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68±16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0.86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970 (58.3%)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124(27)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1.00</a:t>
                      </a:r>
                      <a:endParaRPr b="1"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Race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066</a:t>
                      </a:r>
                      <a:endParaRPr b="1" sz="24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</a:t>
                      </a: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Asian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 (2.6%)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 (2.0%)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</a:t>
                      </a: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White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1114 (67.0%)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365 (65.9%)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</a:t>
                      </a: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Black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153 (9.2%)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 (6.5%)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Hispanic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 (2.6%)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 (2.5%)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Other</a:t>
                      </a:r>
                      <a:endParaRPr sz="24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308 (18.5%)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128 (23.1%)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Death after admitted at ICU, hours</a:t>
                      </a:r>
                      <a:endParaRPr sz="24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endParaRPr sz="24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218.9 (189.9)</a:t>
                      </a:r>
                      <a:endParaRPr sz="24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8ac601947_0_392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g308ac601947_0_392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g308ac601947_0_392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g308ac601947_0_392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308ac601947_0_392"/>
          <p:cNvSpPr txBox="1"/>
          <p:nvPr>
            <p:ph type="title"/>
          </p:nvPr>
        </p:nvSpPr>
        <p:spPr>
          <a:xfrm>
            <a:off x="186050" y="500050"/>
            <a:ext cx="11664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Baseline characteristics</a:t>
            </a:r>
            <a:r>
              <a:rPr b="1" lang="en-US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i="1" lang="en-US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Vital signs</a:t>
            </a:r>
            <a:endParaRPr b="1" sz="3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6" name="Google Shape;206;g308ac601947_0_392"/>
          <p:cNvGraphicFramePr/>
          <p:nvPr/>
        </p:nvGraphicFramePr>
        <p:xfrm>
          <a:off x="148075" y="1620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4758375"/>
                <a:gridCol w="2851125"/>
                <a:gridCol w="2851125"/>
                <a:gridCol w="1435225"/>
              </a:tblGrid>
              <a:tr h="359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MIMIC-IV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Non-survivors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Systolic Blood Pressure (SBP), mmHg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125.7 (23.3)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116.7 (21.1)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3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Diastolic Blood Pressure (DBP), mmHg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68.0 (16.7)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64.0 (16.8)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0.033</a:t>
                      </a:r>
                      <a:endParaRPr sz="23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Mean Blood Pressure (MBP), mmHg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83.1 (19.7)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77.9 (16.6)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0.008</a:t>
                      </a:r>
                      <a:endParaRPr sz="23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Heart rate (HR), beats/minute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87.3 (19.0)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90.4 (19.2)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0.043</a:t>
                      </a:r>
                      <a:endParaRPr sz="23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Body temperature,°C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36.8 (0.6)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36.6 (1.0)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0.131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SPO2 (Oxygen Saturation),%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96.1 (3.7)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95.9 (3.9)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0.583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Glucose, mg/dL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200.2 (124.2)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176.5 (86.6)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0.048</a:t>
                      </a:r>
                      <a:endParaRPr sz="23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8ac601947_0_405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g308ac601947_0_405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g308ac601947_0_405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g308ac601947_0_405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g308ac601947_0_405"/>
          <p:cNvSpPr txBox="1"/>
          <p:nvPr>
            <p:ph type="title"/>
          </p:nvPr>
        </p:nvSpPr>
        <p:spPr>
          <a:xfrm>
            <a:off x="186050" y="500050"/>
            <a:ext cx="707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Baseline characteristics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7" name="Google Shape;217;g308ac601947_0_405"/>
          <p:cNvGraphicFramePr/>
          <p:nvPr/>
        </p:nvGraphicFramePr>
        <p:xfrm>
          <a:off x="186050" y="1484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4758375"/>
                <a:gridCol w="2851125"/>
                <a:gridCol w="2851125"/>
                <a:gridCol w="1435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MIMIC-IV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Non-survivors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Hematocrit, %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33.4 (6.4)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32.7 (6.2)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0.042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Hemoglobin, g/dL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10.9 (2.3)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10.4 (2.2)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Red Blood (RBC) Cell count, 10⁶/µL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3.7 (0.8)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3.5 (0.8)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White Blood Cell (WBC) count, 10³/µL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12.3 (10.1)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14.8 (10.0)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Platelet, 10³/µL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215.0 (93.5)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211.1 (108.5)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0.452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MCH, pg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30.0 (2.5)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29.9 (2.9)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0.31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MCHC,%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33.0 (1.6)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32.2 (1.7)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RDW,%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14.9 (2.1)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15.7 (2.2)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Neutrophils,%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78.6 (13.0)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79.5 (14.3)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0.295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Lymphocytes,%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12.5 (10.4)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10.4 (10.6)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Sodium, mmol/L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138.2 (4.9)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139.1 (6.7)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0.008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Potassium, mmol/L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4.3 (0.8)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4.5 (0.9)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Calcium, mg/dL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8.4 (0.8)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8.2 (1.0)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g308ac601947_0_405"/>
          <p:cNvSpPr txBox="1"/>
          <p:nvPr/>
        </p:nvSpPr>
        <p:spPr>
          <a:xfrm>
            <a:off x="6745625" y="984800"/>
            <a:ext cx="29109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Laboratory data-1</a:t>
            </a:r>
            <a:endParaRPr i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8ac601947_0_416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g308ac601947_0_416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g308ac601947_0_416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g308ac601947_0_416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g308ac601947_0_416"/>
          <p:cNvSpPr txBox="1"/>
          <p:nvPr>
            <p:ph type="title"/>
          </p:nvPr>
        </p:nvSpPr>
        <p:spPr>
          <a:xfrm>
            <a:off x="186050" y="500050"/>
            <a:ext cx="707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Baseline characteristics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9" name="Google Shape;229;g308ac601947_0_416"/>
          <p:cNvGraphicFramePr/>
          <p:nvPr/>
        </p:nvGraphicFramePr>
        <p:xfrm>
          <a:off x="186050" y="1484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4758375"/>
                <a:gridCol w="2851125"/>
                <a:gridCol w="2851125"/>
                <a:gridCol w="1435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MIMIC-IV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Non-survivors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Bicarbonate, mmol/L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23.8 (5.4)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23.9 (6.2)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0.967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Chloride, mmol/L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103.5 (6.2)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104.1 (8.0)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0.092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Anion gap, mmol/L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16.2 (4.5)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18.3 (5.4)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Troponin T, ng/dL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1.0 (2.0)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1.3 (2.3)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0.048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Troponin I, ng/dL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Creatine kinase (CK), U/L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225 (108-575)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226 (91-675)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0.241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Creatine kinase-myocardial band (CKMB), IU/L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12.0 (5.0-29.5)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12.0 (5.0-36.0)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0.071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NT-proBNP, pg/mL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12770.2 (1977-20500)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16127.9 (4721.5-25904.5)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0.081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Creatinine, mg/dL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1.9 (2.1)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2.2 (1.8)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eGFR, mL/min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65.3 (42.9)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50.5 (39.1)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AST/GOT, U/L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48 (29-102)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72 (34-19)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0.009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ALT/GPT, U/L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 (18-56)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 (20-111)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0.001</a:t>
                      </a:r>
                      <a:endParaRPr sz="20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g308ac601947_0_416"/>
          <p:cNvSpPr txBox="1"/>
          <p:nvPr/>
        </p:nvSpPr>
        <p:spPr>
          <a:xfrm>
            <a:off x="6745625" y="984800"/>
            <a:ext cx="29109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Laboratory data-2</a:t>
            </a:r>
            <a:endParaRPr i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8ac601947_2_30"/>
          <p:cNvSpPr/>
          <p:nvPr/>
        </p:nvSpPr>
        <p:spPr>
          <a:xfrm>
            <a:off x="9176657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g308ac601947_2_30"/>
          <p:cNvSpPr/>
          <p:nvPr/>
        </p:nvSpPr>
        <p:spPr>
          <a:xfrm>
            <a:off x="6117772" y="41853"/>
            <a:ext cx="30153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g308ac601947_2_30"/>
          <p:cNvSpPr/>
          <p:nvPr/>
        </p:nvSpPr>
        <p:spPr>
          <a:xfrm>
            <a:off x="3058886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g308ac601947_2_30"/>
          <p:cNvSpPr/>
          <p:nvPr/>
        </p:nvSpPr>
        <p:spPr>
          <a:xfrm>
            <a:off x="0" y="41853"/>
            <a:ext cx="30153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g308ac601947_2_30"/>
          <p:cNvSpPr txBox="1"/>
          <p:nvPr>
            <p:ph type="title"/>
          </p:nvPr>
        </p:nvSpPr>
        <p:spPr>
          <a:xfrm>
            <a:off x="186050" y="500050"/>
            <a:ext cx="1112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Baseline characteristics</a:t>
            </a:r>
            <a:r>
              <a:rPr lang="en-US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i="1" lang="en-US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Patient demographics</a:t>
            </a:r>
            <a:endParaRPr b="1" sz="3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41" name="Google Shape;241;g308ac601947_2_30"/>
          <p:cNvGraphicFramePr/>
          <p:nvPr/>
        </p:nvGraphicFramePr>
        <p:xfrm>
          <a:off x="148050" y="1825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{7A81A99F-ADB3-4972-9C3D-6A5A0C8855E5}</a:tableStyleId>
              </a:tblPr>
              <a:tblGrid>
                <a:gridCol w="4783200"/>
                <a:gridCol w="2838725"/>
                <a:gridCol w="2838725"/>
                <a:gridCol w="1435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TMU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Non-survivors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Age, year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71.3 (13.3)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68±16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0.86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Male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533 (74.0%)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 (65.3%)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0.139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Glucose, mg/dL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141.9 (53.0)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163.2 (76.4)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0.146</a:t>
                      </a:r>
                      <a:endParaRPr sz="23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0" marB="63500" marR="12700" marL="12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商務藍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E2D4C"/>
      </a:accent1>
      <a:accent2>
        <a:srgbClr val="3B6CA4"/>
      </a:accent2>
      <a:accent3>
        <a:srgbClr val="297FD5"/>
      </a:accent3>
      <a:accent4>
        <a:srgbClr val="DADEEA"/>
      </a:accent4>
      <a:accent5>
        <a:srgbClr val="F7F4F3"/>
      </a:accent5>
      <a:accent6>
        <a:srgbClr val="F7F4F4"/>
      </a:accent6>
      <a:hlink>
        <a:srgbClr val="297ED5"/>
      </a:hlink>
      <a:folHlink>
        <a:srgbClr val="DADE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2024-04-20T03:36:52Z</dcterms:created>
  <dc:creator>姜光謙-總院-教學部</dc:creator>
</cp:coreProperties>
</file>