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OneDrive\&#1056;&#1072;&#1073;&#1086;&#1095;&#1080;&#1081;%20&#1089;&#1090;&#1086;&#1083;\&#1051;&#1056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OneDrive\&#1056;&#1072;&#1073;&#1086;&#1095;&#1080;&#1081;%20&#1089;&#1090;&#1086;&#1083;\&#1051;&#1056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OneDrive\&#1056;&#1072;&#1073;&#1086;&#1095;&#1080;&#1081;%20&#1089;&#1090;&#1086;&#1083;\&#1051;&#1056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OneDrive\&#1056;&#1072;&#1073;&#1086;&#1095;&#1080;&#1081;%20&#1089;&#1090;&#1086;&#1083;\&#1051;&#1056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5.4956639979761607E-2"/>
          <c:y val="4.9699134830368426E-2"/>
          <c:w val="0.70084252245817147"/>
          <c:h val="0.88841304559152323"/>
        </c:manualLayout>
      </c:layout>
      <c:barChart>
        <c:barDir val="col"/>
        <c:grouping val="clustered"/>
        <c:ser>
          <c:idx val="0"/>
          <c:order val="0"/>
          <c:tx>
            <c:strRef>
              <c:f>Лист1!$A$5</c:f>
              <c:strCache>
                <c:ptCount val="1"/>
                <c:pt idx="0">
                  <c:v>от 7 000,1 до 10 000,0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Лист1!$L$5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Лист1!$A$6</c:f>
              <c:strCache>
                <c:ptCount val="1"/>
                <c:pt idx="0">
                  <c:v>10 000,1-14 000,0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Лист1!$L$6</c:f>
              <c:numCache>
                <c:formatCode>General</c:formatCode>
                <c:ptCount val="1"/>
                <c:pt idx="0">
                  <c:v>4.8</c:v>
                </c:pt>
              </c:numCache>
            </c:numRef>
          </c:val>
        </c:ser>
        <c:ser>
          <c:idx val="3"/>
          <c:order val="2"/>
          <c:tx>
            <c:strRef>
              <c:f>Лист1!$A$7</c:f>
              <c:strCache>
                <c:ptCount val="1"/>
                <c:pt idx="0">
                  <c:v>14 000,1-19 000,0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Лист1!$L$7</c:f>
              <c:numCache>
                <c:formatCode>General</c:formatCode>
                <c:ptCount val="1"/>
                <c:pt idx="0">
                  <c:v>7.9</c:v>
                </c:pt>
              </c:numCache>
            </c:numRef>
          </c:val>
        </c:ser>
        <c:ser>
          <c:idx val="4"/>
          <c:order val="3"/>
          <c:tx>
            <c:strRef>
              <c:f>Лист1!$A$8</c:f>
              <c:strCache>
                <c:ptCount val="1"/>
                <c:pt idx="0">
                  <c:v>19 000,1-27 000,0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Лист1!$L$8</c:f>
              <c:numCache>
                <c:formatCode>General</c:formatCode>
                <c:ptCount val="1"/>
                <c:pt idx="0">
                  <c:v>13.9</c:v>
                </c:pt>
              </c:numCache>
            </c:numRef>
          </c:val>
        </c:ser>
        <c:ser>
          <c:idx val="5"/>
          <c:order val="4"/>
          <c:tx>
            <c:strRef>
              <c:f>Лист1!$A$9</c:f>
              <c:strCache>
                <c:ptCount val="1"/>
                <c:pt idx="0">
                  <c:v>27 000,1-45 000,0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Лист1!$L$9</c:f>
              <c:numCache>
                <c:formatCode>General</c:formatCode>
                <c:ptCount val="1"/>
                <c:pt idx="0">
                  <c:v>26.2</c:v>
                </c:pt>
              </c:numCache>
            </c:numRef>
          </c:val>
        </c:ser>
        <c:ser>
          <c:idx val="6"/>
          <c:order val="5"/>
          <c:tx>
            <c:strRef>
              <c:f>Лист1!$A$10</c:f>
              <c:strCache>
                <c:ptCount val="1"/>
                <c:pt idx="0">
                  <c:v>45 000,1-60 000,0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Лист1!$L$10</c:f>
              <c:numCache>
                <c:formatCode>General</c:formatCode>
                <c:ptCount val="1"/>
                <c:pt idx="0">
                  <c:v>14.4</c:v>
                </c:pt>
              </c:numCache>
            </c:numRef>
          </c:val>
        </c:ser>
        <c:ser>
          <c:idx val="7"/>
          <c:order val="6"/>
          <c:tx>
            <c:strRef>
              <c:f>Лист1!$A$11</c:f>
              <c:strCache>
                <c:ptCount val="1"/>
                <c:pt idx="0">
                  <c:v>60 000,1-75 000,0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Лист1!$L$11</c:f>
              <c:numCache>
                <c:formatCode>General</c:formatCode>
                <c:ptCount val="1"/>
                <c:pt idx="0">
                  <c:v>9.4</c:v>
                </c:pt>
              </c:numCache>
            </c:numRef>
          </c:val>
        </c:ser>
        <c:ser>
          <c:idx val="8"/>
          <c:order val="7"/>
          <c:tx>
            <c:strRef>
              <c:f>Лист1!$A$12</c:f>
              <c:strCache>
                <c:ptCount val="1"/>
                <c:pt idx="0">
                  <c:v>75 000,1-100 000,0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Лист1!$L$12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9"/>
          <c:order val="8"/>
          <c:tx>
            <c:strRef>
              <c:f>Лист1!$A$13</c:f>
              <c:strCache>
                <c:ptCount val="1"/>
                <c:pt idx="0">
                  <c:v>свыше 100 000,0</c:v>
                </c:pt>
              </c:strCache>
            </c:strRef>
          </c:tx>
          <c:cat>
            <c:strRef>
              <c:f>Лист1!$A$3</c:f>
              <c:strCache>
                <c:ptCount val="1"/>
                <c:pt idx="0">
                  <c:v>Среднедушевой ежемесячный доход, руб.</c:v>
                </c:pt>
              </c:strCache>
            </c:strRef>
          </c:cat>
          <c:val>
            <c:numRef>
              <c:f>Лист1!$L$13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</c:ser>
        <c:axId val="91934720"/>
        <c:axId val="106475520"/>
      </c:barChart>
      <c:catAx>
        <c:axId val="91934720"/>
        <c:scaling>
          <c:orientation val="minMax"/>
        </c:scaling>
        <c:axPos val="b"/>
        <c:tickLblPos val="nextTo"/>
        <c:crossAx val="106475520"/>
        <c:crosses val="autoZero"/>
        <c:auto val="1"/>
        <c:lblAlgn val="ctr"/>
        <c:lblOffset val="100"/>
      </c:catAx>
      <c:valAx>
        <c:axId val="106475520"/>
        <c:scaling>
          <c:orientation val="minMax"/>
        </c:scaling>
        <c:axPos val="l"/>
        <c:majorGridlines/>
        <c:numFmt formatCode="General" sourceLinked="1"/>
        <c:tickLblPos val="nextTo"/>
        <c:crossAx val="91934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68741296261686"/>
          <c:y val="3.686575008228786E-2"/>
          <c:w val="0.25082817388788076"/>
          <c:h val="0.84378577769256724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sz="1400" baseline="0"/>
              <a:t>Перевозки пассажиров автобусным видом транспорта в РФ 2023  г,. тыс. чел</a:t>
            </a:r>
          </a:p>
        </c:rich>
      </c:tx>
      <c:layout>
        <c:manualLayout>
          <c:xMode val="edge"/>
          <c:yMode val="edge"/>
          <c:x val="0.12620596103371695"/>
          <c:y val="1.3661202185792349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Лист1!$F$22:$Q$22</c:f>
              <c:strCache>
                <c:ptCount val="1"/>
                <c:pt idx="0">
                  <c:v>январь февраль март апрель май июнь июль август сентябрь октябрь ноябрь декабрь</c:v>
                </c:pt>
              </c:strCache>
            </c:strRef>
          </c:tx>
          <c:cat>
            <c:strRef>
              <c:f>Лист1!$F$22:$Q$22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Лист1!$F$23:$Q$23</c:f>
              <c:numCache>
                <c:formatCode>#,##0.00</c:formatCode>
                <c:ptCount val="12"/>
                <c:pt idx="0">
                  <c:v>652751.6</c:v>
                </c:pt>
                <c:pt idx="1">
                  <c:v>663573</c:v>
                </c:pt>
                <c:pt idx="2">
                  <c:v>763646.9</c:v>
                </c:pt>
                <c:pt idx="3">
                  <c:v>757500.2</c:v>
                </c:pt>
                <c:pt idx="4">
                  <c:v>761972.2</c:v>
                </c:pt>
                <c:pt idx="5">
                  <c:v>722250.7</c:v>
                </c:pt>
                <c:pt idx="6">
                  <c:v>689463.2</c:v>
                </c:pt>
                <c:pt idx="7">
                  <c:v>710972</c:v>
                </c:pt>
                <c:pt idx="8">
                  <c:v>758518.8</c:v>
                </c:pt>
                <c:pt idx="9">
                  <c:v>786769.1</c:v>
                </c:pt>
                <c:pt idx="10">
                  <c:v>763141.4</c:v>
                </c:pt>
                <c:pt idx="11">
                  <c:v>755020.6</c:v>
                </c:pt>
              </c:numCache>
            </c:numRef>
          </c:val>
        </c:ser>
        <c:axId val="52206592"/>
        <c:axId val="69341952"/>
      </c:barChart>
      <c:catAx>
        <c:axId val="52206592"/>
        <c:scaling>
          <c:orientation val="minMax"/>
        </c:scaling>
        <c:axPos val="b"/>
        <c:tickLblPos val="nextTo"/>
        <c:crossAx val="69341952"/>
        <c:crosses val="autoZero"/>
        <c:auto val="1"/>
        <c:lblAlgn val="ctr"/>
        <c:lblOffset val="100"/>
      </c:catAx>
      <c:valAx>
        <c:axId val="69341952"/>
        <c:scaling>
          <c:orientation val="minMax"/>
        </c:scaling>
        <c:axPos val="l"/>
        <c:majorGridlines/>
        <c:numFmt formatCode="#,##0.00" sourceLinked="1"/>
        <c:tickLblPos val="nextTo"/>
        <c:crossAx val="5220659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 sz="1400"/>
            </a:pPr>
            <a:r>
              <a:rPr lang="ru-RU" sz="1400"/>
              <a:t>Число персональных компьютеров в организациях</a:t>
            </a:r>
            <a:r>
              <a:rPr lang="ru-RU" sz="1400" baseline="0"/>
              <a:t> на 100 работников</a:t>
            </a:r>
            <a:endParaRPr lang="ru-RU" sz="1400"/>
          </a:p>
        </c:rich>
      </c:tx>
      <c:layout/>
    </c:title>
    <c:plotArea>
      <c:layout>
        <c:manualLayout>
          <c:layoutTarget val="inner"/>
          <c:xMode val="edge"/>
          <c:yMode val="edge"/>
          <c:x val="8.5271381511390063E-2"/>
          <c:y val="3.980109198220478E-2"/>
          <c:w val="0.85919696621183117"/>
          <c:h val="0.8872159096608413"/>
        </c:manualLayout>
      </c:layout>
      <c:barChart>
        <c:barDir val="col"/>
        <c:grouping val="clustered"/>
        <c:ser>
          <c:idx val="1"/>
          <c:order val="0"/>
          <c:tx>
            <c:strRef>
              <c:f>Лист2!$A$3</c:f>
              <c:strCache>
                <c:ptCount val="1"/>
                <c:pt idx="0">
                  <c:v>Число персональных компьютеров в организациях1)</c:v>
                </c:pt>
              </c:strCache>
            </c:strRef>
          </c:tx>
          <c:cat>
            <c:numRef>
              <c:f>Лист2!$B$5:$S$5</c:f>
              <c:numCache>
                <c:formatCode>General</c:formatCode>
                <c:ptCount val="1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</c:numCache>
            </c:numRef>
          </c:cat>
          <c:val>
            <c:numRef>
              <c:f>Лист2!$B$6:$S$6</c:f>
              <c:numCache>
                <c:formatCode>General</c:formatCode>
                <c:ptCount val="18"/>
                <c:pt idx="0">
                  <c:v>18</c:v>
                </c:pt>
                <c:pt idx="1">
                  <c:v>20</c:v>
                </c:pt>
                <c:pt idx="2">
                  <c:v>23</c:v>
                </c:pt>
                <c:pt idx="3">
                  <c:v>26</c:v>
                </c:pt>
                <c:pt idx="4">
                  <c:v>29</c:v>
                </c:pt>
                <c:pt idx="5">
                  <c:v>32</c:v>
                </c:pt>
                <c:pt idx="6">
                  <c:v>35</c:v>
                </c:pt>
                <c:pt idx="7">
                  <c:v>36</c:v>
                </c:pt>
                <c:pt idx="8">
                  <c:v>39</c:v>
                </c:pt>
                <c:pt idx="9">
                  <c:v>43</c:v>
                </c:pt>
                <c:pt idx="10">
                  <c:v>44</c:v>
                </c:pt>
                <c:pt idx="11">
                  <c:v>47</c:v>
                </c:pt>
                <c:pt idx="12">
                  <c:v>49</c:v>
                </c:pt>
                <c:pt idx="13">
                  <c:v>49</c:v>
                </c:pt>
                <c:pt idx="14">
                  <c:v>50</c:v>
                </c:pt>
                <c:pt idx="15">
                  <c:v>51</c:v>
                </c:pt>
                <c:pt idx="16">
                  <c:v>51</c:v>
                </c:pt>
                <c:pt idx="17">
                  <c:v>57</c:v>
                </c:pt>
              </c:numCache>
            </c:numRef>
          </c:val>
        </c:ser>
        <c:axId val="76691328"/>
        <c:axId val="77066240"/>
      </c:barChart>
      <c:catAx>
        <c:axId val="76691328"/>
        <c:scaling>
          <c:orientation val="minMax"/>
        </c:scaling>
        <c:axPos val="b"/>
        <c:numFmt formatCode="General" sourceLinked="1"/>
        <c:tickLblPos val="nextTo"/>
        <c:crossAx val="77066240"/>
        <c:crosses val="autoZero"/>
        <c:auto val="1"/>
        <c:lblAlgn val="ctr"/>
        <c:lblOffset val="100"/>
      </c:catAx>
      <c:valAx>
        <c:axId val="77066240"/>
        <c:scaling>
          <c:orientation val="minMax"/>
        </c:scaling>
        <c:axPos val="l"/>
        <c:majorGridlines/>
        <c:numFmt formatCode="General" sourceLinked="1"/>
        <c:tickLblPos val="nextTo"/>
        <c:crossAx val="76691328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sz="1400"/>
              <a:t>Среднемесячная начисленная заработная плата наёмных работников, УРФО, 2023 г., руб.</a:t>
            </a:r>
          </a:p>
        </c:rich>
      </c:tx>
      <c:layout>
        <c:manualLayout>
          <c:xMode val="edge"/>
          <c:yMode val="edge"/>
          <c:x val="0.10083996509782066"/>
          <c:y val="0"/>
        </c:manualLayout>
      </c:layout>
    </c:title>
    <c:plotArea>
      <c:layout>
        <c:manualLayout>
          <c:layoutTarget val="inner"/>
          <c:xMode val="edge"/>
          <c:yMode val="edge"/>
          <c:x val="0.10037747885680956"/>
          <c:y val="0.1798371731311364"/>
          <c:w val="0.85165312514295799"/>
          <c:h val="0.44849729811441719"/>
        </c:manualLayout>
      </c:layout>
      <c:barChart>
        <c:barDir val="col"/>
        <c:grouping val="clustered"/>
        <c:ser>
          <c:idx val="0"/>
          <c:order val="0"/>
          <c:tx>
            <c:strRef>
              <c:f>Лист2!$O$55:$O$60</c:f>
              <c:strCache>
                <c:ptCount val="1"/>
                <c:pt idx="0">
                  <c:v>Курганская область Свердловская область    Ханты-Мансийский авт. округ - Югра    Ямало-Ненецкий авт. округ    Тюменская область Челябинская область</c:v>
                </c:pt>
              </c:strCache>
            </c:strRef>
          </c:tx>
          <c:cat>
            <c:strRef>
              <c:f>Лист2!$O$55:$O$60</c:f>
              <c:strCache>
                <c:ptCount val="6"/>
                <c:pt idx="0">
                  <c:v>Курганская область</c:v>
                </c:pt>
                <c:pt idx="1">
                  <c:v>Свердловская область</c:v>
                </c:pt>
                <c:pt idx="2">
                  <c:v>   Ханты-Мансийский авт. округ - Югра</c:v>
                </c:pt>
                <c:pt idx="3">
                  <c:v>   Ямало-Ненецкий авт. округ</c:v>
                </c:pt>
                <c:pt idx="4">
                  <c:v>   Тюменская область</c:v>
                </c:pt>
                <c:pt idx="5">
                  <c:v>Челябинская область</c:v>
                </c:pt>
              </c:strCache>
            </c:strRef>
          </c:cat>
          <c:val>
            <c:numRef>
              <c:f>Лист2!$P$55:$P$60</c:f>
              <c:numCache>
                <c:formatCode>General</c:formatCode>
                <c:ptCount val="6"/>
                <c:pt idx="0">
                  <c:v>41908</c:v>
                </c:pt>
                <c:pt idx="1">
                  <c:v>54062</c:v>
                </c:pt>
                <c:pt idx="2">
                  <c:v>87533</c:v>
                </c:pt>
                <c:pt idx="3">
                  <c:v>129223</c:v>
                </c:pt>
                <c:pt idx="4">
                  <c:v>57960</c:v>
                </c:pt>
                <c:pt idx="5">
                  <c:v>45068</c:v>
                </c:pt>
              </c:numCache>
            </c:numRef>
          </c:val>
        </c:ser>
        <c:axId val="70578944"/>
        <c:axId val="70581632"/>
      </c:barChart>
      <c:catAx>
        <c:axId val="70578944"/>
        <c:scaling>
          <c:orientation val="minMax"/>
        </c:scaling>
        <c:axPos val="b"/>
        <c:tickLblPos val="nextTo"/>
        <c:crossAx val="70581632"/>
        <c:crosses val="autoZero"/>
        <c:auto val="1"/>
        <c:lblAlgn val="ctr"/>
        <c:lblOffset val="100"/>
      </c:catAx>
      <c:valAx>
        <c:axId val="70581632"/>
        <c:scaling>
          <c:orientation val="minMax"/>
        </c:scaling>
        <c:axPos val="l"/>
        <c:majorGridlines/>
        <c:numFmt formatCode="General" sourceLinked="1"/>
        <c:tickLblPos val="nextTo"/>
        <c:crossAx val="70578944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BBBC0-A630-4BC6-985F-BBD9601BEE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30773-C913-42F8-871A-D8167780AE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30773-C913-42F8-871A-D8167780AEF8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%3A%2F%2Frosstat.gov.ru%2Fstorage%2Fmediabank%2FURov_31.xlsx&amp;wdOrigin=BROWSELINK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osstat.gov.ru/folder/1339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sstat.gov.ru/statistics/transport" TargetMode="External"/><Relationship Id="rId2" Type="http://schemas.openxmlformats.org/officeDocument/2006/relationships/hyperlink" Target="https://view.officeapps.live.com/op/view.aspx?src=https%3A%2F%2Frosstat.gov.ru%2Fstorage%2Fmediabank%2FPerevPass_07-2024.xlsx&amp;wdOrigin=BROWSELINK" TargetMode="Externa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Теория вероятностей и статистика в машинном обучении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dirty="0" smtClean="0"/>
              <a:t>Лабораторная работа №1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016224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Описательная статистика, визуализация, предварительная обработка данных.</a:t>
            </a:r>
          </a:p>
          <a:p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err="1" smtClean="0">
                <a:solidFill>
                  <a:schemeClr val="tx2"/>
                </a:solidFill>
              </a:rPr>
              <a:t>Кеппер</a:t>
            </a:r>
            <a:r>
              <a:rPr lang="ru-RU" dirty="0" smtClean="0">
                <a:solidFill>
                  <a:schemeClr val="tx2"/>
                </a:solidFill>
              </a:rPr>
              <a:t> Юлия Николаевна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149080"/>
            <a:ext cx="8064896" cy="72008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Распределение населения по величине среднедушевых доходов, 2023 г</a:t>
            </a:r>
            <a:endParaRPr lang="ru-RU" sz="24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type="pic" idx="1"/>
          </p:nvPr>
        </p:nvGraphicFramePr>
        <p:xfrm>
          <a:off x="971600" y="260648"/>
          <a:ext cx="64807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755576" y="4941168"/>
            <a:ext cx="7920880" cy="15121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Распределение близко к нормальному. Средняя цифра дохода в промежутке 27 000 -45 000 </a:t>
            </a:r>
            <a:r>
              <a:rPr lang="ru-RU" dirty="0" err="1" smtClean="0"/>
              <a:t>руб</a:t>
            </a:r>
            <a:r>
              <a:rPr lang="ru-RU" dirty="0" smtClean="0"/>
              <a:t> является самым популярным значением, составляет 26,2 % выборки. Единственное, что самый высокий среднедушевой доход   - свыше 100 000 </a:t>
            </a:r>
            <a:r>
              <a:rPr lang="ru-RU" dirty="0" err="1" smtClean="0"/>
              <a:t>руб</a:t>
            </a:r>
            <a:r>
              <a:rPr lang="ru-RU" dirty="0" smtClean="0"/>
              <a:t> превосходит на 2,2% предыдущее значение. Но это достигается за счет того, что ранжирование доходов  далее не производится, 100,1-120,0 ….120,1-140,0 и т.д. Если построить график таким образом, будет четко виден «колокол».</a:t>
            </a:r>
          </a:p>
          <a:p>
            <a:r>
              <a:rPr lang="ru-RU" dirty="0" smtClean="0"/>
              <a:t>Источник: </a:t>
            </a:r>
            <a:r>
              <a:rPr lang="en-US" dirty="0" smtClean="0">
                <a:hlinkClick r:id="rId3"/>
              </a:rPr>
              <a:t>URov_31.xlsx (live.com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Уровень жизни (</a:t>
            </a:r>
            <a:r>
              <a:rPr lang="en-US" dirty="0" smtClean="0">
                <a:hlinkClick r:id="rId4"/>
              </a:rPr>
              <a:t>rosstat.gov.ru)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293096"/>
            <a:ext cx="5486400" cy="56673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Равномерное</a:t>
            </a:r>
            <a:r>
              <a:rPr lang="ru-RU" sz="1400" dirty="0" smtClean="0"/>
              <a:t> распределение</a:t>
            </a:r>
            <a:endParaRPr lang="ru-RU" sz="1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5616" y="4941168"/>
            <a:ext cx="6235080" cy="653950"/>
          </a:xfrm>
        </p:spPr>
        <p:txBody>
          <a:bodyPr>
            <a:noAutofit/>
          </a:bodyPr>
          <a:lstStyle/>
          <a:p>
            <a:r>
              <a:rPr lang="ru-RU" dirty="0" smtClean="0"/>
              <a:t>Распределение равномерное, поскольку сезонность для автобусного вида транспорта не имеет значение.</a:t>
            </a:r>
          </a:p>
          <a:p>
            <a:endParaRPr lang="ru-RU" dirty="0" smtClean="0"/>
          </a:p>
          <a:p>
            <a:r>
              <a:rPr lang="ru-RU" dirty="0" smtClean="0"/>
              <a:t>Источник: </a:t>
            </a:r>
            <a:r>
              <a:rPr lang="en-US" dirty="0" smtClean="0">
                <a:hlinkClick r:id="rId2"/>
              </a:rPr>
              <a:t>PerevPass_07-2024.xlsx (live.com</a:t>
            </a:r>
            <a:r>
              <a:rPr lang="en-US" dirty="0" smtClean="0">
                <a:hlinkClick r:id="rId2"/>
              </a:rPr>
              <a:t>)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Росстат — Транспорт (</a:t>
            </a:r>
            <a:r>
              <a:rPr lang="en-US" dirty="0" smtClean="0">
                <a:hlinkClick r:id="rId3"/>
              </a:rPr>
              <a:t>rosstat.gov.ru)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683568" y="332656"/>
          <a:ext cx="7924800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Описательные характеристики распределения</a:t>
            </a:r>
            <a:endParaRPr lang="ru-RU" sz="2800" dirty="0"/>
          </a:p>
        </p:txBody>
      </p:sp>
      <p:graphicFrame>
        <p:nvGraphicFramePr>
          <p:cNvPr id="13" name="Содержимое 12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5842992" cy="348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6300192" y="2708920"/>
          <a:ext cx="1960984" cy="2194560"/>
        </p:xfrm>
        <a:graphic>
          <a:graphicData uri="http://schemas.openxmlformats.org/drawingml/2006/table">
            <a:tbl>
              <a:tblPr/>
              <a:tblGrid>
                <a:gridCol w="196098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Средняя = 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Мода = 49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Медиана =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  <a:p>
                      <a:pPr algn="l" fontAlgn="b"/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Распределение нормальное, т.к. средняя и медиана не отклоняются более 15%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4005064"/>
            <a:ext cx="3744416" cy="5667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Ненормальное распределение</a:t>
            </a:r>
            <a:endParaRPr lang="ru-RU" sz="2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type="pic" idx="1"/>
          </p:nvPr>
        </p:nvGraphicFramePr>
        <p:xfrm>
          <a:off x="323528" y="18864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539552" y="4725144"/>
            <a:ext cx="8064896" cy="1800200"/>
          </a:xfrm>
        </p:spPr>
        <p:txBody>
          <a:bodyPr>
            <a:normAutofit/>
          </a:bodyPr>
          <a:lstStyle/>
          <a:p>
            <a:r>
              <a:rPr lang="ru-RU" dirty="0" smtClean="0"/>
              <a:t>Средняя = 69292 руб.</a:t>
            </a:r>
          </a:p>
          <a:p>
            <a:r>
              <a:rPr lang="ru-RU" dirty="0" smtClean="0"/>
              <a:t>Медиана =56011 руб.</a:t>
            </a:r>
          </a:p>
          <a:p>
            <a:r>
              <a:rPr lang="ru-RU" dirty="0" smtClean="0"/>
              <a:t>Вывод: распределение считается ненормальным, т.к. медиана смещена относительно среднего более чем на 23%. </a:t>
            </a:r>
          </a:p>
          <a:p>
            <a:r>
              <a:rPr lang="ru-RU" dirty="0" smtClean="0"/>
              <a:t>Это обусловлено тем, что в районах, приравненных к районам Севера и Крайнего Севера – ХМАО и ЯНАО, действуют повышенные коэффициенты к ЗП, тяжелый труд </a:t>
            </a:r>
            <a:r>
              <a:rPr lang="ru-RU" dirty="0" err="1" smtClean="0"/>
              <a:t>вахтовиков</a:t>
            </a:r>
            <a:r>
              <a:rPr lang="ru-RU" dirty="0" smtClean="0"/>
              <a:t> и трудные условия жизни, что обеспечивает такой перепад, по сравнению с соседними областями Уральского округа.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228184" y="404665"/>
          <a:ext cx="2294508" cy="2736303"/>
        </p:xfrm>
        <a:graphic>
          <a:graphicData uri="http://schemas.openxmlformats.org/drawingml/2006/table">
            <a:tbl>
              <a:tblPr/>
              <a:tblGrid>
                <a:gridCol w="1665158"/>
                <a:gridCol w="629350"/>
              </a:tblGrid>
              <a:tr h="57883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Курганская область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41908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Свердловская область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54062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Ханты-Мансийский авт. округ - Югра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77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Ямало-Ненецкий авт. округ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Тюменская область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57960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83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Челябинская область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45068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084168" y="3356992"/>
            <a:ext cx="2348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Источник: </a:t>
            </a:r>
            <a:r>
              <a:rPr lang="en-US" sz="1200" dirty="0" smtClean="0"/>
              <a:t>znr-2023.xlsx </a:t>
            </a:r>
            <a:r>
              <a:rPr lang="en-US" sz="1200" dirty="0" smtClean="0"/>
              <a:t>(live.com)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313</Words>
  <Application>Microsoft Office PowerPoint</Application>
  <PresentationFormat>Экран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Теория вероятностей и статистика в машинном обучении  Лабораторная работа №1</vt:lpstr>
      <vt:lpstr>Распределение населения по величине среднедушевых доходов, 2023 г</vt:lpstr>
      <vt:lpstr>Равномерное распределение</vt:lpstr>
      <vt:lpstr>Описательные характеристики распределения</vt:lpstr>
      <vt:lpstr>Ненормальное распределение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Julia</dc:creator>
  <cp:lastModifiedBy>Julia</cp:lastModifiedBy>
  <cp:revision>23</cp:revision>
  <dcterms:created xsi:type="dcterms:W3CDTF">2024-09-30T12:38:04Z</dcterms:created>
  <dcterms:modified xsi:type="dcterms:W3CDTF">2024-09-30T18:59:31Z</dcterms:modified>
</cp:coreProperties>
</file>