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handoutMasterIdLst>
    <p:handoutMasterId r:id="rId8"/>
  </p:handoutMasterIdLst>
  <p:sldIdLst>
    <p:sldId id="256" r:id="rId6"/>
  </p:sldIdLst>
  <p:sldSz cx="43891200" cy="32918400"/>
  <p:notesSz cx="45866050" cy="35756850"/>
  <p:defaultTextStyle>
    <a:defPPr>
      <a:defRPr lang="en-US"/>
    </a:defPPr>
    <a:lvl1pPr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1pPr>
    <a:lvl2pPr marL="415330" indent="40283"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2pPr>
    <a:lvl3pPr marL="832049" indent="80566"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3pPr>
    <a:lvl4pPr marL="1250156" indent="119459"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4pPr>
    <a:lvl5pPr marL="1668265" indent="159743" algn="l" rtl="0" fontAlgn="base">
      <a:lnSpc>
        <a:spcPct val="85000"/>
      </a:lnSpc>
      <a:spcBef>
        <a:spcPct val="0"/>
      </a:spcBef>
      <a:spcAft>
        <a:spcPct val="0"/>
      </a:spcAft>
      <a:defRPr sz="8700" kern="1200">
        <a:solidFill>
          <a:schemeClr val="tx1"/>
        </a:solidFill>
        <a:latin typeface="Arial Narrow" pitchFamily="34" charset="0"/>
        <a:ea typeface="MS PGothic" pitchFamily="34" charset="-128"/>
        <a:cs typeface="+mn-cs"/>
      </a:defRPr>
    </a:lvl5pPr>
    <a:lvl6pPr marL="2000250" algn="l" defTabSz="800100" rtl="0" eaLnBrk="1" latinLnBrk="0" hangingPunct="1">
      <a:defRPr sz="8700" kern="1200">
        <a:solidFill>
          <a:schemeClr val="tx1"/>
        </a:solidFill>
        <a:latin typeface="Arial Narrow" pitchFamily="34" charset="0"/>
        <a:ea typeface="MS PGothic" pitchFamily="34" charset="-128"/>
        <a:cs typeface="+mn-cs"/>
      </a:defRPr>
    </a:lvl6pPr>
    <a:lvl7pPr marL="2400300" algn="l" defTabSz="800100" rtl="0" eaLnBrk="1" latinLnBrk="0" hangingPunct="1">
      <a:defRPr sz="8700" kern="1200">
        <a:solidFill>
          <a:schemeClr val="tx1"/>
        </a:solidFill>
        <a:latin typeface="Arial Narrow" pitchFamily="34" charset="0"/>
        <a:ea typeface="MS PGothic" pitchFamily="34" charset="-128"/>
        <a:cs typeface="+mn-cs"/>
      </a:defRPr>
    </a:lvl7pPr>
    <a:lvl8pPr marL="2800350" algn="l" defTabSz="800100" rtl="0" eaLnBrk="1" latinLnBrk="0" hangingPunct="1">
      <a:defRPr sz="8700" kern="1200">
        <a:solidFill>
          <a:schemeClr val="tx1"/>
        </a:solidFill>
        <a:latin typeface="Arial Narrow" pitchFamily="34" charset="0"/>
        <a:ea typeface="MS PGothic" pitchFamily="34" charset="-128"/>
        <a:cs typeface="+mn-cs"/>
      </a:defRPr>
    </a:lvl8pPr>
    <a:lvl9pPr marL="3200400" algn="l" defTabSz="800100" rtl="0" eaLnBrk="1" latinLnBrk="0" hangingPunct="1">
      <a:defRPr sz="8700" kern="1200">
        <a:solidFill>
          <a:schemeClr val="tx1"/>
        </a:solidFill>
        <a:latin typeface="Arial Narrow" pitchFamily="34" charset="0"/>
        <a:ea typeface="MS PGothic"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A9E"/>
    <a:srgbClr val="005400"/>
    <a:srgbClr val="EAEAEA"/>
    <a:srgbClr val="B2B2B2"/>
    <a:srgbClr val="DDDDDD"/>
    <a:srgbClr val="4D4D4D"/>
    <a:srgbClr val="FF7979"/>
    <a:srgbClr val="FBC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3250" autoAdjust="0"/>
  </p:normalViewPr>
  <p:slideViewPr>
    <p:cSldViewPr>
      <p:cViewPr>
        <p:scale>
          <a:sx n="40" d="100"/>
          <a:sy n="40" d="100"/>
        </p:scale>
        <p:origin x="-2573" y="-4723"/>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9881850" cy="1985963"/>
          </a:xfrm>
          <a:prstGeom prst="rect">
            <a:avLst/>
          </a:prstGeom>
          <a:noFill/>
          <a:ln w="9525">
            <a:noFill/>
            <a:miter lim="800000"/>
            <a:headEnd/>
            <a:tailEnd/>
          </a:ln>
          <a:effectLst/>
        </p:spPr>
        <p:txBody>
          <a:bodyPr vert="horz" wrap="square" lIns="466854" tIns="233435" rIns="466854" bIns="233435" numCol="1" anchor="t" anchorCtr="0" compatLnSpc="1">
            <a:prstTxWarp prst="textNoShape">
              <a:avLst/>
            </a:prstTxWarp>
          </a:bodyPr>
          <a:lstStyle>
            <a:lvl1pPr defTabSz="4669895">
              <a:defRPr sz="6400">
                <a:latin typeface="Arial Narrow" pitchFamily="34" charset="0"/>
                <a:ea typeface="+mn-ea"/>
                <a:cs typeface="+mn-cs"/>
              </a:defRPr>
            </a:lvl1pPr>
          </a:lstStyle>
          <a:p>
            <a:pPr>
              <a:defRPr/>
            </a:pPr>
            <a:endParaRPr lang="en-US" dirty="0"/>
          </a:p>
        </p:txBody>
      </p:sp>
      <p:sp>
        <p:nvSpPr>
          <p:cNvPr id="4099" name="Rectangle 1027"/>
          <p:cNvSpPr>
            <a:spLocks noGrp="1" noChangeArrowheads="1"/>
          </p:cNvSpPr>
          <p:nvPr>
            <p:ph type="dt" sz="quarter" idx="1"/>
          </p:nvPr>
        </p:nvSpPr>
        <p:spPr bwMode="auto">
          <a:xfrm>
            <a:off x="25984200" y="0"/>
            <a:ext cx="19881850" cy="1985963"/>
          </a:xfrm>
          <a:prstGeom prst="rect">
            <a:avLst/>
          </a:prstGeom>
          <a:noFill/>
          <a:ln w="9525">
            <a:noFill/>
            <a:miter lim="800000"/>
            <a:headEnd/>
            <a:tailEnd/>
          </a:ln>
          <a:effectLst/>
        </p:spPr>
        <p:txBody>
          <a:bodyPr vert="horz" wrap="square" lIns="466854" tIns="233435" rIns="466854" bIns="233435" numCol="1" anchor="t" anchorCtr="0" compatLnSpc="1">
            <a:prstTxWarp prst="textNoShape">
              <a:avLst/>
            </a:prstTxWarp>
          </a:bodyPr>
          <a:lstStyle>
            <a:lvl1pPr algn="r" defTabSz="4669895">
              <a:defRPr sz="6400">
                <a:latin typeface="Arial Narrow" pitchFamily="34" charset="0"/>
                <a:ea typeface="+mn-ea"/>
                <a:cs typeface="+mn-cs"/>
              </a:defRPr>
            </a:lvl1pPr>
          </a:lstStyle>
          <a:p>
            <a:pPr>
              <a:defRPr/>
            </a:pPr>
            <a:endParaRPr lang="en-US" dirty="0"/>
          </a:p>
        </p:txBody>
      </p:sp>
      <p:sp>
        <p:nvSpPr>
          <p:cNvPr id="4100" name="Rectangle 1028"/>
          <p:cNvSpPr>
            <a:spLocks noGrp="1" noChangeArrowheads="1"/>
          </p:cNvSpPr>
          <p:nvPr>
            <p:ph type="ftr" sz="quarter" idx="2"/>
          </p:nvPr>
        </p:nvSpPr>
        <p:spPr bwMode="auto">
          <a:xfrm>
            <a:off x="0" y="33770888"/>
            <a:ext cx="19881850" cy="1985962"/>
          </a:xfrm>
          <a:prstGeom prst="rect">
            <a:avLst/>
          </a:prstGeom>
          <a:noFill/>
          <a:ln w="9525">
            <a:noFill/>
            <a:miter lim="800000"/>
            <a:headEnd/>
            <a:tailEnd/>
          </a:ln>
          <a:effectLst/>
        </p:spPr>
        <p:txBody>
          <a:bodyPr vert="horz" wrap="square" lIns="466854" tIns="233435" rIns="466854" bIns="233435" numCol="1" anchor="b" anchorCtr="0" compatLnSpc="1">
            <a:prstTxWarp prst="textNoShape">
              <a:avLst/>
            </a:prstTxWarp>
          </a:bodyPr>
          <a:lstStyle>
            <a:lvl1pPr defTabSz="4669895">
              <a:defRPr sz="6400">
                <a:latin typeface="Arial Narrow" pitchFamily="34" charset="0"/>
                <a:ea typeface="+mn-ea"/>
                <a:cs typeface="+mn-cs"/>
              </a:defRPr>
            </a:lvl1pPr>
          </a:lstStyle>
          <a:p>
            <a:pPr>
              <a:defRPr/>
            </a:pPr>
            <a:endParaRPr lang="en-US" dirty="0"/>
          </a:p>
        </p:txBody>
      </p:sp>
      <p:sp>
        <p:nvSpPr>
          <p:cNvPr id="4101" name="Rectangle 1029"/>
          <p:cNvSpPr>
            <a:spLocks noGrp="1" noChangeArrowheads="1"/>
          </p:cNvSpPr>
          <p:nvPr>
            <p:ph type="sldNum" sz="quarter" idx="3"/>
          </p:nvPr>
        </p:nvSpPr>
        <p:spPr bwMode="auto">
          <a:xfrm>
            <a:off x="25984200" y="33770888"/>
            <a:ext cx="19881850" cy="1985962"/>
          </a:xfrm>
          <a:prstGeom prst="rect">
            <a:avLst/>
          </a:prstGeom>
          <a:noFill/>
          <a:ln w="9525">
            <a:noFill/>
            <a:miter lim="800000"/>
            <a:headEnd/>
            <a:tailEnd/>
          </a:ln>
          <a:effectLst/>
        </p:spPr>
        <p:txBody>
          <a:bodyPr vert="horz" wrap="square" lIns="466854" tIns="233435" rIns="466854" bIns="233435" numCol="1" anchor="b" anchorCtr="0" compatLnSpc="1">
            <a:prstTxWarp prst="textNoShape">
              <a:avLst/>
            </a:prstTxWarp>
          </a:bodyPr>
          <a:lstStyle>
            <a:lvl1pPr algn="r" defTabSz="4669895">
              <a:defRPr sz="6400"/>
            </a:lvl1pPr>
          </a:lstStyle>
          <a:p>
            <a:pPr>
              <a:defRPr/>
            </a:pPr>
            <a:fld id="{46FD7F74-A21D-4B98-AA8B-CCB3CF8180AD}" type="slidenum">
              <a:rPr lang="en-US" altLang="en-US"/>
              <a:pPr>
                <a:defRPr/>
              </a:pPr>
              <a:t>‹#›</a:t>
            </a:fld>
            <a:endParaRPr lang="en-US" altLang="en-US" dirty="0"/>
          </a:p>
        </p:txBody>
      </p:sp>
    </p:spTree>
    <p:extLst>
      <p:ext uri="{BB962C8B-B14F-4D97-AF65-F5344CB8AC3E}">
        <p14:creationId xmlns:p14="http://schemas.microsoft.com/office/powerpoint/2010/main" val="937970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9873913" cy="1787525"/>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lvl1pPr eaLnBrk="0" hangingPunct="0">
              <a:defRPr sz="5900">
                <a:latin typeface="Arial Narrow" pitchFamily="34" charset="0"/>
                <a:ea typeface="+mn-ea"/>
                <a:cs typeface="+mn-cs"/>
              </a:defRPr>
            </a:lvl1pPr>
          </a:lstStyle>
          <a:p>
            <a:pPr>
              <a:defRPr/>
            </a:pPr>
            <a:endParaRPr lang="en-US" dirty="0"/>
          </a:p>
        </p:txBody>
      </p:sp>
      <p:sp>
        <p:nvSpPr>
          <p:cNvPr id="17411" name="Rectangle 3"/>
          <p:cNvSpPr>
            <a:spLocks noGrp="1" noChangeArrowheads="1"/>
          </p:cNvSpPr>
          <p:nvPr>
            <p:ph type="dt" idx="1"/>
          </p:nvPr>
        </p:nvSpPr>
        <p:spPr bwMode="auto">
          <a:xfrm>
            <a:off x="25976263" y="0"/>
            <a:ext cx="19881850" cy="1787525"/>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lvl1pPr algn="r" eaLnBrk="0" hangingPunct="0">
              <a:defRPr sz="5900"/>
            </a:lvl1pPr>
          </a:lstStyle>
          <a:p>
            <a:pPr>
              <a:defRPr/>
            </a:pPr>
            <a:fld id="{6DF6B348-D16F-4CF1-B90A-83437E56D82B}" type="datetimeFigureOut">
              <a:rPr lang="en-US" altLang="en-US"/>
              <a:pPr>
                <a:defRPr/>
              </a:pPr>
              <a:t>3/19/2016</a:t>
            </a:fld>
            <a:endParaRPr lang="en-US" altLang="en-US" dirty="0"/>
          </a:p>
        </p:txBody>
      </p:sp>
      <p:sp>
        <p:nvSpPr>
          <p:cNvPr id="3076" name="Rectangle 4"/>
          <p:cNvSpPr>
            <a:spLocks noGrp="1" noRot="1" noChangeAspect="1" noChangeArrowheads="1" noTextEdit="1"/>
          </p:cNvSpPr>
          <p:nvPr>
            <p:ph type="sldImg" idx="2"/>
          </p:nvPr>
        </p:nvSpPr>
        <p:spPr bwMode="auto">
          <a:xfrm>
            <a:off x="13990638" y="2674938"/>
            <a:ext cx="17884775" cy="13414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4591050" y="16984663"/>
            <a:ext cx="36691888" cy="16090900"/>
          </a:xfrm>
          <a:prstGeom prst="rect">
            <a:avLst/>
          </a:prstGeom>
          <a:noFill/>
          <a:ln w="9525">
            <a:noFill/>
            <a:miter lim="800000"/>
            <a:headEnd/>
            <a:tailEnd/>
          </a:ln>
          <a:effectLst/>
        </p:spPr>
        <p:txBody>
          <a:bodyPr vert="horz" wrap="square" lIns="464569" tIns="232279" rIns="464569" bIns="2322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33959800"/>
            <a:ext cx="19873913" cy="1787525"/>
          </a:xfrm>
          <a:prstGeom prst="rect">
            <a:avLst/>
          </a:prstGeom>
          <a:noFill/>
          <a:ln w="9525">
            <a:noFill/>
            <a:miter lim="800000"/>
            <a:headEnd/>
            <a:tailEnd/>
          </a:ln>
          <a:effectLst/>
        </p:spPr>
        <p:txBody>
          <a:bodyPr vert="horz" wrap="square" lIns="464569" tIns="232279" rIns="464569" bIns="232279" numCol="1" anchor="b" anchorCtr="0" compatLnSpc="1">
            <a:prstTxWarp prst="textNoShape">
              <a:avLst/>
            </a:prstTxWarp>
          </a:bodyPr>
          <a:lstStyle>
            <a:lvl1pPr eaLnBrk="0" hangingPunct="0">
              <a:defRPr sz="5900">
                <a:latin typeface="Arial Narrow" pitchFamily="34" charset="0"/>
                <a:ea typeface="+mn-ea"/>
                <a:cs typeface="+mn-cs"/>
              </a:defRPr>
            </a:lvl1pPr>
          </a:lstStyle>
          <a:p>
            <a:pPr>
              <a:defRPr/>
            </a:pPr>
            <a:endParaRPr lang="en-US" dirty="0"/>
          </a:p>
        </p:txBody>
      </p:sp>
      <p:sp>
        <p:nvSpPr>
          <p:cNvPr id="17415" name="Rectangle 7"/>
          <p:cNvSpPr>
            <a:spLocks noGrp="1" noChangeArrowheads="1"/>
          </p:cNvSpPr>
          <p:nvPr>
            <p:ph type="sldNum" sz="quarter" idx="5"/>
          </p:nvPr>
        </p:nvSpPr>
        <p:spPr bwMode="auto">
          <a:xfrm>
            <a:off x="25976263" y="33959800"/>
            <a:ext cx="19881850" cy="1787525"/>
          </a:xfrm>
          <a:prstGeom prst="rect">
            <a:avLst/>
          </a:prstGeom>
          <a:noFill/>
          <a:ln w="9525">
            <a:noFill/>
            <a:miter lim="800000"/>
            <a:headEnd/>
            <a:tailEnd/>
          </a:ln>
          <a:effectLst/>
        </p:spPr>
        <p:txBody>
          <a:bodyPr vert="horz" wrap="square" lIns="464569" tIns="232279" rIns="464569" bIns="232279" numCol="1" anchor="b" anchorCtr="0" compatLnSpc="1">
            <a:prstTxWarp prst="textNoShape">
              <a:avLst/>
            </a:prstTxWarp>
          </a:bodyPr>
          <a:lstStyle>
            <a:lvl1pPr algn="r" eaLnBrk="0" hangingPunct="0">
              <a:defRPr sz="5900"/>
            </a:lvl1pPr>
          </a:lstStyle>
          <a:p>
            <a:pPr>
              <a:defRPr/>
            </a:pPr>
            <a:fld id="{101A2AB4-A3F0-41E9-86F1-B65664E72023}" type="slidenum">
              <a:rPr lang="en-US" altLang="en-US"/>
              <a:pPr>
                <a:defRPr/>
              </a:pPr>
              <a:t>‹#›</a:t>
            </a:fld>
            <a:endParaRPr lang="en-US" altLang="en-US" dirty="0"/>
          </a:p>
        </p:txBody>
      </p:sp>
    </p:spTree>
    <p:extLst>
      <p:ext uri="{BB962C8B-B14F-4D97-AF65-F5344CB8AC3E}">
        <p14:creationId xmlns:p14="http://schemas.microsoft.com/office/powerpoint/2010/main" val="373098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ＭＳ Ｐゴシック" charset="0"/>
      </a:defRPr>
    </a:lvl1pPr>
    <a:lvl2pPr marL="415330"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2pPr>
    <a:lvl3pPr marL="832049"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3pPr>
    <a:lvl4pPr marL="1250156"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4pPr>
    <a:lvl5pPr marL="1668265" algn="l" rtl="0" eaLnBrk="0" fontAlgn="base" hangingPunct="0">
      <a:spcBef>
        <a:spcPct val="30000"/>
      </a:spcBef>
      <a:spcAft>
        <a:spcPct val="0"/>
      </a:spcAft>
      <a:defRPr sz="1100" kern="1200">
        <a:solidFill>
          <a:schemeClr val="tx1"/>
        </a:solidFill>
        <a:latin typeface="Calibri" pitchFamily="34" charset="0"/>
        <a:ea typeface="MS PGothic" pitchFamily="34" charset="-128"/>
        <a:cs typeface="+mn-cs"/>
      </a:defRPr>
    </a:lvl5pPr>
    <a:lvl6pPr marL="2087013" algn="l" defTabSz="834805" rtl="0" eaLnBrk="1" latinLnBrk="0" hangingPunct="1">
      <a:defRPr sz="1100" kern="1200">
        <a:solidFill>
          <a:schemeClr val="tx1"/>
        </a:solidFill>
        <a:latin typeface="+mn-lt"/>
        <a:ea typeface="+mn-ea"/>
        <a:cs typeface="+mn-cs"/>
      </a:defRPr>
    </a:lvl6pPr>
    <a:lvl7pPr marL="2504417" algn="l" defTabSz="834805" rtl="0" eaLnBrk="1" latinLnBrk="0" hangingPunct="1">
      <a:defRPr sz="1100" kern="1200">
        <a:solidFill>
          <a:schemeClr val="tx1"/>
        </a:solidFill>
        <a:latin typeface="+mn-lt"/>
        <a:ea typeface="+mn-ea"/>
        <a:cs typeface="+mn-cs"/>
      </a:defRPr>
    </a:lvl7pPr>
    <a:lvl8pPr marL="2921819" algn="l" defTabSz="834805" rtl="0" eaLnBrk="1" latinLnBrk="0" hangingPunct="1">
      <a:defRPr sz="1100" kern="1200">
        <a:solidFill>
          <a:schemeClr val="tx1"/>
        </a:solidFill>
        <a:latin typeface="+mn-lt"/>
        <a:ea typeface="+mn-ea"/>
        <a:cs typeface="+mn-cs"/>
      </a:defRPr>
    </a:lvl8pPr>
    <a:lvl9pPr marL="3339222" algn="l" defTabSz="83480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13990638" y="2674938"/>
            <a:ext cx="17884775" cy="13414375"/>
          </a:xfrm>
          <a:ln/>
        </p:spPr>
      </p:sp>
      <p:sp>
        <p:nvSpPr>
          <p:cNvPr id="4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15261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255" y="10225564"/>
            <a:ext cx="37308692" cy="7056596"/>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974" y="18653760"/>
            <a:ext cx="30723254" cy="8412480"/>
          </a:xfrm>
        </p:spPr>
        <p:txBody>
          <a:bodyPr/>
          <a:lstStyle>
            <a:lvl1pPr marL="0" indent="0" algn="ctr">
              <a:buNone/>
              <a:defRPr/>
            </a:lvl1pPr>
            <a:lvl2pPr marL="417403" indent="0" algn="ctr">
              <a:buNone/>
              <a:defRPr/>
            </a:lvl2pPr>
            <a:lvl3pPr marL="834805" indent="0" algn="ctr">
              <a:buNone/>
              <a:defRPr/>
            </a:lvl3pPr>
            <a:lvl4pPr marL="1252208" indent="0" algn="ctr">
              <a:buNone/>
              <a:defRPr/>
            </a:lvl4pPr>
            <a:lvl5pPr marL="1669610" indent="0" algn="ctr">
              <a:buNone/>
              <a:defRPr/>
            </a:lvl5pPr>
            <a:lvl6pPr marL="2087013" indent="0" algn="ctr">
              <a:buNone/>
              <a:defRPr/>
            </a:lvl6pPr>
            <a:lvl7pPr marL="2504417" indent="0" algn="ctr">
              <a:buNone/>
              <a:defRPr/>
            </a:lvl7pPr>
            <a:lvl8pPr marL="2921819" indent="0" algn="ctr">
              <a:buNone/>
              <a:defRPr/>
            </a:lvl8pPr>
            <a:lvl9pPr marL="3339222"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3EF3A83A-34A3-4EB2-A7DA-C406B19B62FB}" type="slidenum">
              <a:rPr lang="en-US" altLang="en-US"/>
              <a:pPr>
                <a:defRPr/>
              </a:pPr>
              <a:t>‹#›</a:t>
            </a:fld>
            <a:endParaRPr lang="en-US" altLang="en-US" dirty="0"/>
          </a:p>
        </p:txBody>
      </p:sp>
    </p:spTree>
    <p:extLst>
      <p:ext uri="{BB962C8B-B14F-4D97-AF65-F5344CB8AC3E}">
        <p14:creationId xmlns:p14="http://schemas.microsoft.com/office/powerpoint/2010/main" val="416090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73C788C7-CB26-4E7B-AB96-70AB7019902F}" type="slidenum">
              <a:rPr lang="en-US" altLang="en-US"/>
              <a:pPr>
                <a:defRPr/>
              </a:pPr>
              <a:t>‹#›</a:t>
            </a:fld>
            <a:endParaRPr lang="en-US" altLang="en-US" dirty="0"/>
          </a:p>
        </p:txBody>
      </p:sp>
    </p:spTree>
    <p:extLst>
      <p:ext uri="{BB962C8B-B14F-4D97-AF65-F5344CB8AC3E}">
        <p14:creationId xmlns:p14="http://schemas.microsoft.com/office/powerpoint/2010/main" val="27014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0828" y="1318737"/>
            <a:ext cx="9875226" cy="2808636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147" y="1318737"/>
            <a:ext cx="29485004" cy="280863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EF51A0EF-20EF-4EFA-9537-F3063DA877E5}" type="slidenum">
              <a:rPr lang="en-US" altLang="en-US"/>
              <a:pPr>
                <a:defRPr/>
              </a:pPr>
              <a:t>‹#›</a:t>
            </a:fld>
            <a:endParaRPr lang="en-US" altLang="en-US" dirty="0"/>
          </a:p>
        </p:txBody>
      </p:sp>
    </p:spTree>
    <p:extLst>
      <p:ext uri="{BB962C8B-B14F-4D97-AF65-F5344CB8AC3E}">
        <p14:creationId xmlns:p14="http://schemas.microsoft.com/office/powerpoint/2010/main" val="38923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0173EC3-784D-4F02-9259-62D74203580E}" type="slidenum">
              <a:rPr lang="en-US" altLang="en-US"/>
              <a:pPr>
                <a:defRPr/>
              </a:pPr>
              <a:t>‹#›</a:t>
            </a:fld>
            <a:endParaRPr lang="en-US" altLang="en-US" dirty="0"/>
          </a:p>
        </p:txBody>
      </p:sp>
    </p:spTree>
    <p:extLst>
      <p:ext uri="{BB962C8B-B14F-4D97-AF65-F5344CB8AC3E}">
        <p14:creationId xmlns:p14="http://schemas.microsoft.com/office/powerpoint/2010/main" val="312198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2644"/>
            <a:ext cx="37307227" cy="6537960"/>
          </a:xfrm>
        </p:spPr>
        <p:txBody>
          <a:bodyPr anchor="t"/>
          <a:lstStyle>
            <a:lvl1pPr algn="l">
              <a:defRPr sz="37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1744"/>
            <a:ext cx="37307227" cy="7200900"/>
          </a:xfrm>
        </p:spPr>
        <p:txBody>
          <a:bodyPr anchor="b"/>
          <a:lstStyle>
            <a:lvl1pPr marL="0" indent="0">
              <a:buNone/>
              <a:defRPr sz="1800"/>
            </a:lvl1pPr>
            <a:lvl2pPr marL="417403" indent="0">
              <a:buNone/>
              <a:defRPr sz="1600"/>
            </a:lvl2pPr>
            <a:lvl3pPr marL="834805" indent="0">
              <a:buNone/>
              <a:defRPr sz="1500"/>
            </a:lvl3pPr>
            <a:lvl4pPr marL="1252208" indent="0">
              <a:buNone/>
              <a:defRPr sz="1300"/>
            </a:lvl4pPr>
            <a:lvl5pPr marL="1669610" indent="0">
              <a:buNone/>
              <a:defRPr sz="1300"/>
            </a:lvl5pPr>
            <a:lvl6pPr marL="2087013" indent="0">
              <a:buNone/>
              <a:defRPr sz="1300"/>
            </a:lvl6pPr>
            <a:lvl7pPr marL="2504417" indent="0">
              <a:buNone/>
              <a:defRPr sz="1300"/>
            </a:lvl7pPr>
            <a:lvl8pPr marL="2921819" indent="0">
              <a:buNone/>
              <a:defRPr sz="1300"/>
            </a:lvl8pPr>
            <a:lvl9pPr marL="3339222" indent="0">
              <a:buNone/>
              <a:defRPr sz="13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DD588EA-2475-4816-9870-967206215838}" type="slidenum">
              <a:rPr lang="en-US" altLang="en-US"/>
              <a:pPr>
                <a:defRPr/>
              </a:pPr>
              <a:t>‹#›</a:t>
            </a:fld>
            <a:endParaRPr lang="en-US" altLang="en-US" dirty="0"/>
          </a:p>
        </p:txBody>
      </p:sp>
    </p:spTree>
    <p:extLst>
      <p:ext uri="{BB962C8B-B14F-4D97-AF65-F5344CB8AC3E}">
        <p14:creationId xmlns:p14="http://schemas.microsoft.com/office/powerpoint/2010/main" val="140010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147" y="7680960"/>
            <a:ext cx="19680115" cy="2172414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5940" y="7680960"/>
            <a:ext cx="19680115" cy="2172414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36392F-7A1A-43E9-8317-E9530220AFC1}" type="slidenum">
              <a:rPr lang="en-US" altLang="en-US"/>
              <a:pPr>
                <a:defRPr/>
              </a:pPr>
              <a:t>‹#›</a:t>
            </a:fld>
            <a:endParaRPr lang="en-US" altLang="en-US" dirty="0"/>
          </a:p>
        </p:txBody>
      </p:sp>
    </p:spTree>
    <p:extLst>
      <p:ext uri="{BB962C8B-B14F-4D97-AF65-F5344CB8AC3E}">
        <p14:creationId xmlns:p14="http://schemas.microsoft.com/office/powerpoint/2010/main" val="408002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5147" y="7368064"/>
            <a:ext cx="19392900" cy="3071813"/>
          </a:xfrm>
        </p:spPr>
        <p:txBody>
          <a:bodyPr anchor="b"/>
          <a:lstStyle>
            <a:lvl1pPr marL="0" indent="0">
              <a:buNone/>
              <a:defRPr sz="2200" b="1"/>
            </a:lvl1pPr>
            <a:lvl2pPr marL="417403" indent="0">
              <a:buNone/>
              <a:defRPr sz="1800" b="1"/>
            </a:lvl2pPr>
            <a:lvl3pPr marL="834805" indent="0">
              <a:buNone/>
              <a:defRPr sz="1600" b="1"/>
            </a:lvl3pPr>
            <a:lvl4pPr marL="1252208" indent="0">
              <a:buNone/>
              <a:defRPr sz="1500" b="1"/>
            </a:lvl4pPr>
            <a:lvl5pPr marL="1669610" indent="0">
              <a:buNone/>
              <a:defRPr sz="1500" b="1"/>
            </a:lvl5pPr>
            <a:lvl6pPr marL="2087013" indent="0">
              <a:buNone/>
              <a:defRPr sz="1500" b="1"/>
            </a:lvl6pPr>
            <a:lvl7pPr marL="2504417" indent="0">
              <a:buNone/>
              <a:defRPr sz="1500" b="1"/>
            </a:lvl7pPr>
            <a:lvl8pPr marL="2921819" indent="0">
              <a:buNone/>
              <a:defRPr sz="1500" b="1"/>
            </a:lvl8pPr>
            <a:lvl9pPr marL="3339222"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2195147" y="10439877"/>
            <a:ext cx="19392900" cy="18965228"/>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5828" y="7368064"/>
            <a:ext cx="19400226" cy="3071813"/>
          </a:xfrm>
        </p:spPr>
        <p:txBody>
          <a:bodyPr anchor="b"/>
          <a:lstStyle>
            <a:lvl1pPr marL="0" indent="0">
              <a:buNone/>
              <a:defRPr sz="2200" b="1"/>
            </a:lvl1pPr>
            <a:lvl2pPr marL="417403" indent="0">
              <a:buNone/>
              <a:defRPr sz="1800" b="1"/>
            </a:lvl2pPr>
            <a:lvl3pPr marL="834805" indent="0">
              <a:buNone/>
              <a:defRPr sz="1600" b="1"/>
            </a:lvl3pPr>
            <a:lvl4pPr marL="1252208" indent="0">
              <a:buNone/>
              <a:defRPr sz="1500" b="1"/>
            </a:lvl4pPr>
            <a:lvl5pPr marL="1669610" indent="0">
              <a:buNone/>
              <a:defRPr sz="1500" b="1"/>
            </a:lvl5pPr>
            <a:lvl6pPr marL="2087013" indent="0">
              <a:buNone/>
              <a:defRPr sz="1500" b="1"/>
            </a:lvl6pPr>
            <a:lvl7pPr marL="2504417" indent="0">
              <a:buNone/>
              <a:defRPr sz="1500" b="1"/>
            </a:lvl7pPr>
            <a:lvl8pPr marL="2921819" indent="0">
              <a:buNone/>
              <a:defRPr sz="1500" b="1"/>
            </a:lvl8pPr>
            <a:lvl9pPr marL="3339222"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22295828" y="10439877"/>
            <a:ext cx="19400226" cy="18965228"/>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13E25E31-0596-45BC-B209-923BCDD542C2}" type="slidenum">
              <a:rPr lang="en-US" altLang="en-US"/>
              <a:pPr>
                <a:defRPr/>
              </a:pPr>
              <a:t>‹#›</a:t>
            </a:fld>
            <a:endParaRPr lang="en-US" altLang="en-US" dirty="0"/>
          </a:p>
        </p:txBody>
      </p:sp>
    </p:spTree>
    <p:extLst>
      <p:ext uri="{BB962C8B-B14F-4D97-AF65-F5344CB8AC3E}">
        <p14:creationId xmlns:p14="http://schemas.microsoft.com/office/powerpoint/2010/main" val="382681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A57332C-2E9F-4BCE-B69B-B26D25E60A1F}" type="slidenum">
              <a:rPr lang="en-US" altLang="en-US"/>
              <a:pPr>
                <a:defRPr/>
              </a:pPr>
              <a:t>‹#›</a:t>
            </a:fld>
            <a:endParaRPr lang="en-US" altLang="en-US" dirty="0"/>
          </a:p>
        </p:txBody>
      </p:sp>
    </p:spTree>
    <p:extLst>
      <p:ext uri="{BB962C8B-B14F-4D97-AF65-F5344CB8AC3E}">
        <p14:creationId xmlns:p14="http://schemas.microsoft.com/office/powerpoint/2010/main" val="315618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92808591-D317-478D-A716-EC4595DE489A}" type="slidenum">
              <a:rPr lang="en-US" altLang="en-US"/>
              <a:pPr>
                <a:defRPr/>
              </a:pPr>
              <a:t>‹#›</a:t>
            </a:fld>
            <a:endParaRPr lang="en-US" altLang="en-US" dirty="0"/>
          </a:p>
        </p:txBody>
      </p:sp>
    </p:spTree>
    <p:extLst>
      <p:ext uri="{BB962C8B-B14F-4D97-AF65-F5344CB8AC3E}">
        <p14:creationId xmlns:p14="http://schemas.microsoft.com/office/powerpoint/2010/main" val="159119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5147" y="1310164"/>
            <a:ext cx="14439900" cy="5577840"/>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7159654" y="1310164"/>
            <a:ext cx="24536400" cy="28094940"/>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5147" y="6888004"/>
            <a:ext cx="14439900" cy="22517100"/>
          </a:xfrm>
        </p:spPr>
        <p:txBody>
          <a:bodyPr/>
          <a:lstStyle>
            <a:lvl1pPr marL="0" indent="0">
              <a:buNone/>
              <a:defRPr sz="1300"/>
            </a:lvl1pPr>
            <a:lvl2pPr marL="417403" indent="0">
              <a:buNone/>
              <a:defRPr sz="1100"/>
            </a:lvl2pPr>
            <a:lvl3pPr marL="834805" indent="0">
              <a:buNone/>
              <a:defRPr sz="900"/>
            </a:lvl3pPr>
            <a:lvl4pPr marL="1252208" indent="0">
              <a:buNone/>
              <a:defRPr sz="800"/>
            </a:lvl4pPr>
            <a:lvl5pPr marL="1669610" indent="0">
              <a:buNone/>
              <a:defRPr sz="800"/>
            </a:lvl5pPr>
            <a:lvl6pPr marL="2087013" indent="0">
              <a:buNone/>
              <a:defRPr sz="800"/>
            </a:lvl6pPr>
            <a:lvl7pPr marL="2504417" indent="0">
              <a:buNone/>
              <a:defRPr sz="800"/>
            </a:lvl7pPr>
            <a:lvl8pPr marL="2921819" indent="0">
              <a:buNone/>
              <a:defRPr sz="800"/>
            </a:lvl8pPr>
            <a:lvl9pPr marL="3339222"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43C2298-C1AA-4E5C-9781-96CC70F9D5E9}" type="slidenum">
              <a:rPr lang="en-US" altLang="en-US"/>
              <a:pPr>
                <a:defRPr/>
              </a:pPr>
              <a:t>‹#›</a:t>
            </a:fld>
            <a:endParaRPr lang="en-US" altLang="en-US" dirty="0"/>
          </a:p>
        </p:txBody>
      </p:sp>
    </p:spTree>
    <p:extLst>
      <p:ext uri="{BB962C8B-B14F-4D97-AF65-F5344CB8AC3E}">
        <p14:creationId xmlns:p14="http://schemas.microsoft.com/office/powerpoint/2010/main" val="276847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274" y="23042880"/>
            <a:ext cx="26334426" cy="2720340"/>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8603274" y="2941797"/>
            <a:ext cx="26334426" cy="19751040"/>
          </a:xfrm>
        </p:spPr>
        <p:txBody>
          <a:bodyPr/>
          <a:lstStyle>
            <a:lvl1pPr marL="0" indent="0">
              <a:buNone/>
              <a:defRPr sz="2900"/>
            </a:lvl1pPr>
            <a:lvl2pPr marL="417403" indent="0">
              <a:buNone/>
              <a:defRPr sz="2600"/>
            </a:lvl2pPr>
            <a:lvl3pPr marL="834805" indent="0">
              <a:buNone/>
              <a:defRPr sz="2200"/>
            </a:lvl3pPr>
            <a:lvl4pPr marL="1252208" indent="0">
              <a:buNone/>
              <a:defRPr sz="1800"/>
            </a:lvl4pPr>
            <a:lvl5pPr marL="1669610" indent="0">
              <a:buNone/>
              <a:defRPr sz="1800"/>
            </a:lvl5pPr>
            <a:lvl6pPr marL="2087013" indent="0">
              <a:buNone/>
              <a:defRPr sz="1800"/>
            </a:lvl6pPr>
            <a:lvl7pPr marL="2504417" indent="0">
              <a:buNone/>
              <a:defRPr sz="1800"/>
            </a:lvl7pPr>
            <a:lvl8pPr marL="2921819" indent="0">
              <a:buNone/>
              <a:defRPr sz="1800"/>
            </a:lvl8pPr>
            <a:lvl9pPr marL="3339222" indent="0">
              <a:buNone/>
              <a:defRPr sz="1800"/>
            </a:lvl9pPr>
          </a:lstStyle>
          <a:p>
            <a:pPr lvl="0"/>
            <a:endParaRPr lang="en-US" noProof="0" dirty="0" smtClean="0"/>
          </a:p>
        </p:txBody>
      </p:sp>
      <p:sp>
        <p:nvSpPr>
          <p:cNvPr id="4" name="Text Placeholder 3"/>
          <p:cNvSpPr>
            <a:spLocks noGrp="1"/>
          </p:cNvSpPr>
          <p:nvPr>
            <p:ph type="body" sz="half" idx="2"/>
          </p:nvPr>
        </p:nvSpPr>
        <p:spPr>
          <a:xfrm>
            <a:off x="8603274" y="25763220"/>
            <a:ext cx="26334426" cy="3863340"/>
          </a:xfrm>
        </p:spPr>
        <p:txBody>
          <a:bodyPr/>
          <a:lstStyle>
            <a:lvl1pPr marL="0" indent="0">
              <a:buNone/>
              <a:defRPr sz="1300"/>
            </a:lvl1pPr>
            <a:lvl2pPr marL="417403" indent="0">
              <a:buNone/>
              <a:defRPr sz="1100"/>
            </a:lvl2pPr>
            <a:lvl3pPr marL="834805" indent="0">
              <a:buNone/>
              <a:defRPr sz="900"/>
            </a:lvl3pPr>
            <a:lvl4pPr marL="1252208" indent="0">
              <a:buNone/>
              <a:defRPr sz="800"/>
            </a:lvl4pPr>
            <a:lvl5pPr marL="1669610" indent="0">
              <a:buNone/>
              <a:defRPr sz="800"/>
            </a:lvl5pPr>
            <a:lvl6pPr marL="2087013" indent="0">
              <a:buNone/>
              <a:defRPr sz="800"/>
            </a:lvl6pPr>
            <a:lvl7pPr marL="2504417" indent="0">
              <a:buNone/>
              <a:defRPr sz="800"/>
            </a:lvl7pPr>
            <a:lvl8pPr marL="2921819" indent="0">
              <a:buNone/>
              <a:defRPr sz="800"/>
            </a:lvl8pPr>
            <a:lvl9pPr marL="3339222"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511824A-46B2-4A8F-A764-54679B378934}" type="slidenum">
              <a:rPr lang="en-US" altLang="en-US"/>
              <a:pPr>
                <a:defRPr/>
              </a:pPr>
              <a:t>‹#›</a:t>
            </a:fld>
            <a:endParaRPr lang="en-US" altLang="en-US" dirty="0"/>
          </a:p>
        </p:txBody>
      </p:sp>
    </p:spTree>
    <p:extLst>
      <p:ext uri="{BB962C8B-B14F-4D97-AF65-F5344CB8AC3E}">
        <p14:creationId xmlns:p14="http://schemas.microsoft.com/office/powerpoint/2010/main" val="341882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6193" y="1318737"/>
            <a:ext cx="395001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65" tIns="219433" rIns="438865" bIns="219433"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2196193" y="7680960"/>
            <a:ext cx="39500175" cy="2172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865" tIns="219433" rIns="438865" bIns="219433"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2196193" y="29976604"/>
            <a:ext cx="10239375" cy="2286000"/>
          </a:xfrm>
          <a:prstGeom prst="rect">
            <a:avLst/>
          </a:prstGeom>
          <a:noFill/>
          <a:ln w="9525">
            <a:noFill/>
            <a:miter lim="800000"/>
            <a:headEnd/>
            <a:tailEnd/>
          </a:ln>
          <a:effectLst/>
        </p:spPr>
        <p:txBody>
          <a:bodyPr vert="horz" wrap="square" lIns="438865" tIns="219433" rIns="438865" bIns="219433" numCol="1" anchor="t" anchorCtr="0" compatLnSpc="1">
            <a:prstTxWarp prst="textNoShape">
              <a:avLst/>
            </a:prstTxWarp>
          </a:bodyPr>
          <a:lstStyle>
            <a:lvl1pPr>
              <a:lnSpc>
                <a:spcPct val="100000"/>
              </a:lnSpc>
              <a:defRPr sz="6800">
                <a:latin typeface="Arial" charset="0"/>
                <a:ea typeface="+mn-ea"/>
                <a:cs typeface="+mn-cs"/>
              </a:defRPr>
            </a:lvl1pPr>
          </a:lstStyle>
          <a:p>
            <a:pPr>
              <a:defRPr/>
            </a:pPr>
            <a:endParaRPr lang="en-US" dirty="0"/>
          </a:p>
        </p:txBody>
      </p:sp>
      <p:sp>
        <p:nvSpPr>
          <p:cNvPr id="1029" name="Rectangle 5"/>
          <p:cNvSpPr>
            <a:spLocks noGrp="1" noChangeArrowheads="1"/>
          </p:cNvSpPr>
          <p:nvPr>
            <p:ph type="ftr" sz="quarter" idx="3"/>
          </p:nvPr>
        </p:nvSpPr>
        <p:spPr bwMode="auto">
          <a:xfrm>
            <a:off x="14997793" y="29976604"/>
            <a:ext cx="13896975" cy="2286000"/>
          </a:xfrm>
          <a:prstGeom prst="rect">
            <a:avLst/>
          </a:prstGeom>
          <a:noFill/>
          <a:ln w="9525">
            <a:noFill/>
            <a:miter lim="800000"/>
            <a:headEnd/>
            <a:tailEnd/>
          </a:ln>
          <a:effectLst/>
        </p:spPr>
        <p:txBody>
          <a:bodyPr vert="horz" wrap="square" lIns="438865" tIns="219433" rIns="438865" bIns="219433" numCol="1" anchor="t" anchorCtr="0" compatLnSpc="1">
            <a:prstTxWarp prst="textNoShape">
              <a:avLst/>
            </a:prstTxWarp>
          </a:bodyPr>
          <a:lstStyle>
            <a:lvl1pPr algn="ctr">
              <a:lnSpc>
                <a:spcPct val="100000"/>
              </a:lnSpc>
              <a:defRPr sz="6800">
                <a:latin typeface="Arial" charset="0"/>
                <a:ea typeface="+mn-ea"/>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31456993" y="29976604"/>
            <a:ext cx="10239375" cy="2286000"/>
          </a:xfrm>
          <a:prstGeom prst="rect">
            <a:avLst/>
          </a:prstGeom>
          <a:noFill/>
          <a:ln w="9525">
            <a:noFill/>
            <a:miter lim="800000"/>
            <a:headEnd/>
            <a:tailEnd/>
          </a:ln>
          <a:effectLst/>
        </p:spPr>
        <p:txBody>
          <a:bodyPr vert="horz" wrap="square" lIns="438865" tIns="219433" rIns="438865" bIns="219433" numCol="1" anchor="t" anchorCtr="0" compatLnSpc="1">
            <a:prstTxWarp prst="textNoShape">
              <a:avLst/>
            </a:prstTxWarp>
          </a:bodyPr>
          <a:lstStyle>
            <a:lvl1pPr algn="r">
              <a:lnSpc>
                <a:spcPct val="100000"/>
              </a:lnSpc>
              <a:defRPr sz="6800">
                <a:latin typeface="Arial" pitchFamily="34" charset="0"/>
              </a:defRPr>
            </a:lvl1pPr>
          </a:lstStyle>
          <a:p>
            <a:pPr>
              <a:defRPr/>
            </a:pPr>
            <a:fld id="{BE2E8CE2-68CD-4729-BB22-9D2644619DD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6659" rtl="0" eaLnBrk="0" fontAlgn="base" hangingPunct="0">
        <a:spcBef>
          <a:spcPct val="0"/>
        </a:spcBef>
        <a:spcAft>
          <a:spcPct val="0"/>
        </a:spcAft>
        <a:defRPr sz="21100">
          <a:solidFill>
            <a:schemeClr val="tx2"/>
          </a:solidFill>
          <a:latin typeface="+mj-lt"/>
          <a:ea typeface="MS PGothic" pitchFamily="34" charset="-128"/>
          <a:cs typeface="ＭＳ Ｐゴシック" charset="0"/>
        </a:defRPr>
      </a:lvl1pPr>
      <a:lvl2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2pPr>
      <a:lvl3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3pPr>
      <a:lvl4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4pPr>
      <a:lvl5pPr algn="ctr" defTabSz="4386659" rtl="0" eaLnBrk="0" fontAlgn="base" hangingPunct="0">
        <a:spcBef>
          <a:spcPct val="0"/>
        </a:spcBef>
        <a:spcAft>
          <a:spcPct val="0"/>
        </a:spcAft>
        <a:defRPr sz="21100">
          <a:solidFill>
            <a:schemeClr val="tx2"/>
          </a:solidFill>
          <a:latin typeface="Arial" charset="0"/>
          <a:ea typeface="MS PGothic" pitchFamily="34" charset="-128"/>
          <a:cs typeface="ＭＳ Ｐゴシック" charset="0"/>
        </a:defRPr>
      </a:lvl5pPr>
      <a:lvl6pPr marL="417403" algn="ctr" defTabSz="4388526" rtl="0" fontAlgn="base">
        <a:spcBef>
          <a:spcPct val="0"/>
        </a:spcBef>
        <a:spcAft>
          <a:spcPct val="0"/>
        </a:spcAft>
        <a:defRPr sz="21100">
          <a:solidFill>
            <a:schemeClr val="tx2"/>
          </a:solidFill>
          <a:latin typeface="Arial" charset="0"/>
        </a:defRPr>
      </a:lvl6pPr>
      <a:lvl7pPr marL="834805" algn="ctr" defTabSz="4388526" rtl="0" fontAlgn="base">
        <a:spcBef>
          <a:spcPct val="0"/>
        </a:spcBef>
        <a:spcAft>
          <a:spcPct val="0"/>
        </a:spcAft>
        <a:defRPr sz="21100">
          <a:solidFill>
            <a:schemeClr val="tx2"/>
          </a:solidFill>
          <a:latin typeface="Arial" charset="0"/>
        </a:defRPr>
      </a:lvl7pPr>
      <a:lvl8pPr marL="1252208" algn="ctr" defTabSz="4388526" rtl="0" fontAlgn="base">
        <a:spcBef>
          <a:spcPct val="0"/>
        </a:spcBef>
        <a:spcAft>
          <a:spcPct val="0"/>
        </a:spcAft>
        <a:defRPr sz="21100">
          <a:solidFill>
            <a:schemeClr val="tx2"/>
          </a:solidFill>
          <a:latin typeface="Arial" charset="0"/>
        </a:defRPr>
      </a:lvl8pPr>
      <a:lvl9pPr marL="1669610" algn="ctr" defTabSz="4388526" rtl="0" fontAlgn="base">
        <a:spcBef>
          <a:spcPct val="0"/>
        </a:spcBef>
        <a:spcAft>
          <a:spcPct val="0"/>
        </a:spcAft>
        <a:defRPr sz="21100">
          <a:solidFill>
            <a:schemeClr val="tx2"/>
          </a:solidFill>
          <a:latin typeface="Arial" charset="0"/>
        </a:defRPr>
      </a:lvl9pPr>
    </p:titleStyle>
    <p:bodyStyle>
      <a:lvl1pPr marL="1646040" indent="-1646040" algn="l" defTabSz="4386659" rtl="0" eaLnBrk="0" fontAlgn="base" hangingPunct="0">
        <a:spcBef>
          <a:spcPct val="20000"/>
        </a:spcBef>
        <a:spcAft>
          <a:spcPct val="0"/>
        </a:spcAft>
        <a:buChar char="•"/>
        <a:defRPr sz="15300">
          <a:solidFill>
            <a:schemeClr val="tx1"/>
          </a:solidFill>
          <a:latin typeface="+mn-lt"/>
          <a:ea typeface="MS PGothic" pitchFamily="34" charset="-128"/>
          <a:cs typeface="ＭＳ Ｐゴシック" charset="0"/>
        </a:defRPr>
      </a:lvl1pPr>
      <a:lvl2pPr marL="3562946" indent="-1369616" algn="l" defTabSz="4386659" rtl="0" eaLnBrk="0" fontAlgn="base" hangingPunct="0">
        <a:spcBef>
          <a:spcPct val="20000"/>
        </a:spcBef>
        <a:spcAft>
          <a:spcPct val="0"/>
        </a:spcAft>
        <a:buChar char="–"/>
        <a:defRPr sz="13400">
          <a:solidFill>
            <a:schemeClr val="tx1"/>
          </a:solidFill>
          <a:latin typeface="+mn-lt"/>
          <a:ea typeface="MS PGothic" pitchFamily="34" charset="-128"/>
        </a:defRPr>
      </a:lvl2pPr>
      <a:lvl3pPr marL="5484019" indent="-1095971" algn="l" defTabSz="4386659" rtl="0" eaLnBrk="0" fontAlgn="base" hangingPunct="0">
        <a:spcBef>
          <a:spcPct val="20000"/>
        </a:spcBef>
        <a:spcAft>
          <a:spcPct val="0"/>
        </a:spcAft>
        <a:buChar char="•"/>
        <a:defRPr sz="11500">
          <a:solidFill>
            <a:schemeClr val="tx1"/>
          </a:solidFill>
          <a:latin typeface="+mn-lt"/>
          <a:ea typeface="MS PGothic" pitchFamily="34" charset="-128"/>
        </a:defRPr>
      </a:lvl3pPr>
      <a:lvl4pPr marL="7677349" indent="-1095971" algn="l" defTabSz="4386659" rtl="0" eaLnBrk="0" fontAlgn="base" hangingPunct="0">
        <a:spcBef>
          <a:spcPct val="20000"/>
        </a:spcBef>
        <a:spcAft>
          <a:spcPct val="0"/>
        </a:spcAft>
        <a:buChar char="–"/>
        <a:defRPr sz="9600">
          <a:solidFill>
            <a:schemeClr val="tx1"/>
          </a:solidFill>
          <a:latin typeface="+mn-lt"/>
          <a:ea typeface="MS PGothic" pitchFamily="34" charset="-128"/>
        </a:defRPr>
      </a:lvl4pPr>
      <a:lvl5pPr marL="9873456" indent="-1095971" algn="l" defTabSz="4386659" rtl="0" eaLnBrk="0" fontAlgn="base" hangingPunct="0">
        <a:spcBef>
          <a:spcPct val="20000"/>
        </a:spcBef>
        <a:spcAft>
          <a:spcPct val="0"/>
        </a:spcAft>
        <a:buChar char="»"/>
        <a:defRPr sz="9600">
          <a:solidFill>
            <a:schemeClr val="tx1"/>
          </a:solidFill>
          <a:latin typeface="+mn-lt"/>
          <a:ea typeface="MS PGothic" pitchFamily="34" charset="-128"/>
        </a:defRPr>
      </a:lvl5pPr>
      <a:lvl6pPr marL="10291586" indent="-1097132" algn="l" defTabSz="4388526" rtl="0" fontAlgn="base">
        <a:spcBef>
          <a:spcPct val="20000"/>
        </a:spcBef>
        <a:spcAft>
          <a:spcPct val="0"/>
        </a:spcAft>
        <a:buChar char="»"/>
        <a:defRPr sz="9600">
          <a:solidFill>
            <a:schemeClr val="tx1"/>
          </a:solidFill>
          <a:latin typeface="+mn-lt"/>
        </a:defRPr>
      </a:lvl6pPr>
      <a:lvl7pPr marL="10708989" indent="-1097132" algn="l" defTabSz="4388526" rtl="0" fontAlgn="base">
        <a:spcBef>
          <a:spcPct val="20000"/>
        </a:spcBef>
        <a:spcAft>
          <a:spcPct val="0"/>
        </a:spcAft>
        <a:buChar char="»"/>
        <a:defRPr sz="9600">
          <a:solidFill>
            <a:schemeClr val="tx1"/>
          </a:solidFill>
          <a:latin typeface="+mn-lt"/>
        </a:defRPr>
      </a:lvl7pPr>
      <a:lvl8pPr marL="11126392" indent="-1097132" algn="l" defTabSz="4388526" rtl="0" fontAlgn="base">
        <a:spcBef>
          <a:spcPct val="20000"/>
        </a:spcBef>
        <a:spcAft>
          <a:spcPct val="0"/>
        </a:spcAft>
        <a:buChar char="»"/>
        <a:defRPr sz="9600">
          <a:solidFill>
            <a:schemeClr val="tx1"/>
          </a:solidFill>
          <a:latin typeface="+mn-lt"/>
        </a:defRPr>
      </a:lvl8pPr>
      <a:lvl9pPr marL="11543795" indent="-1097132" algn="l" defTabSz="4388526" rtl="0" fontAlgn="base">
        <a:spcBef>
          <a:spcPct val="20000"/>
        </a:spcBef>
        <a:spcAft>
          <a:spcPct val="0"/>
        </a:spcAft>
        <a:buChar char="»"/>
        <a:defRPr sz="9600">
          <a:solidFill>
            <a:schemeClr val="tx1"/>
          </a:solidFill>
          <a:latin typeface="+mn-lt"/>
        </a:defRPr>
      </a:lvl9pPr>
    </p:bodyStyle>
    <p:otherStyle>
      <a:defPPr>
        <a:defRPr lang="en-US"/>
      </a:defPPr>
      <a:lvl1pPr marL="0" algn="l" defTabSz="834805" rtl="0" eaLnBrk="1" latinLnBrk="0" hangingPunct="1">
        <a:defRPr sz="1600" kern="1200">
          <a:solidFill>
            <a:schemeClr val="tx1"/>
          </a:solidFill>
          <a:latin typeface="+mn-lt"/>
          <a:ea typeface="+mn-ea"/>
          <a:cs typeface="+mn-cs"/>
        </a:defRPr>
      </a:lvl1pPr>
      <a:lvl2pPr marL="417403" algn="l" defTabSz="834805" rtl="0" eaLnBrk="1" latinLnBrk="0" hangingPunct="1">
        <a:defRPr sz="1600" kern="1200">
          <a:solidFill>
            <a:schemeClr val="tx1"/>
          </a:solidFill>
          <a:latin typeface="+mn-lt"/>
          <a:ea typeface="+mn-ea"/>
          <a:cs typeface="+mn-cs"/>
        </a:defRPr>
      </a:lvl2pPr>
      <a:lvl3pPr marL="834805" algn="l" defTabSz="834805" rtl="0" eaLnBrk="1" latinLnBrk="0" hangingPunct="1">
        <a:defRPr sz="1600" kern="1200">
          <a:solidFill>
            <a:schemeClr val="tx1"/>
          </a:solidFill>
          <a:latin typeface="+mn-lt"/>
          <a:ea typeface="+mn-ea"/>
          <a:cs typeface="+mn-cs"/>
        </a:defRPr>
      </a:lvl3pPr>
      <a:lvl4pPr marL="1252208" algn="l" defTabSz="834805" rtl="0" eaLnBrk="1" latinLnBrk="0" hangingPunct="1">
        <a:defRPr sz="1600" kern="1200">
          <a:solidFill>
            <a:schemeClr val="tx1"/>
          </a:solidFill>
          <a:latin typeface="+mn-lt"/>
          <a:ea typeface="+mn-ea"/>
          <a:cs typeface="+mn-cs"/>
        </a:defRPr>
      </a:lvl4pPr>
      <a:lvl5pPr marL="1669610" algn="l" defTabSz="834805" rtl="0" eaLnBrk="1" latinLnBrk="0" hangingPunct="1">
        <a:defRPr sz="1600" kern="1200">
          <a:solidFill>
            <a:schemeClr val="tx1"/>
          </a:solidFill>
          <a:latin typeface="+mn-lt"/>
          <a:ea typeface="+mn-ea"/>
          <a:cs typeface="+mn-cs"/>
        </a:defRPr>
      </a:lvl5pPr>
      <a:lvl6pPr marL="2087013" algn="l" defTabSz="834805" rtl="0" eaLnBrk="1" latinLnBrk="0" hangingPunct="1">
        <a:defRPr sz="1600" kern="1200">
          <a:solidFill>
            <a:schemeClr val="tx1"/>
          </a:solidFill>
          <a:latin typeface="+mn-lt"/>
          <a:ea typeface="+mn-ea"/>
          <a:cs typeface="+mn-cs"/>
        </a:defRPr>
      </a:lvl6pPr>
      <a:lvl7pPr marL="2504417" algn="l" defTabSz="834805" rtl="0" eaLnBrk="1" latinLnBrk="0" hangingPunct="1">
        <a:defRPr sz="1600" kern="1200">
          <a:solidFill>
            <a:schemeClr val="tx1"/>
          </a:solidFill>
          <a:latin typeface="+mn-lt"/>
          <a:ea typeface="+mn-ea"/>
          <a:cs typeface="+mn-cs"/>
        </a:defRPr>
      </a:lvl7pPr>
      <a:lvl8pPr marL="2921819" algn="l" defTabSz="834805" rtl="0" eaLnBrk="1" latinLnBrk="0" hangingPunct="1">
        <a:defRPr sz="1600" kern="1200">
          <a:solidFill>
            <a:schemeClr val="tx1"/>
          </a:solidFill>
          <a:latin typeface="+mn-lt"/>
          <a:ea typeface="+mn-ea"/>
          <a:cs typeface="+mn-cs"/>
        </a:defRPr>
      </a:lvl8pPr>
      <a:lvl9pPr marL="3339222" algn="l" defTabSz="8348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8.emf"/><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7.emf"/><Relationship Id="rId17" Type="http://schemas.openxmlformats.org/officeDocument/2006/relationships/image" Target="../media/image12.emf"/><Relationship Id="rId2" Type="http://schemas.openxmlformats.org/officeDocument/2006/relationships/notesSlide" Target="../notesSlides/notesSlide1.xml"/><Relationship Id="rId16" Type="http://schemas.openxmlformats.org/officeDocument/2006/relationships/image" Target="../media/image11.emf"/><Relationship Id="rId1" Type="http://schemas.openxmlformats.org/officeDocument/2006/relationships/slideLayout" Target="../slideLayouts/slideLayout1.xml"/><Relationship Id="rId11" Type="http://schemas.openxmlformats.org/officeDocument/2006/relationships/image" Target="../media/image6.emf"/><Relationship Id="rId5" Type="http://schemas.openxmlformats.org/officeDocument/2006/relationships/hyperlink" Target="http://www.ces.clemson.edu/~ahoover/stare/" TargetMode="External"/><Relationship Id="rId15" Type="http://schemas.openxmlformats.org/officeDocument/2006/relationships/image" Target="../media/image10.emf"/><Relationship Id="rId10" Type="http://schemas.openxmlformats.org/officeDocument/2006/relationships/image" Target="../media/image5.emf"/><Relationship Id="rId4" Type="http://schemas.openxmlformats.org/officeDocument/2006/relationships/image" Target="../media/image2.png"/><Relationship Id="rId9" Type="http://schemas.openxmlformats.org/officeDocument/2006/relationships/image" Target="../media/image4.emf"/><Relationship Id="rId1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9"/>
          <p:cNvSpPr txBox="1">
            <a:spLocks noChangeArrowheads="1"/>
          </p:cNvSpPr>
          <p:nvPr/>
        </p:nvSpPr>
        <p:spPr bwMode="auto">
          <a:xfrm>
            <a:off x="6962776" y="1645920"/>
            <a:ext cx="31934603" cy="159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defTabSz="4806950" eaLnBrk="0" hangingPunct="0">
              <a:spcBef>
                <a:spcPct val="20000"/>
              </a:spcBef>
              <a:buChar char="•"/>
              <a:defRPr sz="17500">
                <a:solidFill>
                  <a:schemeClr val="tx1"/>
                </a:solidFill>
                <a:latin typeface="Arial" charset="0"/>
                <a:ea typeface="MS PGothic" pitchFamily="34" charset="-128"/>
              </a:defRPr>
            </a:lvl1pPr>
            <a:lvl2pPr marL="742950" indent="-285750" defTabSz="4806950" eaLnBrk="0" hangingPunct="0">
              <a:spcBef>
                <a:spcPct val="20000"/>
              </a:spcBef>
              <a:buChar char="–"/>
              <a:defRPr sz="15300">
                <a:solidFill>
                  <a:schemeClr val="tx1"/>
                </a:solidFill>
                <a:latin typeface="Arial" charset="0"/>
                <a:ea typeface="MS PGothic" pitchFamily="34" charset="-128"/>
              </a:defRPr>
            </a:lvl2pPr>
            <a:lvl3pPr marL="1143000" indent="-228600" defTabSz="4806950" eaLnBrk="0" hangingPunct="0">
              <a:spcBef>
                <a:spcPct val="20000"/>
              </a:spcBef>
              <a:buChar char="•"/>
              <a:defRPr sz="13100">
                <a:solidFill>
                  <a:schemeClr val="tx1"/>
                </a:solidFill>
                <a:latin typeface="Arial" charset="0"/>
                <a:ea typeface="MS PGothic" pitchFamily="34" charset="-128"/>
              </a:defRPr>
            </a:lvl3pPr>
            <a:lvl4pPr marL="1600200" indent="-228600" defTabSz="4806950" eaLnBrk="0" hangingPunct="0">
              <a:spcBef>
                <a:spcPct val="20000"/>
              </a:spcBef>
              <a:buChar char="–"/>
              <a:defRPr sz="11000">
                <a:solidFill>
                  <a:schemeClr val="tx1"/>
                </a:solidFill>
                <a:latin typeface="Arial" charset="0"/>
                <a:ea typeface="MS PGothic" pitchFamily="34" charset="-128"/>
              </a:defRPr>
            </a:lvl4pPr>
            <a:lvl5pPr marL="2057400" indent="-228600" defTabSz="4806950" eaLnBrk="0" hangingPunct="0">
              <a:spcBef>
                <a:spcPct val="20000"/>
              </a:spcBef>
              <a:buChar char="»"/>
              <a:defRPr sz="11000">
                <a:solidFill>
                  <a:schemeClr val="tx1"/>
                </a:solidFill>
                <a:latin typeface="Arial" charset="0"/>
                <a:ea typeface="MS PGothic"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lnSpc>
                <a:spcPct val="100000"/>
              </a:lnSpc>
              <a:spcBef>
                <a:spcPct val="50000"/>
              </a:spcBef>
              <a:buFontTx/>
              <a:buNone/>
            </a:pPr>
            <a:endParaRPr lang="en-US" altLang="en-US" sz="9500" dirty="0"/>
          </a:p>
        </p:txBody>
      </p:sp>
      <p:sp>
        <p:nvSpPr>
          <p:cNvPr id="2051" name="Text Box 20"/>
          <p:cNvSpPr txBox="1">
            <a:spLocks noChangeArrowheads="1"/>
          </p:cNvSpPr>
          <p:nvPr/>
        </p:nvSpPr>
        <p:spPr bwMode="auto">
          <a:xfrm>
            <a:off x="8863693" y="1165860"/>
            <a:ext cx="30666418" cy="123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defTabSz="4806950" eaLnBrk="0" hangingPunct="0">
              <a:spcBef>
                <a:spcPct val="20000"/>
              </a:spcBef>
              <a:buChar char="•"/>
              <a:defRPr sz="17500">
                <a:solidFill>
                  <a:schemeClr val="tx1"/>
                </a:solidFill>
                <a:latin typeface="Arial" charset="0"/>
                <a:ea typeface="MS PGothic" pitchFamily="34" charset="-128"/>
              </a:defRPr>
            </a:lvl1pPr>
            <a:lvl2pPr marL="742950" indent="-285750" defTabSz="4806950" eaLnBrk="0" hangingPunct="0">
              <a:spcBef>
                <a:spcPct val="20000"/>
              </a:spcBef>
              <a:buChar char="–"/>
              <a:defRPr sz="15300">
                <a:solidFill>
                  <a:schemeClr val="tx1"/>
                </a:solidFill>
                <a:latin typeface="Arial" charset="0"/>
                <a:ea typeface="MS PGothic" pitchFamily="34" charset="-128"/>
              </a:defRPr>
            </a:lvl2pPr>
            <a:lvl3pPr marL="1143000" indent="-228600" defTabSz="4806950" eaLnBrk="0" hangingPunct="0">
              <a:spcBef>
                <a:spcPct val="20000"/>
              </a:spcBef>
              <a:buChar char="•"/>
              <a:defRPr sz="13100">
                <a:solidFill>
                  <a:schemeClr val="tx1"/>
                </a:solidFill>
                <a:latin typeface="Arial" charset="0"/>
                <a:ea typeface="MS PGothic" pitchFamily="34" charset="-128"/>
              </a:defRPr>
            </a:lvl3pPr>
            <a:lvl4pPr marL="1600200" indent="-228600" defTabSz="4806950" eaLnBrk="0" hangingPunct="0">
              <a:spcBef>
                <a:spcPct val="20000"/>
              </a:spcBef>
              <a:buChar char="–"/>
              <a:defRPr sz="11000">
                <a:solidFill>
                  <a:schemeClr val="tx1"/>
                </a:solidFill>
                <a:latin typeface="Arial" charset="0"/>
                <a:ea typeface="MS PGothic" pitchFamily="34" charset="-128"/>
              </a:defRPr>
            </a:lvl4pPr>
            <a:lvl5pPr marL="2057400" indent="-228600" defTabSz="4806950" eaLnBrk="0" hangingPunct="0">
              <a:spcBef>
                <a:spcPct val="20000"/>
              </a:spcBef>
              <a:buChar char="»"/>
              <a:defRPr sz="11000">
                <a:solidFill>
                  <a:schemeClr val="tx1"/>
                </a:solidFill>
                <a:latin typeface="Arial" charset="0"/>
                <a:ea typeface="MS PGothic"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ctr" eaLnBrk="1" hangingPunct="1">
              <a:lnSpc>
                <a:spcPct val="100000"/>
              </a:lnSpc>
              <a:spcBef>
                <a:spcPct val="0"/>
              </a:spcBef>
              <a:buFontTx/>
              <a:buNone/>
            </a:pPr>
            <a:r>
              <a:rPr lang="en-US" altLang="en-US" sz="7300" b="1" dirty="0"/>
              <a:t> </a:t>
            </a:r>
          </a:p>
        </p:txBody>
      </p:sp>
      <p:sp>
        <p:nvSpPr>
          <p:cNvPr id="2052" name="Text Box 24"/>
          <p:cNvSpPr txBox="1">
            <a:spLocks noChangeArrowheads="1"/>
          </p:cNvSpPr>
          <p:nvPr/>
        </p:nvSpPr>
        <p:spPr bwMode="auto">
          <a:xfrm>
            <a:off x="11874954" y="3994785"/>
            <a:ext cx="2111148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defTabSz="4806950" eaLnBrk="0" hangingPunct="0">
              <a:spcBef>
                <a:spcPct val="20000"/>
              </a:spcBef>
              <a:buChar char="•"/>
              <a:defRPr sz="17500">
                <a:solidFill>
                  <a:schemeClr val="tx1"/>
                </a:solidFill>
                <a:latin typeface="Arial" charset="0"/>
                <a:ea typeface="MS PGothic" pitchFamily="34" charset="-128"/>
              </a:defRPr>
            </a:lvl1pPr>
            <a:lvl2pPr marL="742950" indent="-285750" defTabSz="4806950" eaLnBrk="0" hangingPunct="0">
              <a:spcBef>
                <a:spcPct val="20000"/>
              </a:spcBef>
              <a:buChar char="–"/>
              <a:defRPr sz="15300">
                <a:solidFill>
                  <a:schemeClr val="tx1"/>
                </a:solidFill>
                <a:latin typeface="Arial" charset="0"/>
                <a:ea typeface="MS PGothic" pitchFamily="34" charset="-128"/>
              </a:defRPr>
            </a:lvl2pPr>
            <a:lvl3pPr marL="1143000" indent="-228600" defTabSz="4806950" eaLnBrk="0" hangingPunct="0">
              <a:spcBef>
                <a:spcPct val="20000"/>
              </a:spcBef>
              <a:buChar char="•"/>
              <a:defRPr sz="13100">
                <a:solidFill>
                  <a:schemeClr val="tx1"/>
                </a:solidFill>
                <a:latin typeface="Arial" charset="0"/>
                <a:ea typeface="MS PGothic" pitchFamily="34" charset="-128"/>
              </a:defRPr>
            </a:lvl3pPr>
            <a:lvl4pPr marL="1600200" indent="-228600" defTabSz="4806950" eaLnBrk="0" hangingPunct="0">
              <a:spcBef>
                <a:spcPct val="20000"/>
              </a:spcBef>
              <a:buChar char="–"/>
              <a:defRPr sz="11000">
                <a:solidFill>
                  <a:schemeClr val="tx1"/>
                </a:solidFill>
                <a:latin typeface="Arial" charset="0"/>
                <a:ea typeface="MS PGothic" pitchFamily="34" charset="-128"/>
              </a:defRPr>
            </a:lvl4pPr>
            <a:lvl5pPr marL="2057400" indent="-228600" defTabSz="4806950" eaLnBrk="0" hangingPunct="0">
              <a:spcBef>
                <a:spcPct val="20000"/>
              </a:spcBef>
              <a:buChar char="»"/>
              <a:defRPr sz="11000">
                <a:solidFill>
                  <a:schemeClr val="tx1"/>
                </a:solidFill>
                <a:latin typeface="Arial" charset="0"/>
                <a:ea typeface="MS PGothic" pitchFamily="34" charset="-128"/>
              </a:defRPr>
            </a:lvl5pPr>
            <a:lvl6pPr marL="25146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defTabSz="480695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spcBef>
                <a:spcPct val="0"/>
              </a:spcBef>
              <a:buFontTx/>
              <a:buNone/>
            </a:pPr>
            <a:r>
              <a:rPr lang="en-US" altLang="en-US" sz="6800" b="1" dirty="0" smtClean="0">
                <a:latin typeface="Arial Narrow" pitchFamily="34" charset="0"/>
              </a:rPr>
              <a:t>Julian </a:t>
            </a:r>
            <a:r>
              <a:rPr lang="en-US" altLang="en-US" sz="6800" b="1" dirty="0" err="1" smtClean="0">
                <a:latin typeface="Arial Narrow" pitchFamily="34" charset="0"/>
              </a:rPr>
              <a:t>Dasilva</a:t>
            </a:r>
            <a:r>
              <a:rPr lang="en-US" altLang="en-US" sz="6800" b="1" dirty="0" smtClean="0">
                <a:latin typeface="Arial Narrow" pitchFamily="34" charset="0"/>
              </a:rPr>
              <a:t>, Luis </a:t>
            </a:r>
            <a:r>
              <a:rPr lang="en-US" altLang="en-US" sz="6800" b="1" dirty="0" err="1" smtClean="0">
                <a:latin typeface="Arial Narrow" pitchFamily="34" charset="0"/>
              </a:rPr>
              <a:t>Khawly</a:t>
            </a:r>
            <a:r>
              <a:rPr lang="en-US" altLang="en-US" sz="6800" b="1" dirty="0" smtClean="0">
                <a:latin typeface="Arial Narrow" pitchFamily="34" charset="0"/>
              </a:rPr>
              <a:t>, </a:t>
            </a:r>
            <a:r>
              <a:rPr lang="en-US" altLang="en-US" sz="6800" b="1" dirty="0">
                <a:latin typeface="Arial Narrow" pitchFamily="34" charset="0"/>
              </a:rPr>
              <a:t>and </a:t>
            </a:r>
            <a:r>
              <a:rPr lang="en-US" altLang="en-US" sz="6800" b="1" dirty="0" smtClean="0">
                <a:latin typeface="Arial Narrow" pitchFamily="34" charset="0"/>
              </a:rPr>
              <a:t>James </a:t>
            </a:r>
            <a:r>
              <a:rPr lang="en-US" altLang="en-US" sz="6800" b="1" dirty="0" err="1" smtClean="0">
                <a:latin typeface="Arial Narrow" pitchFamily="34" charset="0"/>
              </a:rPr>
              <a:t>Haralambides</a:t>
            </a:r>
            <a:r>
              <a:rPr lang="en-US" altLang="en-US" sz="6800" b="1" dirty="0" smtClean="0">
                <a:latin typeface="Arial Narrow" pitchFamily="34" charset="0"/>
              </a:rPr>
              <a:t>, PhD</a:t>
            </a:r>
            <a:endParaRPr lang="en-US" altLang="en-US" sz="6800" b="1" dirty="0">
              <a:latin typeface="Arial Narrow" pitchFamily="34" charset="0"/>
            </a:endParaRPr>
          </a:p>
        </p:txBody>
      </p:sp>
      <p:sp>
        <p:nvSpPr>
          <p:cNvPr id="2053" name="Text Box 19"/>
          <p:cNvSpPr txBox="1">
            <a:spLocks noChangeArrowheads="1"/>
          </p:cNvSpPr>
          <p:nvPr/>
        </p:nvSpPr>
        <p:spPr bwMode="auto">
          <a:xfrm>
            <a:off x="4724400" y="2286000"/>
            <a:ext cx="4572000" cy="1794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036" tIns="31518" rIns="63036" bIns="31518">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spcBef>
                <a:spcPct val="50000"/>
              </a:spcBef>
              <a:buFontTx/>
              <a:buNone/>
            </a:pPr>
            <a:r>
              <a:rPr lang="en-US" altLang="en-US" sz="1800" dirty="0">
                <a:latin typeface="Arial Narrow" pitchFamily="34" charset="0"/>
              </a:rPr>
              <a:t>Department of </a:t>
            </a:r>
            <a:r>
              <a:rPr lang="en-US" altLang="en-US" sz="1800" dirty="0" smtClean="0">
                <a:latin typeface="Arial Narrow" pitchFamily="34" charset="0"/>
              </a:rPr>
              <a:t>Mathematics and Computer Science </a:t>
            </a:r>
            <a:endParaRPr lang="en-US" altLang="en-US" sz="1800" dirty="0">
              <a:latin typeface="Arial Narrow" pitchFamily="34" charset="0"/>
            </a:endParaRPr>
          </a:p>
          <a:p>
            <a:pPr eaLnBrk="1" hangingPunct="1">
              <a:spcBef>
                <a:spcPct val="50000"/>
              </a:spcBef>
              <a:buFontTx/>
              <a:buNone/>
            </a:pPr>
            <a:r>
              <a:rPr lang="en-US" altLang="en-US" sz="1800" dirty="0">
                <a:latin typeface="Arial Narrow" pitchFamily="34" charset="0"/>
              </a:rPr>
              <a:t>Barry University</a:t>
            </a:r>
          </a:p>
          <a:p>
            <a:pPr eaLnBrk="1" hangingPunct="1">
              <a:spcBef>
                <a:spcPct val="50000"/>
              </a:spcBef>
              <a:buFontTx/>
              <a:buNone/>
            </a:pPr>
            <a:r>
              <a:rPr lang="en-US" altLang="en-US" sz="1800" dirty="0">
                <a:latin typeface="Arial Narrow" pitchFamily="34" charset="0"/>
              </a:rPr>
              <a:t>11300 NE 2</a:t>
            </a:r>
            <a:r>
              <a:rPr lang="en-US" altLang="en-US" sz="1800" baseline="30000" dirty="0">
                <a:latin typeface="Arial Narrow" pitchFamily="34" charset="0"/>
              </a:rPr>
              <a:t>nd</a:t>
            </a:r>
            <a:r>
              <a:rPr lang="en-US" altLang="en-US" sz="1800" dirty="0">
                <a:latin typeface="Arial Narrow" pitchFamily="34" charset="0"/>
              </a:rPr>
              <a:t> Ave.</a:t>
            </a:r>
          </a:p>
          <a:p>
            <a:pPr eaLnBrk="1" hangingPunct="1">
              <a:spcBef>
                <a:spcPct val="50000"/>
              </a:spcBef>
              <a:buFontTx/>
              <a:buNone/>
            </a:pPr>
            <a:r>
              <a:rPr lang="en-US" altLang="en-US" sz="1800" dirty="0">
                <a:latin typeface="Arial Narrow" pitchFamily="34" charset="0"/>
              </a:rPr>
              <a:t>Miami Shores, FL 33161</a:t>
            </a:r>
          </a:p>
          <a:p>
            <a:pPr eaLnBrk="1" hangingPunct="1">
              <a:spcBef>
                <a:spcPct val="50000"/>
              </a:spcBef>
              <a:buFontTx/>
              <a:buNone/>
            </a:pPr>
            <a:r>
              <a:rPr lang="en-US" altLang="en-US" sz="1800" dirty="0">
                <a:latin typeface="Arial Narrow" pitchFamily="34" charset="0"/>
              </a:rPr>
              <a:t>Phone: (305) </a:t>
            </a:r>
            <a:r>
              <a:rPr lang="en-US" altLang="en-US" sz="1800" dirty="0" smtClean="0">
                <a:latin typeface="Arial Narrow" pitchFamily="34" charset="0"/>
              </a:rPr>
              <a:t>899-3035</a:t>
            </a:r>
            <a:endParaRPr lang="en-US" altLang="en-US" sz="1800" dirty="0">
              <a:latin typeface="Arial Narrow" pitchFamily="34" charset="0"/>
            </a:endParaRPr>
          </a:p>
        </p:txBody>
      </p:sp>
      <p:sp>
        <p:nvSpPr>
          <p:cNvPr id="2054" name="TextBox 3"/>
          <p:cNvSpPr txBox="1">
            <a:spLocks noChangeArrowheads="1"/>
          </p:cNvSpPr>
          <p:nvPr/>
        </p:nvSpPr>
        <p:spPr bwMode="auto">
          <a:xfrm>
            <a:off x="710293" y="7506653"/>
            <a:ext cx="10134600" cy="7757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481" tIns="41740" rIns="83481" bIns="41740">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algn="just">
              <a:buNone/>
            </a:pPr>
            <a:r>
              <a:rPr lang="en-US" sz="2400" dirty="0">
                <a:latin typeface="Arial Narrow" panose="020B0606020202030204" pitchFamily="34" charset="0"/>
              </a:rPr>
              <a:t>We present a probabilistic algorithm that enhances the blood vessels of retinal images and their underlying graph structure to support medical diagnosis and clinical study. Extraction of blood vessel features such as diameter, curvature, and color is important for the diagnosis of diseases and the application of appropriate treatments. Algorithmic processes are applied in two stages. During the first stage, pixel values of blood vessels are intensified through edge detection using Gaussian filters. During the second stage, enhanced images are explored to identify strong features such as the underlying graph structure of blood vessels using the ant colony optimization algorithm. Strong features allow for the detection of natural or abnormal medical conditions in the retina.</a:t>
            </a:r>
          </a:p>
          <a:p>
            <a:pPr algn="just">
              <a:buNone/>
            </a:pPr>
            <a:r>
              <a:rPr lang="en-US" sz="2400" dirty="0">
                <a:latin typeface="Arial Narrow" panose="020B0606020202030204" pitchFamily="34" charset="0"/>
              </a:rPr>
              <a:t>Feature augmentation is achieved with the use of two-dimensional Gaussian filters. The filter is rotationally transformed to achieve directional independence with respect to feature extraction. Resulting images exhibit intensified pixel values for blood vessels and are used as inputs to the optimization stage. During the execution of the ant colony optimization algorithm, pixels that correspond to blood vessels are visited by “ants” using a weighted cost function whose parameters include color intensity and frequency. Color intensity reflects the enhanced value </a:t>
            </a:r>
            <a:r>
              <a:rPr lang="en-US" sz="2400" dirty="0" smtClean="0">
                <a:latin typeface="Arial Narrow" panose="020B0606020202030204" pitchFamily="34" charset="0"/>
              </a:rPr>
              <a:t>produced </a:t>
            </a:r>
            <a:r>
              <a:rPr lang="en-US" sz="2400" dirty="0">
                <a:latin typeface="Arial Narrow" panose="020B0606020202030204" pitchFamily="34" charset="0"/>
              </a:rPr>
              <a:t>by the first stage. Frequency is a dynamic parameter that favors blood vessel pixels visited by a larger number of ants. Initial frequency values are assigned uniformly. Probabilistic selection of ant routes that combine color intensity and frequency helps identify pixels that represent strong features of the underlying graph structure. Frequency values can be filtered to allow for varying levels of detail. Experimentation is carried for a number of different configurations in which parameters such as the number of ants, the number of ant travel stages, and the number of frequency updates are fine-tuned to achieve results of higher quality and smaller execution times.</a:t>
            </a:r>
          </a:p>
          <a:p>
            <a:pPr algn="just" eaLnBrk="1" hangingPunct="1">
              <a:spcBef>
                <a:spcPct val="0"/>
              </a:spcBef>
              <a:buFontTx/>
              <a:buNone/>
            </a:pPr>
            <a:endParaRPr lang="en-US" altLang="en-US" sz="500" dirty="0">
              <a:latin typeface="Arial Narrow" pitchFamily="34" charset="0"/>
            </a:endParaRPr>
          </a:p>
        </p:txBody>
      </p:sp>
      <p:sp>
        <p:nvSpPr>
          <p:cNvPr id="2065" name="Rectangle 8"/>
          <p:cNvSpPr>
            <a:spLocks noChangeArrowheads="1"/>
          </p:cNvSpPr>
          <p:nvPr/>
        </p:nvSpPr>
        <p:spPr bwMode="auto">
          <a:xfrm>
            <a:off x="8686801" y="1161574"/>
            <a:ext cx="26199673" cy="239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8" rIns="91436" bIns="45718">
            <a:spAutoFit/>
          </a:bodyPr>
          <a:lstStyle/>
          <a:p>
            <a:pPr algn="ctr"/>
            <a:r>
              <a:rPr lang="en-US" sz="8800" b="1" dirty="0"/>
              <a:t>Using the </a:t>
            </a:r>
            <a:r>
              <a:rPr lang="en-US" sz="8800" b="1" dirty="0" smtClean="0"/>
              <a:t>Ant Colony Optimization Algorithm </a:t>
            </a:r>
            <a:r>
              <a:rPr lang="en-US" sz="8800" b="1" dirty="0"/>
              <a:t>to </a:t>
            </a:r>
            <a:r>
              <a:rPr lang="en-US" sz="8800" b="1" dirty="0" smtClean="0"/>
              <a:t>Enhance Blood Vessels </a:t>
            </a:r>
            <a:r>
              <a:rPr lang="en-US" sz="8800" b="1" dirty="0"/>
              <a:t>in </a:t>
            </a:r>
            <a:r>
              <a:rPr lang="en-US" sz="8800" b="1" dirty="0" smtClean="0"/>
              <a:t>Retinal Images</a:t>
            </a:r>
            <a:endParaRPr lang="en-US" sz="8800" dirty="0"/>
          </a:p>
        </p:txBody>
      </p:sp>
      <p:sp>
        <p:nvSpPr>
          <p:cNvPr id="2056" name="TextBox 9"/>
          <p:cNvSpPr txBox="1">
            <a:spLocks noChangeArrowheads="1"/>
          </p:cNvSpPr>
          <p:nvPr/>
        </p:nvSpPr>
        <p:spPr bwMode="auto">
          <a:xfrm>
            <a:off x="17373600" y="5486400"/>
            <a:ext cx="9144000" cy="41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spcBef>
                <a:spcPct val="0"/>
              </a:spcBef>
              <a:buFontTx/>
              <a:buNone/>
            </a:pPr>
            <a:endParaRPr lang="en-US" altLang="en-US" sz="2400" dirty="0">
              <a:latin typeface="Arial Narrow" pitchFamily="34" charset="0"/>
            </a:endParaRPr>
          </a:p>
        </p:txBody>
      </p:sp>
      <p:sp>
        <p:nvSpPr>
          <p:cNvPr id="2057" name="TextBox 141"/>
          <p:cNvSpPr txBox="1">
            <a:spLocks noChangeArrowheads="1"/>
          </p:cNvSpPr>
          <p:nvPr/>
        </p:nvSpPr>
        <p:spPr bwMode="auto">
          <a:xfrm rot="16200000">
            <a:off x="38365680" y="7176000"/>
            <a:ext cx="414338" cy="40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lvl1pPr eaLnBrk="0" hangingPunct="0">
              <a:spcBef>
                <a:spcPct val="20000"/>
              </a:spcBef>
              <a:buChar char="•"/>
              <a:defRPr sz="17500">
                <a:solidFill>
                  <a:schemeClr val="tx1"/>
                </a:solidFill>
                <a:latin typeface="Arial" charset="0"/>
                <a:ea typeface="MS PGothic" pitchFamily="34" charset="-128"/>
              </a:defRPr>
            </a:lvl1pPr>
            <a:lvl2pPr marL="742950" indent="-285750" eaLnBrk="0" hangingPunct="0">
              <a:spcBef>
                <a:spcPct val="20000"/>
              </a:spcBef>
              <a:buChar char="–"/>
              <a:defRPr sz="15300">
                <a:solidFill>
                  <a:schemeClr val="tx1"/>
                </a:solidFill>
                <a:latin typeface="Arial" charset="0"/>
                <a:ea typeface="MS PGothic" pitchFamily="34" charset="-128"/>
              </a:defRPr>
            </a:lvl2pPr>
            <a:lvl3pPr marL="1143000" indent="-228600" eaLnBrk="0" hangingPunct="0">
              <a:spcBef>
                <a:spcPct val="20000"/>
              </a:spcBef>
              <a:buChar char="•"/>
              <a:defRPr sz="13100">
                <a:solidFill>
                  <a:schemeClr val="tx1"/>
                </a:solidFill>
                <a:latin typeface="Arial" charset="0"/>
                <a:ea typeface="MS PGothic" pitchFamily="34" charset="-128"/>
              </a:defRPr>
            </a:lvl3pPr>
            <a:lvl4pPr marL="1600200" indent="-228600" eaLnBrk="0" hangingPunct="0">
              <a:spcBef>
                <a:spcPct val="20000"/>
              </a:spcBef>
              <a:buChar char="–"/>
              <a:defRPr sz="11000">
                <a:solidFill>
                  <a:schemeClr val="tx1"/>
                </a:solidFill>
                <a:latin typeface="Arial" charset="0"/>
                <a:ea typeface="MS PGothic" pitchFamily="34" charset="-128"/>
              </a:defRPr>
            </a:lvl4pPr>
            <a:lvl5pPr marL="2057400" indent="-228600" eaLnBrk="0" hangingPunct="0">
              <a:spcBef>
                <a:spcPct val="20000"/>
              </a:spcBef>
              <a:buChar char="»"/>
              <a:defRPr sz="11000">
                <a:solidFill>
                  <a:schemeClr val="tx1"/>
                </a:solidFill>
                <a:latin typeface="Arial" charset="0"/>
                <a:ea typeface="MS PGothic" pitchFamily="34" charset="-128"/>
              </a:defRPr>
            </a:lvl5pPr>
            <a:lvl6pPr marL="2514600" indent="-228600" eaLnBrk="0" fontAlgn="base" hangingPunct="0">
              <a:spcBef>
                <a:spcPct val="20000"/>
              </a:spcBef>
              <a:spcAft>
                <a:spcPct val="0"/>
              </a:spcAft>
              <a:buChar char="»"/>
              <a:defRPr sz="11000">
                <a:solidFill>
                  <a:schemeClr val="tx1"/>
                </a:solidFill>
                <a:latin typeface="Arial" charset="0"/>
                <a:ea typeface="MS PGothic" pitchFamily="34" charset="-128"/>
              </a:defRPr>
            </a:lvl6pPr>
            <a:lvl7pPr marL="2971800" indent="-228600" eaLnBrk="0" fontAlgn="base" hangingPunct="0">
              <a:spcBef>
                <a:spcPct val="20000"/>
              </a:spcBef>
              <a:spcAft>
                <a:spcPct val="0"/>
              </a:spcAft>
              <a:buChar char="»"/>
              <a:defRPr sz="11000">
                <a:solidFill>
                  <a:schemeClr val="tx1"/>
                </a:solidFill>
                <a:latin typeface="Arial" charset="0"/>
                <a:ea typeface="MS PGothic" pitchFamily="34" charset="-128"/>
              </a:defRPr>
            </a:lvl7pPr>
            <a:lvl8pPr marL="3429000" indent="-228600" eaLnBrk="0" fontAlgn="base" hangingPunct="0">
              <a:spcBef>
                <a:spcPct val="20000"/>
              </a:spcBef>
              <a:spcAft>
                <a:spcPct val="0"/>
              </a:spcAft>
              <a:buChar char="»"/>
              <a:defRPr sz="11000">
                <a:solidFill>
                  <a:schemeClr val="tx1"/>
                </a:solidFill>
                <a:latin typeface="Arial" charset="0"/>
                <a:ea typeface="MS PGothic" pitchFamily="34" charset="-128"/>
              </a:defRPr>
            </a:lvl8pPr>
            <a:lvl9pPr marL="3886200" indent="-228600" eaLnBrk="0" fontAlgn="base" hangingPunct="0">
              <a:spcBef>
                <a:spcPct val="20000"/>
              </a:spcBef>
              <a:spcAft>
                <a:spcPct val="0"/>
              </a:spcAft>
              <a:buChar char="»"/>
              <a:defRPr sz="11000">
                <a:solidFill>
                  <a:schemeClr val="tx1"/>
                </a:solidFill>
                <a:latin typeface="Arial" charset="0"/>
                <a:ea typeface="MS PGothic" pitchFamily="34" charset="-128"/>
              </a:defRPr>
            </a:lvl9pPr>
          </a:lstStyle>
          <a:p>
            <a:pPr eaLnBrk="1" hangingPunct="1">
              <a:spcBef>
                <a:spcPct val="0"/>
              </a:spcBef>
              <a:buFontTx/>
              <a:buNone/>
            </a:pPr>
            <a:r>
              <a:rPr lang="en-US" altLang="en-US" sz="1200" dirty="0">
                <a:solidFill>
                  <a:srgbClr val="FFFFFF"/>
                </a:solidFill>
                <a:latin typeface="Arial Narrow" pitchFamily="34" charset="0"/>
              </a:rPr>
              <a:t>H</a:t>
            </a:r>
            <a:r>
              <a:rPr lang="en-US" altLang="en-US" sz="1200" baseline="-25000" dirty="0">
                <a:solidFill>
                  <a:srgbClr val="FFFFFF"/>
                </a:solidFill>
                <a:latin typeface="Arial Narrow" pitchFamily="34" charset="0"/>
              </a:rPr>
              <a:t>2</a:t>
            </a:r>
            <a:r>
              <a:rPr lang="en-US" altLang="en-US" sz="1200" dirty="0">
                <a:solidFill>
                  <a:srgbClr val="FFFFFF"/>
                </a:solidFill>
                <a:latin typeface="Arial Narrow" pitchFamily="34" charset="0"/>
              </a:rPr>
              <a:t>O</a:t>
            </a:r>
          </a:p>
        </p:txBody>
      </p:sp>
      <p:sp>
        <p:nvSpPr>
          <p:cNvPr id="2060" name="TextBox 189"/>
          <p:cNvSpPr txBox="1">
            <a:spLocks noChangeArrowheads="1"/>
          </p:cNvSpPr>
          <p:nvPr/>
        </p:nvSpPr>
        <p:spPr bwMode="auto">
          <a:xfrm>
            <a:off x="685800" y="6499384"/>
            <a:ext cx="10134600"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p>
            <a:pPr algn="ctr"/>
            <a:r>
              <a:rPr lang="en-US" altLang="en-US" sz="5400" b="1" dirty="0">
                <a:solidFill>
                  <a:schemeClr val="bg1"/>
                </a:solidFill>
              </a:rPr>
              <a:t>Abstract</a:t>
            </a:r>
          </a:p>
        </p:txBody>
      </p:sp>
      <p:sp>
        <p:nvSpPr>
          <p:cNvPr id="2061" name="TextBox 190"/>
          <p:cNvSpPr txBox="1">
            <a:spLocks noChangeArrowheads="1"/>
          </p:cNvSpPr>
          <p:nvPr/>
        </p:nvSpPr>
        <p:spPr bwMode="auto">
          <a:xfrm>
            <a:off x="685800" y="15316200"/>
            <a:ext cx="10134600"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p>
            <a:pPr algn="ctr"/>
            <a:r>
              <a:rPr lang="en-US" altLang="en-US" sz="5400" b="1" dirty="0">
                <a:solidFill>
                  <a:schemeClr val="bg1"/>
                </a:solidFill>
              </a:rPr>
              <a:t>Introduction</a:t>
            </a:r>
          </a:p>
        </p:txBody>
      </p:sp>
      <p:sp>
        <p:nvSpPr>
          <p:cNvPr id="2068" name="TextBox 199"/>
          <p:cNvSpPr txBox="1">
            <a:spLocks noChangeArrowheads="1"/>
          </p:cNvSpPr>
          <p:nvPr/>
        </p:nvSpPr>
        <p:spPr bwMode="auto">
          <a:xfrm>
            <a:off x="27767280" y="27864061"/>
            <a:ext cx="15179040"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smtClean="0">
                <a:solidFill>
                  <a:schemeClr val="bg1"/>
                </a:solidFill>
              </a:rPr>
              <a:t>References </a:t>
            </a:r>
            <a:endParaRPr lang="en-US" altLang="en-US" sz="5400" b="1" dirty="0">
              <a:solidFill>
                <a:schemeClr val="bg1"/>
              </a:solidFill>
            </a:endParaRPr>
          </a:p>
        </p:txBody>
      </p:sp>
      <p:sp>
        <p:nvSpPr>
          <p:cNvPr id="11" name="Rectangle 10"/>
          <p:cNvSpPr/>
          <p:nvPr/>
        </p:nvSpPr>
        <p:spPr bwMode="auto">
          <a:xfrm>
            <a:off x="532720" y="5050856"/>
            <a:ext cx="43007174" cy="1083298"/>
          </a:xfrm>
          <a:prstGeom prst="rect">
            <a:avLst/>
          </a:prstGeom>
          <a:noFill/>
          <a:ln w="57150">
            <a:headEnd type="none" w="med" len="med"/>
            <a:tailEnd type="none" w="med" len="med"/>
          </a:ln>
        </p:spPr>
        <p:style>
          <a:lnRef idx="2">
            <a:schemeClr val="accent4"/>
          </a:lnRef>
          <a:fillRef idx="1">
            <a:schemeClr val="lt1"/>
          </a:fillRef>
          <a:effectRef idx="0">
            <a:schemeClr val="accent4"/>
          </a:effectRef>
          <a:fontRef idx="minor">
            <a:schemeClr val="dk1"/>
          </a:fontRef>
        </p:style>
        <p:txBody>
          <a:bodyPr wrap="square" lIns="80010" tIns="40005" rIns="80010" bIns="40005">
            <a:spAutoFit/>
          </a:bodyPr>
          <a:lstStyle/>
          <a:p>
            <a:pPr defTabSz="4206081">
              <a:tabLst>
                <a:tab pos="600075" algn="l"/>
              </a:tabLst>
              <a:defRPr/>
            </a:pPr>
            <a:endParaRPr lang="en-US" sz="8300" dirty="0">
              <a:solidFill>
                <a:schemeClr val="tx1"/>
              </a:solidFill>
              <a:latin typeface="Arial Narrow" pitchFamily="34" charset="0"/>
            </a:endParaRPr>
          </a:p>
        </p:txBody>
      </p:sp>
      <p:sp>
        <p:nvSpPr>
          <p:cNvPr id="2070" name="TextBox 192"/>
          <p:cNvSpPr txBox="1">
            <a:spLocks noChangeArrowheads="1"/>
          </p:cNvSpPr>
          <p:nvPr/>
        </p:nvSpPr>
        <p:spPr bwMode="auto">
          <a:xfrm>
            <a:off x="710293" y="5198936"/>
            <a:ext cx="42305968" cy="787139"/>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0010" tIns="40005" rIns="80010" bIns="40005">
            <a:spAutoFit/>
          </a:bodyPr>
          <a:lstStyle/>
          <a:p>
            <a:pPr algn="ctr"/>
            <a:r>
              <a:rPr lang="en-US" altLang="en-US" sz="5400" b="1" dirty="0">
                <a:solidFill>
                  <a:schemeClr val="bg1"/>
                </a:solidFill>
              </a:rPr>
              <a:t>Barry University, Miami, </a:t>
            </a:r>
            <a:r>
              <a:rPr lang="en-US" altLang="en-US" sz="5400" b="1" dirty="0" smtClean="0">
                <a:solidFill>
                  <a:schemeClr val="bg1"/>
                </a:solidFill>
              </a:rPr>
              <a:t>FL </a:t>
            </a:r>
            <a:endParaRPr lang="en-US" altLang="en-US" sz="5400" b="1" dirty="0">
              <a:solidFill>
                <a:schemeClr val="bg1"/>
              </a:solidFill>
            </a:endParaRPr>
          </a:p>
        </p:txBody>
      </p:sp>
      <p:pic>
        <p:nvPicPr>
          <p:cNvPr id="2072" name="Picture 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1" y="1023111"/>
            <a:ext cx="3733799"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721560" y="28866810"/>
            <a:ext cx="15179040" cy="2603790"/>
          </a:xfrm>
          <a:prstGeom prst="rect">
            <a:avLst/>
          </a:prstGeom>
          <a:noFill/>
        </p:spPr>
        <p:txBody>
          <a:bodyPr wrap="square" rtlCol="0">
            <a:spAutoFit/>
          </a:bodyPr>
          <a:lstStyle/>
          <a:p>
            <a:pPr marL="457200" indent="-457200" algn="just">
              <a:buFont typeface="+mj-lt"/>
              <a:buAutoNum type="arabicPeriod"/>
            </a:pPr>
            <a:r>
              <a:rPr lang="en-US" sz="2400" dirty="0" smtClean="0"/>
              <a:t>Rastislav Lukac, Konstantinos </a:t>
            </a:r>
            <a:r>
              <a:rPr lang="en-US" sz="2400" dirty="0"/>
              <a:t>N. </a:t>
            </a:r>
            <a:r>
              <a:rPr lang="en-US" sz="2400" dirty="0" smtClean="0"/>
              <a:t>Plataniotis</a:t>
            </a:r>
            <a:r>
              <a:rPr lang="en-US" sz="2400" dirty="0"/>
              <a:t>, “Color Image Processing: Methods and Applications,” Taylor &amp; Francis, </a:t>
            </a:r>
            <a:r>
              <a:rPr lang="en-US" sz="2400" dirty="0" smtClean="0"/>
              <a:t>September 2006.</a:t>
            </a:r>
            <a:endParaRPr lang="en-US" sz="2400" dirty="0"/>
          </a:p>
          <a:p>
            <a:pPr marL="457200" indent="-457200" algn="just">
              <a:buFont typeface="+mj-lt"/>
              <a:buAutoNum type="arabicPeriod"/>
            </a:pPr>
            <a:r>
              <a:rPr lang="en-US" sz="2400" dirty="0" smtClean="0"/>
              <a:t>Adam Hoover, Valentina Kouznetsova, and Michael Goldbaum, “Locating </a:t>
            </a:r>
            <a:r>
              <a:rPr lang="en-US" sz="2400" dirty="0"/>
              <a:t>Blood Vessels in Retinal </a:t>
            </a:r>
            <a:r>
              <a:rPr lang="en-US" sz="2400" dirty="0" smtClean="0"/>
              <a:t>Images by </a:t>
            </a:r>
            <a:r>
              <a:rPr lang="en-US" sz="2400" dirty="0"/>
              <a:t>Piecewise Threshold Probing of </a:t>
            </a:r>
            <a:r>
              <a:rPr lang="en-US" sz="2400" dirty="0" smtClean="0"/>
              <a:t>a Matched </a:t>
            </a:r>
            <a:r>
              <a:rPr lang="en-US" sz="2400" dirty="0"/>
              <a:t>Filter </a:t>
            </a:r>
            <a:r>
              <a:rPr lang="en-US" sz="2400" dirty="0" smtClean="0"/>
              <a:t>Response,” IEEE Transactions on Medical Imaging, Vol. 19, No. 3, pp. 203 – 210, March 2000.</a:t>
            </a:r>
          </a:p>
          <a:p>
            <a:pPr marL="457200" indent="-457200" algn="just">
              <a:buFont typeface="+mj-lt"/>
              <a:buAutoNum type="arabicPeriod"/>
            </a:pPr>
            <a:r>
              <a:rPr lang="en-US" sz="2400" dirty="0" smtClean="0"/>
              <a:t>S</a:t>
            </a:r>
            <a:r>
              <a:rPr lang="en-US" sz="2400" dirty="0"/>
              <a:t>. Chaudhuri, S. Chatterjee, N. Katz, M. Nelson, and M. Goldbaum</a:t>
            </a:r>
            <a:r>
              <a:rPr lang="en-US" sz="2400" dirty="0" smtClean="0"/>
              <a:t>, “</a:t>
            </a:r>
            <a:r>
              <a:rPr lang="en-US" sz="2400" dirty="0"/>
              <a:t>Detection of blood vessels in retinal images using </a:t>
            </a:r>
            <a:r>
              <a:rPr lang="en-US" sz="2400" dirty="0" smtClean="0"/>
              <a:t>two-dimensional matched </a:t>
            </a:r>
            <a:r>
              <a:rPr lang="en-US" sz="2400" dirty="0"/>
              <a:t>filters,” IEEE </a:t>
            </a:r>
            <a:r>
              <a:rPr lang="en-US" sz="2400" dirty="0" smtClean="0"/>
              <a:t>Transactions on Medical Imaging, Vol</a:t>
            </a:r>
            <a:r>
              <a:rPr lang="en-US" sz="2400" dirty="0"/>
              <a:t>. 8, </a:t>
            </a:r>
            <a:r>
              <a:rPr lang="en-US" sz="2400" dirty="0" smtClean="0"/>
              <a:t>No. 3, pp</a:t>
            </a:r>
            <a:r>
              <a:rPr lang="en-US" sz="2400" dirty="0"/>
              <a:t>. 263–269, </a:t>
            </a:r>
            <a:r>
              <a:rPr lang="en-US" sz="2400" dirty="0" smtClean="0"/>
              <a:t>Sept.1989.</a:t>
            </a:r>
          </a:p>
          <a:p>
            <a:pPr marL="457200" indent="-457200" algn="just">
              <a:buFont typeface="+mj-lt"/>
              <a:buAutoNum type="arabicPeriod"/>
            </a:pPr>
            <a:r>
              <a:rPr lang="en-US" sz="2400" dirty="0" smtClean="0"/>
              <a:t>Marco </a:t>
            </a:r>
            <a:r>
              <a:rPr lang="en-US" sz="2400" dirty="0" err="1" smtClean="0"/>
              <a:t>Dorigo</a:t>
            </a:r>
            <a:r>
              <a:rPr lang="en-US" sz="2400" dirty="0" smtClean="0"/>
              <a:t>, Christian Blum, “Ant colony optimization theory: A survey,” Theoretical Computer Science, Vol. 344, pp 243 – 278, November 2005.</a:t>
            </a:r>
            <a:endParaRPr lang="en-US" sz="2400" dirty="0"/>
          </a:p>
        </p:txBody>
      </p:sp>
      <p:pic>
        <p:nvPicPr>
          <p:cNvPr id="207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09706" y="1023111"/>
            <a:ext cx="7830188" cy="297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192"/>
          <p:cNvSpPr txBox="1">
            <a:spLocks noChangeArrowheads="1"/>
          </p:cNvSpPr>
          <p:nvPr/>
        </p:nvSpPr>
        <p:spPr bwMode="auto">
          <a:xfrm>
            <a:off x="11277600" y="6478816"/>
            <a:ext cx="16002000" cy="786384"/>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1pPr>
            <a:lvl2pPr marL="474663" indent="46038"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2pPr>
            <a:lvl3pPr marL="950913" indent="92075"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3pPr>
            <a:lvl4pPr marL="1428750" indent="136525"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4pPr>
            <a:lvl5pPr marL="1906588" indent="182563" algn="l" rtl="0" fontAlgn="base">
              <a:lnSpc>
                <a:spcPct val="85000"/>
              </a:lnSpc>
              <a:spcBef>
                <a:spcPct val="0"/>
              </a:spcBef>
              <a:spcAft>
                <a:spcPct val="0"/>
              </a:spcAft>
              <a:defRPr sz="99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9900" kern="1200">
                <a:solidFill>
                  <a:schemeClr val="tx1"/>
                </a:solidFill>
                <a:latin typeface="Arial Narrow" panose="020B0606020202030204" pitchFamily="34" charset="0"/>
                <a:ea typeface="MS PGothic" panose="020B0600070205080204" pitchFamily="34" charset="-128"/>
                <a:cs typeface="+mn-cs"/>
              </a:defRPr>
            </a:lvl9pPr>
          </a:lstStyle>
          <a:p>
            <a:pPr algn="ctr"/>
            <a:r>
              <a:rPr lang="en-US" altLang="en-US" sz="6200" b="1" dirty="0">
                <a:solidFill>
                  <a:schemeClr val="bg1"/>
                </a:solidFill>
              </a:rPr>
              <a:t>Materials and Methods</a:t>
            </a:r>
          </a:p>
        </p:txBody>
      </p:sp>
      <p:sp>
        <p:nvSpPr>
          <p:cNvPr id="39" name="TextBox 194"/>
          <p:cNvSpPr txBox="1">
            <a:spLocks noChangeArrowheads="1"/>
          </p:cNvSpPr>
          <p:nvPr/>
        </p:nvSpPr>
        <p:spPr bwMode="auto">
          <a:xfrm>
            <a:off x="27813000" y="6478816"/>
            <a:ext cx="15179040" cy="786384"/>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dirty="0">
                <a:solidFill>
                  <a:schemeClr val="bg1"/>
                </a:solidFill>
              </a:rPr>
              <a:t>Results </a:t>
            </a:r>
          </a:p>
        </p:txBody>
      </p:sp>
      <p:sp>
        <p:nvSpPr>
          <p:cNvPr id="41" name="TextBox 196"/>
          <p:cNvSpPr txBox="1">
            <a:spLocks noChangeArrowheads="1"/>
          </p:cNvSpPr>
          <p:nvPr/>
        </p:nvSpPr>
        <p:spPr bwMode="auto">
          <a:xfrm>
            <a:off x="27767280" y="23086686"/>
            <a:ext cx="15179040" cy="903324"/>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dirty="0">
                <a:solidFill>
                  <a:schemeClr val="bg1"/>
                </a:solidFill>
              </a:rPr>
              <a:t>Future </a:t>
            </a:r>
            <a:r>
              <a:rPr lang="en-US" altLang="en-US" sz="6200" b="1" dirty="0" smtClean="0">
                <a:solidFill>
                  <a:schemeClr val="bg1"/>
                </a:solidFill>
              </a:rPr>
              <a:t>Work</a:t>
            </a:r>
            <a:endParaRPr lang="en-US" altLang="en-US" sz="6200" b="1" dirty="0">
              <a:solidFill>
                <a:schemeClr val="bg1"/>
              </a:solidFill>
            </a:endParaRPr>
          </a:p>
        </p:txBody>
      </p:sp>
      <p:sp>
        <p:nvSpPr>
          <p:cNvPr id="44" name="TextBox 191"/>
          <p:cNvSpPr txBox="1">
            <a:spLocks noChangeArrowheads="1"/>
          </p:cNvSpPr>
          <p:nvPr/>
        </p:nvSpPr>
        <p:spPr bwMode="auto">
          <a:xfrm>
            <a:off x="687324" y="26898600"/>
            <a:ext cx="10131552" cy="786384"/>
          </a:xfrm>
          <a:prstGeom prst="rect">
            <a:avLst/>
          </a:prstGeom>
          <a:gradFill rotWithShape="1">
            <a:gsLst>
              <a:gs pos="0">
                <a:srgbClr val="790012"/>
              </a:gs>
              <a:gs pos="50000">
                <a:srgbClr val="B0021F"/>
              </a:gs>
              <a:gs pos="100000">
                <a:srgbClr val="D1052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6200" b="1" dirty="0">
                <a:solidFill>
                  <a:schemeClr val="bg1"/>
                </a:solidFill>
              </a:rPr>
              <a:t>Purpose</a:t>
            </a:r>
          </a:p>
        </p:txBody>
      </p:sp>
      <mc:AlternateContent xmlns:mc="http://schemas.openxmlformats.org/markup-compatibility/2006" xmlns:a14="http://schemas.microsoft.com/office/drawing/2010/main">
        <mc:Choice Requires="a14">
          <p:sp>
            <p:nvSpPr>
              <p:cNvPr id="7" name="TextBox 6"/>
              <p:cNvSpPr txBox="1"/>
              <p:nvPr/>
            </p:nvSpPr>
            <p:spPr>
              <a:xfrm>
                <a:off x="11277600" y="7408192"/>
                <a:ext cx="16002000" cy="4697248"/>
              </a:xfrm>
              <a:prstGeom prst="rect">
                <a:avLst/>
              </a:prstGeom>
              <a:noFill/>
            </p:spPr>
            <p:txBody>
              <a:bodyPr wrap="square" rtlCol="0">
                <a:spAutoFit/>
              </a:bodyPr>
              <a:lstStyle/>
              <a:p>
                <a:pPr algn="just">
                  <a:spcAft>
                    <a:spcPts val="600"/>
                  </a:spcAft>
                </a:pPr>
                <a:r>
                  <a:rPr lang="en-US" altLang="en-US" sz="2400" dirty="0" smtClean="0"/>
                  <a:t>The retina enhancement algorithm </a:t>
                </a:r>
                <a:r>
                  <a:rPr lang="en-US" altLang="en-US" sz="2400" dirty="0"/>
                  <a:t>was implemented </a:t>
                </a:r>
                <a:r>
                  <a:rPr lang="en-US" altLang="en-US" sz="2400" dirty="0" smtClean="0"/>
                  <a:t>in Octave. The two-dimensional Gaussian filter is applied in a series of rotational steps </a:t>
                </a:r>
                <a:r>
                  <a:rPr lang="en-US" altLang="en-US" sz="2400" dirty="0" smtClean="0">
                    <a:sym typeface="Symbol" panose="05050102010706020507" pitchFamily="18" charset="2"/>
                  </a:rPr>
                  <a:t>eliminating incorrect vessel </a:t>
                </a:r>
                <a:r>
                  <a:rPr lang="en-US" altLang="en-US" sz="2400" dirty="0">
                    <a:sym typeface="Symbol" panose="05050102010706020507" pitchFamily="18" charset="2"/>
                  </a:rPr>
                  <a:t>identification </a:t>
                </a:r>
                <a:r>
                  <a:rPr lang="en-US" altLang="en-US" sz="2400" dirty="0" smtClean="0">
                    <a:sym typeface="Symbol" panose="05050102010706020507" pitchFamily="18" charset="2"/>
                  </a:rPr>
                  <a:t>as it enhances paths at points where the direction of the filter closely matches the direction of the path. The formula that describes the two-dimensional Gaussian filter is given below:</a:t>
                </a:r>
              </a:p>
              <a:p>
                <a:pPr algn="ctr">
                  <a:spcAft>
                    <a:spcPts val="600"/>
                  </a:spcAft>
                </a:pPr>
                <a14:m>
                  <m:oMath xmlns:m="http://schemas.openxmlformats.org/officeDocument/2006/math">
                    <m:sSup>
                      <m:sSupPr>
                        <m:ctrlPr>
                          <a:rPr lang="en-US" altLang="en-US" sz="2400" i="1" smtClean="0">
                            <a:latin typeface="Cambria Math" panose="02040503050406030204" pitchFamily="18" charset="0"/>
                          </a:rPr>
                        </m:ctrlPr>
                      </m:sSupPr>
                      <m:e>
                        <m:r>
                          <a:rPr lang="en-US" altLang="en-US" sz="2400" b="0" i="1" smtClean="0">
                            <a:latin typeface="Cambria Math" panose="02040503050406030204" pitchFamily="18" charset="0"/>
                          </a:rPr>
                          <m:t>𝑓</m:t>
                        </m:r>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𝑦</m:t>
                            </m:r>
                          </m:e>
                        </m:d>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𝐴𝑒</m:t>
                        </m:r>
                      </m:e>
                      <m:sup>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𝑥</m:t>
                                </m:r>
                              </m:e>
                              <m:sup>
                                <m:r>
                                  <a:rPr lang="en-US" altLang="en-US" sz="2400" b="0" i="1" smtClean="0">
                                    <a:latin typeface="Cambria Math" panose="02040503050406030204" pitchFamily="18" charset="0"/>
                                  </a:rPr>
                                  <m:t>2</m:t>
                                </m:r>
                              </m:sup>
                            </m:sSup>
                          </m:num>
                          <m:den>
                            <m:r>
                              <a:rPr lang="en-US" altLang="en-US" sz="2400" b="0" i="1" smtClean="0">
                                <a:latin typeface="Cambria Math" panose="02040503050406030204" pitchFamily="18" charset="0"/>
                              </a:rPr>
                              <m:t>2</m:t>
                            </m:r>
                            <m:sSup>
                              <m:sSupPr>
                                <m:ctrlPr>
                                  <a:rPr lang="en-US" altLang="en-US" sz="2400" b="0" i="1" smtClean="0">
                                    <a:latin typeface="Cambria Math" panose="02040503050406030204" pitchFamily="18" charset="0"/>
                                  </a:rPr>
                                </m:ctrlPr>
                              </m:sSupPr>
                              <m:e>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𝜎</m:t>
                                    </m:r>
                                  </m:e>
                                  <m:sub>
                                    <m:r>
                                      <a:rPr lang="en-US" altLang="en-US" sz="2400" b="0" i="1" smtClean="0">
                                        <a:latin typeface="Cambria Math" panose="02040503050406030204" pitchFamily="18" charset="0"/>
                                      </a:rPr>
                                      <m:t>𝑥</m:t>
                                    </m:r>
                                  </m:sub>
                                </m:sSub>
                              </m:e>
                              <m:sup>
                                <m:r>
                                  <a:rPr lang="en-US" altLang="en-US" sz="2400" b="0" i="1" smtClean="0">
                                    <a:latin typeface="Cambria Math" panose="02040503050406030204" pitchFamily="18" charset="0"/>
                                  </a:rPr>
                                  <m:t>2</m:t>
                                </m:r>
                              </m:sup>
                            </m:sSup>
                          </m:den>
                        </m:f>
                        <m:r>
                          <a:rPr lang="en-US" altLang="en-US" sz="2400" b="0" i="1" smtClean="0">
                            <a:latin typeface="Cambria Math" panose="02040503050406030204" pitchFamily="18" charset="0"/>
                          </a:rPr>
                          <m:t>+</m:t>
                        </m:r>
                        <m:f>
                          <m:fPr>
                            <m:ctrlPr>
                              <a:rPr lang="en-US" altLang="en-US" sz="2400" b="0" i="1" smtClean="0">
                                <a:latin typeface="Cambria Math" panose="02040503050406030204" pitchFamily="18" charset="0"/>
                              </a:rPr>
                            </m:ctrlPr>
                          </m:fPr>
                          <m:num>
                            <m:sSup>
                              <m:sSupPr>
                                <m:ctrlPr>
                                  <a:rPr lang="en-US" altLang="en-US" sz="2400" b="0" i="1" smtClean="0">
                                    <a:latin typeface="Cambria Math" panose="02040503050406030204" pitchFamily="18" charset="0"/>
                                  </a:rPr>
                                </m:ctrlPr>
                              </m:sSupPr>
                              <m:e>
                                <m:r>
                                  <a:rPr lang="en-US" altLang="en-US" sz="2400" b="0" i="1" smtClean="0">
                                    <a:latin typeface="Cambria Math" panose="02040503050406030204" pitchFamily="18" charset="0"/>
                                  </a:rPr>
                                  <m:t>𝑦</m:t>
                                </m:r>
                              </m:e>
                              <m:sup>
                                <m:r>
                                  <a:rPr lang="en-US" altLang="en-US" sz="2400" b="0" i="1" smtClean="0">
                                    <a:latin typeface="Cambria Math" panose="02040503050406030204" pitchFamily="18" charset="0"/>
                                  </a:rPr>
                                  <m:t>2</m:t>
                                </m:r>
                              </m:sup>
                            </m:sSup>
                          </m:num>
                          <m:den>
                            <m:r>
                              <a:rPr lang="en-US" altLang="en-US" sz="2400" b="0" i="1" smtClean="0">
                                <a:latin typeface="Cambria Math" panose="02040503050406030204" pitchFamily="18" charset="0"/>
                              </a:rPr>
                              <m:t>2</m:t>
                            </m:r>
                            <m:sSup>
                              <m:sSupPr>
                                <m:ctrlPr>
                                  <a:rPr lang="en-US" altLang="en-US" sz="2400" b="0" i="1" smtClean="0">
                                    <a:latin typeface="Cambria Math" panose="02040503050406030204" pitchFamily="18" charset="0"/>
                                  </a:rPr>
                                </m:ctrlPr>
                              </m:sSupPr>
                              <m:e>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ea typeface="Cambria Math" panose="02040503050406030204" pitchFamily="18" charset="0"/>
                                      </a:rPr>
                                      <m:t>𝜎</m:t>
                                    </m:r>
                                  </m:e>
                                  <m:sub>
                                    <m:r>
                                      <a:rPr lang="en-US" altLang="en-US" sz="2400" b="0" i="1" smtClean="0">
                                        <a:latin typeface="Cambria Math" panose="02040503050406030204" pitchFamily="18" charset="0"/>
                                      </a:rPr>
                                      <m:t>𝑦</m:t>
                                    </m:r>
                                  </m:sub>
                                </m:sSub>
                              </m:e>
                              <m:sup>
                                <m:r>
                                  <a:rPr lang="en-US" altLang="en-US" sz="2400" b="0" i="1" smtClean="0">
                                    <a:latin typeface="Cambria Math" panose="02040503050406030204" pitchFamily="18" charset="0"/>
                                  </a:rPr>
                                  <m:t>2</m:t>
                                </m:r>
                              </m:sup>
                            </m:sSup>
                          </m:den>
                        </m:f>
                        <m:r>
                          <a:rPr lang="en-US" altLang="en-US" sz="2400" b="0" i="1" smtClean="0">
                            <a:latin typeface="Cambria Math" panose="02040503050406030204" pitchFamily="18" charset="0"/>
                          </a:rPr>
                          <m:t>)</m:t>
                        </m:r>
                      </m:sup>
                    </m:sSup>
                  </m:oMath>
                </a14:m>
                <a:r>
                  <a:rPr lang="en-US" altLang="en-US" sz="2400" dirty="0" smtClean="0"/>
                  <a:t>, </a:t>
                </a:r>
              </a:p>
              <a:p>
                <a:pPr algn="just">
                  <a:spcAft>
                    <a:spcPts val="1200"/>
                  </a:spcAft>
                </a:pPr>
                <a:r>
                  <a:rPr lang="en-US" altLang="en-US" sz="2400" dirty="0" smtClean="0"/>
                  <a:t>where </a:t>
                </a:r>
                <a:r>
                  <a:rPr lang="en-US" altLang="en-US" sz="2400" i="1" dirty="0" smtClean="0"/>
                  <a:t>A</a:t>
                </a:r>
                <a:r>
                  <a:rPr lang="en-US" altLang="en-US" sz="2400" dirty="0" smtClean="0"/>
                  <a:t> denotes the amplitude and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𝜎</m:t>
                        </m:r>
                      </m:e>
                      <m:sub>
                        <m:r>
                          <a:rPr lang="en-US" altLang="en-US" sz="2400" i="1">
                            <a:latin typeface="Cambria Math" panose="02040503050406030204" pitchFamily="18" charset="0"/>
                          </a:rPr>
                          <m:t>𝑥</m:t>
                        </m:r>
                      </m:sub>
                    </m:sSub>
                  </m:oMath>
                </a14:m>
                <a:r>
                  <a:rPr lang="en-US" altLang="en-US" sz="2400" dirty="0" smtClean="0">
                    <a:sym typeface="Symbol" panose="05050102010706020507" pitchFamily="18" charset="2"/>
                  </a:rPr>
                  <a:t>,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ea typeface="Cambria Math" panose="02040503050406030204" pitchFamily="18" charset="0"/>
                          </a:rPr>
                          <m:t>𝜎</m:t>
                        </m:r>
                      </m:e>
                      <m:sub>
                        <m:r>
                          <a:rPr lang="en-US" altLang="en-US" sz="2400" i="1">
                            <a:latin typeface="Cambria Math" panose="02040503050406030204" pitchFamily="18" charset="0"/>
                          </a:rPr>
                          <m:t>𝑥</m:t>
                        </m:r>
                      </m:sub>
                    </m:sSub>
                  </m:oMath>
                </a14:m>
                <a:r>
                  <a:rPr lang="en-US" altLang="en-US" sz="2400" dirty="0" smtClean="0">
                    <a:sym typeface="Symbol" panose="05050102010706020507" pitchFamily="18" charset="2"/>
                  </a:rPr>
                  <a:t> denote the spread of the filter in </a:t>
                </a:r>
                <a14:m>
                  <m:oMath xmlns:m="http://schemas.openxmlformats.org/officeDocument/2006/math">
                    <m:r>
                      <a:rPr lang="en-US" altLang="en-US" sz="2400" i="1">
                        <a:latin typeface="Cambria Math" panose="02040503050406030204" pitchFamily="18" charset="0"/>
                      </a:rPr>
                      <m:t>𝑥</m:t>
                    </m:r>
                  </m:oMath>
                </a14:m>
                <a:r>
                  <a:rPr lang="en-US" altLang="en-US" sz="2400" dirty="0" smtClean="0">
                    <a:sym typeface="Symbol" panose="05050102010706020507" pitchFamily="18" charset="2"/>
                  </a:rPr>
                  <a:t> and </a:t>
                </a:r>
                <a14:m>
                  <m:oMath xmlns:m="http://schemas.openxmlformats.org/officeDocument/2006/math">
                    <m:r>
                      <a:rPr lang="en-US" altLang="en-US" sz="2400" i="1">
                        <a:latin typeface="Cambria Math" panose="02040503050406030204" pitchFamily="18" charset="0"/>
                      </a:rPr>
                      <m:t>𝑦</m:t>
                    </m:r>
                  </m:oMath>
                </a14:m>
                <a:r>
                  <a:rPr lang="en-US" altLang="en-US" sz="2400" dirty="0" smtClean="0">
                    <a:sym typeface="Symbol" panose="05050102010706020507" pitchFamily="18" charset="2"/>
                  </a:rPr>
                  <a:t>. Rotated versions of the filter by an angle </a:t>
                </a:r>
                <a14:m>
                  <m:oMath xmlns:m="http://schemas.openxmlformats.org/officeDocument/2006/math">
                    <m:r>
                      <m:rPr>
                        <m:brk m:alnAt="7"/>
                      </m:rPr>
                      <a:rPr lang="en-US" altLang="en-US" sz="2400" i="1">
                        <a:latin typeface="Cambria Math" panose="02040503050406030204" pitchFamily="18" charset="0"/>
                        <a:ea typeface="Cambria Math" panose="02040503050406030204" pitchFamily="18" charset="0"/>
                        <a:sym typeface="Symbol" panose="05050102010706020507" pitchFamily="18" charset="2"/>
                      </a:rPr>
                      <m:t>𝜃</m:t>
                    </m:r>
                  </m:oMath>
                </a14:m>
                <a:r>
                  <a:rPr lang="en-US" altLang="en-US" sz="2400" dirty="0" smtClean="0">
                    <a:sym typeface="Symbol" panose="05050102010706020507" pitchFamily="18" charset="2"/>
                  </a:rPr>
                  <a:t> are computed by replacing </a:t>
                </a:r>
                <a14:m>
                  <m:oMath xmlns:m="http://schemas.openxmlformats.org/officeDocument/2006/math">
                    <m:r>
                      <a:rPr lang="en-US" altLang="en-US" sz="2400" i="1">
                        <a:latin typeface="Cambria Math" panose="02040503050406030204" pitchFamily="18" charset="0"/>
                      </a:rPr>
                      <m:t>𝑥</m:t>
                    </m:r>
                  </m:oMath>
                </a14:m>
                <a:r>
                  <a:rPr lang="en-US" altLang="en-US" sz="2400" dirty="0">
                    <a:sym typeface="Symbol" panose="05050102010706020507" pitchFamily="18" charset="2"/>
                  </a:rPr>
                  <a:t> and </a:t>
                </a:r>
                <a14:m>
                  <m:oMath xmlns:m="http://schemas.openxmlformats.org/officeDocument/2006/math">
                    <m:r>
                      <a:rPr lang="en-US" altLang="en-US" sz="2400" i="1">
                        <a:latin typeface="Cambria Math" panose="02040503050406030204" pitchFamily="18" charset="0"/>
                      </a:rPr>
                      <m:t>𝑦</m:t>
                    </m:r>
                    <m:r>
                      <a:rPr lang="en-US" altLang="en-US" sz="2400" i="1">
                        <a:latin typeface="Cambria Math" panose="02040503050406030204" pitchFamily="18" charset="0"/>
                      </a:rPr>
                      <m:t> </m:t>
                    </m:r>
                  </m:oMath>
                </a14:m>
                <a:r>
                  <a:rPr lang="en-US" altLang="en-US" sz="2400" dirty="0" smtClean="0">
                    <a:sym typeface="Symbol" panose="05050102010706020507" pitchFamily="18" charset="2"/>
                  </a:rPr>
                  <a:t>according to the rotation </a:t>
                </a:r>
                <a:r>
                  <a:rPr lang="en-US" altLang="en-US" sz="2400" dirty="0">
                    <a:sym typeface="Symbol" panose="05050102010706020507" pitchFamily="18" charset="2"/>
                  </a:rPr>
                  <a:t>transformation matrix </a:t>
                </a:r>
                <a:r>
                  <a:rPr lang="en-US" altLang="en-US" sz="2400" dirty="0" smtClean="0">
                    <a:sym typeface="Symbol" panose="05050102010706020507" pitchFamily="18" charset="2"/>
                  </a:rPr>
                  <a:t>that follows:</a:t>
                </a:r>
              </a:p>
              <a:p>
                <a:pPr algn="just"/>
                <a14:m>
                  <m:oMathPara xmlns:m="http://schemas.openxmlformats.org/officeDocument/2006/math">
                    <m:oMathParaPr>
                      <m:jc m:val="centerGroup"/>
                    </m:oMathParaPr>
                    <m:oMath xmlns:m="http://schemas.openxmlformats.org/officeDocument/2006/math">
                      <m:d>
                        <m:dPr>
                          <m:begChr m:val="["/>
                          <m:endChr m:val="]"/>
                          <m:ctrlPr>
                            <a:rPr lang="en-US" altLang="en-US" sz="2400" i="1" smtClean="0">
                              <a:latin typeface="Cambria Math" panose="02040503050406030204" pitchFamily="18" charset="0"/>
                              <a:sym typeface="Symbol" panose="05050102010706020507" pitchFamily="18" charset="2"/>
                            </a:rPr>
                          </m:ctrlPr>
                        </m:dPr>
                        <m:e>
                          <m:m>
                            <m:mPr>
                              <m:mcs>
                                <m:mc>
                                  <m:mcPr>
                                    <m:count m:val="1"/>
                                    <m:mcJc m:val="center"/>
                                  </m:mcPr>
                                </m:mc>
                              </m:mcs>
                              <m:ctrlPr>
                                <a:rPr lang="en-US" altLang="en-US" sz="2400" b="0" i="1" smtClean="0">
                                  <a:latin typeface="Cambria Math" panose="02040503050406030204" pitchFamily="18" charset="0"/>
                                  <a:sym typeface="Symbol" panose="05050102010706020507" pitchFamily="18" charset="2"/>
                                </a:rPr>
                              </m:ctrlPr>
                            </m:mPr>
                            <m:mr>
                              <m:e>
                                <m:sSup>
                                  <m:sSupPr>
                                    <m:ctrlPr>
                                      <a:rPr lang="en-US" altLang="en-US" sz="2400" b="0" i="1" smtClean="0">
                                        <a:latin typeface="Cambria Math" panose="02040503050406030204" pitchFamily="18" charset="0"/>
                                        <a:sym typeface="Symbol" panose="05050102010706020507" pitchFamily="18" charset="2"/>
                                      </a:rPr>
                                    </m:ctrlPr>
                                  </m:sSupPr>
                                  <m:e>
                                    <m:r>
                                      <m:rPr>
                                        <m:brk m:alnAt="7"/>
                                      </m:rPr>
                                      <a:rPr lang="en-US" altLang="en-US" sz="2400" b="0" i="1" smtClean="0">
                                        <a:latin typeface="Cambria Math" panose="02040503050406030204" pitchFamily="18" charset="0"/>
                                        <a:sym typeface="Symbol" panose="05050102010706020507" pitchFamily="18" charset="2"/>
                                      </a:rPr>
                                      <m:t>𝑥</m:t>
                                    </m:r>
                                  </m:e>
                                  <m:sup>
                                    <m:r>
                                      <a:rPr lang="en-US" altLang="en-US" sz="2400" b="0" i="1" smtClean="0">
                                        <a:latin typeface="Cambria Math" panose="02040503050406030204" pitchFamily="18" charset="0"/>
                                        <a:sym typeface="Symbol" panose="05050102010706020507" pitchFamily="18" charset="2"/>
                                      </a:rPr>
                                      <m:t>′</m:t>
                                    </m:r>
                                  </m:sup>
                                </m:sSup>
                              </m:e>
                            </m:mr>
                            <m:mr>
                              <m:e>
                                <m:sSup>
                                  <m:sSupPr>
                                    <m:ctrlPr>
                                      <a:rPr lang="en-US" altLang="en-US" sz="2400" b="0" i="1" smtClean="0">
                                        <a:latin typeface="Cambria Math" panose="02040503050406030204" pitchFamily="18" charset="0"/>
                                        <a:sym typeface="Symbol" panose="05050102010706020507" pitchFamily="18" charset="2"/>
                                      </a:rPr>
                                    </m:ctrlPr>
                                  </m:sSupPr>
                                  <m:e>
                                    <m:r>
                                      <a:rPr lang="en-US" altLang="en-US" sz="2400" b="0" i="1" smtClean="0">
                                        <a:latin typeface="Cambria Math" panose="02040503050406030204" pitchFamily="18" charset="0"/>
                                        <a:sym typeface="Symbol" panose="05050102010706020507" pitchFamily="18" charset="2"/>
                                      </a:rPr>
                                      <m:t>𝑦</m:t>
                                    </m:r>
                                  </m:e>
                                  <m:sup>
                                    <m:r>
                                      <a:rPr lang="en-US" altLang="en-US" sz="2400" b="0" i="1" smtClean="0">
                                        <a:latin typeface="Cambria Math" panose="02040503050406030204" pitchFamily="18" charset="0"/>
                                        <a:sym typeface="Symbol" panose="05050102010706020507" pitchFamily="18" charset="2"/>
                                      </a:rPr>
                                      <m:t>′</m:t>
                                    </m:r>
                                  </m:sup>
                                </m:sSup>
                              </m:e>
                            </m:mr>
                          </m:m>
                        </m:e>
                      </m:d>
                      <m:r>
                        <a:rPr lang="en-US" altLang="en-US" sz="2400" b="0" i="1" smtClean="0">
                          <a:latin typeface="Cambria Math" panose="02040503050406030204" pitchFamily="18" charset="0"/>
                          <a:sym typeface="Symbol" panose="05050102010706020507" pitchFamily="18" charset="2"/>
                        </a:rPr>
                        <m:t>=</m:t>
                      </m:r>
                      <m:d>
                        <m:dPr>
                          <m:begChr m:val="["/>
                          <m:endChr m:val="]"/>
                          <m:ctrlPr>
                            <a:rPr lang="en-US" altLang="en-US" sz="2400" b="0" i="1" smtClean="0">
                              <a:latin typeface="Cambria Math" panose="02040503050406030204" pitchFamily="18" charset="0"/>
                              <a:sym typeface="Symbol" panose="05050102010706020507" pitchFamily="18" charset="2"/>
                            </a:rPr>
                          </m:ctrlPr>
                        </m:dPr>
                        <m:e>
                          <m:m>
                            <m:mPr>
                              <m:mcs>
                                <m:mc>
                                  <m:mcPr>
                                    <m:count m:val="2"/>
                                    <m:mcJc m:val="center"/>
                                  </m:mcPr>
                                </m:mc>
                              </m:mcs>
                              <m:ctrlPr>
                                <a:rPr lang="en-US" altLang="en-US" sz="2400" b="0" i="1" smtClean="0">
                                  <a:latin typeface="Cambria Math" panose="02040503050406030204" pitchFamily="18" charset="0"/>
                                  <a:sym typeface="Symbol" panose="05050102010706020507" pitchFamily="18" charset="2"/>
                                </a:rPr>
                              </m:ctrlPr>
                            </m:mPr>
                            <m:mr>
                              <m:e>
                                <m:r>
                                  <m:rPr>
                                    <m:brk m:alnAt="7"/>
                                  </m:rPr>
                                  <a:rPr lang="en-US" altLang="en-US" sz="2400" b="0" i="1" smtClean="0">
                                    <a:latin typeface="Cambria Math" panose="02040503050406030204" pitchFamily="18" charset="0"/>
                                    <a:sym typeface="Symbol" panose="05050102010706020507" pitchFamily="18" charset="2"/>
                                  </a:rPr>
                                  <m:t>𝑐</m:t>
                                </m:r>
                                <m:r>
                                  <a:rPr lang="en-US" altLang="en-US" sz="2400" b="0" i="1" smtClean="0">
                                    <a:latin typeface="Cambria Math" panose="02040503050406030204" pitchFamily="18" charset="0"/>
                                    <a:sym typeface="Symbol" panose="05050102010706020507" pitchFamily="18" charset="2"/>
                                  </a:rPr>
                                  <m:t>𝑜𝑠</m:t>
                                </m:r>
                                <m:r>
                                  <a:rPr lang="en-US" altLang="en-US" sz="2400" b="0" i="1" smtClean="0">
                                    <a:latin typeface="Cambria Math" panose="02040503050406030204" pitchFamily="18" charset="0"/>
                                    <a:ea typeface="Cambria Math" panose="02040503050406030204" pitchFamily="18" charset="0"/>
                                    <a:sym typeface="Symbol" panose="05050102010706020507" pitchFamily="18" charset="2"/>
                                  </a:rPr>
                                  <m:t>𝜃</m:t>
                                </m:r>
                              </m:e>
                              <m:e>
                                <m:r>
                                  <a:rPr lang="en-US" altLang="en-US" sz="2400" b="0" i="1" smtClean="0">
                                    <a:latin typeface="Cambria Math" panose="02040503050406030204" pitchFamily="18" charset="0"/>
                                    <a:sym typeface="Symbol" panose="05050102010706020507" pitchFamily="18" charset="2"/>
                                  </a:rPr>
                                  <m:t>−</m:t>
                                </m:r>
                                <m:r>
                                  <a:rPr lang="en-US" altLang="en-US" sz="2400" b="0" i="1" smtClean="0">
                                    <a:latin typeface="Cambria Math" panose="02040503050406030204" pitchFamily="18" charset="0"/>
                                    <a:sym typeface="Symbol" panose="05050102010706020507" pitchFamily="18" charset="2"/>
                                  </a:rPr>
                                  <m:t>𝑠𝑖𝑛</m:t>
                                </m:r>
                                <m:r>
                                  <m:rPr>
                                    <m:brk m:alnAt="7"/>
                                  </m:rPr>
                                  <a:rPr lang="en-US" altLang="en-US" sz="2400" i="1">
                                    <a:latin typeface="Cambria Math" panose="02040503050406030204" pitchFamily="18" charset="0"/>
                                    <a:ea typeface="Cambria Math" panose="02040503050406030204" pitchFamily="18" charset="0"/>
                                    <a:sym typeface="Symbol" panose="05050102010706020507" pitchFamily="18" charset="2"/>
                                  </a:rPr>
                                  <m:t>𝜃</m:t>
                                </m:r>
                              </m:e>
                            </m:mr>
                            <m:mr>
                              <m:e>
                                <m:r>
                                  <a:rPr lang="en-US" altLang="en-US" sz="2400" b="0" i="1" smtClean="0">
                                    <a:latin typeface="Cambria Math" panose="02040503050406030204" pitchFamily="18" charset="0"/>
                                    <a:sym typeface="Symbol" panose="05050102010706020507" pitchFamily="18" charset="2"/>
                                  </a:rPr>
                                  <m:t>𝑠𝑖𝑛</m:t>
                                </m:r>
                                <m:r>
                                  <m:rPr>
                                    <m:brk m:alnAt="7"/>
                                  </m:rPr>
                                  <a:rPr lang="en-US" altLang="en-US" sz="2400" i="1">
                                    <a:latin typeface="Cambria Math" panose="02040503050406030204" pitchFamily="18" charset="0"/>
                                    <a:ea typeface="Cambria Math" panose="02040503050406030204" pitchFamily="18" charset="0"/>
                                    <a:sym typeface="Symbol" panose="05050102010706020507" pitchFamily="18" charset="2"/>
                                  </a:rPr>
                                  <m:t>𝜃</m:t>
                                </m:r>
                              </m:e>
                              <m:e>
                                <m:r>
                                  <a:rPr lang="en-US" altLang="en-US" sz="2400" b="0" i="1" smtClean="0">
                                    <a:latin typeface="Cambria Math" panose="02040503050406030204" pitchFamily="18" charset="0"/>
                                    <a:sym typeface="Symbol" panose="05050102010706020507" pitchFamily="18" charset="2"/>
                                  </a:rPr>
                                  <m:t>𝑐𝑜𝑠</m:t>
                                </m:r>
                                <m:r>
                                  <m:rPr>
                                    <m:brk m:alnAt="7"/>
                                  </m:rPr>
                                  <a:rPr lang="en-US" altLang="en-US" sz="2400" i="1">
                                    <a:latin typeface="Cambria Math" panose="02040503050406030204" pitchFamily="18" charset="0"/>
                                    <a:ea typeface="Cambria Math" panose="02040503050406030204" pitchFamily="18" charset="0"/>
                                    <a:sym typeface="Symbol" panose="05050102010706020507" pitchFamily="18" charset="2"/>
                                  </a:rPr>
                                  <m:t>𝜃</m:t>
                                </m:r>
                              </m:e>
                            </m:mr>
                          </m:m>
                        </m:e>
                      </m:d>
                      <m:d>
                        <m:dPr>
                          <m:begChr m:val="["/>
                          <m:endChr m:val="]"/>
                          <m:ctrlPr>
                            <a:rPr lang="en-US" altLang="en-US" sz="2400" b="0" i="1" smtClean="0">
                              <a:latin typeface="Cambria Math" panose="02040503050406030204" pitchFamily="18" charset="0"/>
                              <a:sym typeface="Symbol" panose="05050102010706020507" pitchFamily="18" charset="2"/>
                            </a:rPr>
                          </m:ctrlPr>
                        </m:dPr>
                        <m:e>
                          <m:m>
                            <m:mPr>
                              <m:mcs>
                                <m:mc>
                                  <m:mcPr>
                                    <m:count m:val="1"/>
                                    <m:mcJc m:val="center"/>
                                  </m:mcPr>
                                </m:mc>
                              </m:mcs>
                              <m:ctrlPr>
                                <a:rPr lang="en-US" altLang="en-US" sz="2400" b="0" i="1" smtClean="0">
                                  <a:latin typeface="Cambria Math" panose="02040503050406030204" pitchFamily="18" charset="0"/>
                                  <a:sym typeface="Symbol" panose="05050102010706020507" pitchFamily="18" charset="2"/>
                                </a:rPr>
                              </m:ctrlPr>
                            </m:mPr>
                            <m:mr>
                              <m:e>
                                <m:r>
                                  <m:rPr>
                                    <m:brk m:alnAt="7"/>
                                  </m:rPr>
                                  <a:rPr lang="en-US" altLang="en-US" sz="2400" b="0" i="1" smtClean="0">
                                    <a:latin typeface="Cambria Math" panose="02040503050406030204" pitchFamily="18" charset="0"/>
                                    <a:sym typeface="Symbol" panose="05050102010706020507" pitchFamily="18" charset="2"/>
                                  </a:rPr>
                                  <m:t>𝑥</m:t>
                                </m:r>
                              </m:e>
                            </m:mr>
                            <m:mr>
                              <m:e>
                                <m:r>
                                  <a:rPr lang="en-US" altLang="en-US" sz="2400" b="0" i="1" smtClean="0">
                                    <a:latin typeface="Cambria Math" panose="02040503050406030204" pitchFamily="18" charset="0"/>
                                    <a:sym typeface="Symbol" panose="05050102010706020507" pitchFamily="18" charset="2"/>
                                  </a:rPr>
                                  <m:t>𝑦</m:t>
                                </m:r>
                              </m:e>
                            </m:mr>
                          </m:m>
                        </m:e>
                      </m:d>
                      <m:r>
                        <a:rPr lang="en-US" altLang="en-US" sz="2400" b="0" i="0" smtClean="0">
                          <a:latin typeface="Cambria Math" panose="02040503050406030204" pitchFamily="18" charset="0"/>
                          <a:sym typeface="Symbol" panose="05050102010706020507" pitchFamily="18" charset="2"/>
                        </a:rPr>
                        <m:t>.</m:t>
                      </m:r>
                    </m:oMath>
                  </m:oMathPara>
                </a14:m>
                <a:endParaRPr lang="en-US" altLang="en-US" sz="2400" b="0" dirty="0" smtClean="0">
                  <a:sym typeface="Symbol" panose="05050102010706020507" pitchFamily="18" charset="2"/>
                </a:endParaRPr>
              </a:p>
              <a:p>
                <a:pPr algn="just"/>
                <a:endParaRPr lang="en-US" altLang="en-US" sz="2400" dirty="0" smtClean="0">
                  <a:sym typeface="Symbol" panose="05050102010706020507" pitchFamily="18" charset="2"/>
                </a:endParaRPr>
              </a:p>
              <a:p>
                <a:pPr algn="just"/>
                <a:r>
                  <a:rPr lang="en-US" altLang="en-US" sz="2400" dirty="0" smtClean="0">
                    <a:sym typeface="Symbol" panose="05050102010706020507" pitchFamily="18" charset="2"/>
                  </a:rPr>
                  <a:t>Sample images are provided in Figure 1 below. The original images were obtained from </a:t>
                </a:r>
                <a:r>
                  <a:rPr lang="en-US" altLang="en-US" sz="2400" dirty="0">
                    <a:sym typeface="Symbol" panose="05050102010706020507" pitchFamily="18" charset="2"/>
                  </a:rPr>
                  <a:t>STARE (</a:t>
                </a:r>
                <a:r>
                  <a:rPr lang="en-US" sz="2400" dirty="0" err="1"/>
                  <a:t>STructured</a:t>
                </a:r>
                <a:r>
                  <a:rPr lang="en-US" sz="2400" dirty="0"/>
                  <a:t> Analysis of the </a:t>
                </a:r>
                <a:r>
                  <a:rPr lang="en-US" sz="2400" dirty="0" err="1" smtClean="0"/>
                  <a:t>REtina</a:t>
                </a:r>
                <a:r>
                  <a:rPr lang="en-US" altLang="en-US" sz="2400" dirty="0">
                    <a:sym typeface="Symbol" panose="05050102010706020507" pitchFamily="18" charset="2"/>
                  </a:rPr>
                  <a:t>) database at Clemson University (</a:t>
                </a:r>
                <a:r>
                  <a:rPr lang="en-US" altLang="en-US" sz="2400" dirty="0">
                    <a:sym typeface="Symbol" panose="05050102010706020507" pitchFamily="18" charset="2"/>
                    <a:hlinkClick r:id="rId5"/>
                  </a:rPr>
                  <a:t>http://www.ces.clemson.edu/~ahoover/stare/</a:t>
                </a:r>
                <a:r>
                  <a:rPr lang="en-US" altLang="en-US" sz="2400" dirty="0">
                    <a:sym typeface="Symbol" panose="05050102010706020507" pitchFamily="18" charset="2"/>
                  </a:rPr>
                  <a:t>). </a:t>
                </a:r>
                <a:r>
                  <a:rPr lang="en-US" altLang="en-US" sz="2400" dirty="0" smtClean="0">
                    <a:sym typeface="Symbol" panose="05050102010706020507" pitchFamily="18" charset="2"/>
                  </a:rPr>
                  <a:t>The first column shows the original images. The second column displays the processed image while the third column the image after background noise has been eliminated.</a:t>
                </a:r>
              </a:p>
              <a:p>
                <a:pPr algn="just"/>
                <a:endParaRPr lang="en-US" altLang="en-US" sz="2400" dirty="0" smtClean="0">
                  <a:sym typeface="Symbol" panose="05050102010706020507" pitchFamily="18" charset="2"/>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1277600" y="7408192"/>
                <a:ext cx="16002000" cy="4697248"/>
              </a:xfrm>
              <a:prstGeom prst="rect">
                <a:avLst/>
              </a:prstGeom>
              <a:blipFill rotWithShape="0">
                <a:blip r:embed="rId7"/>
                <a:stretch>
                  <a:fillRect l="-571" t="-2075" r="-571"/>
                </a:stretch>
              </a:blipFill>
            </p:spPr>
            <p:txBody>
              <a:bodyPr/>
              <a:lstStyle/>
              <a:p>
                <a:r>
                  <a:rPr lang="en-US">
                    <a:noFill/>
                  </a:rPr>
                  <a:t> </a:t>
                </a:r>
              </a:p>
            </p:txBody>
          </p:sp>
        </mc:Fallback>
      </mc:AlternateContent>
      <p:sp>
        <p:nvSpPr>
          <p:cNvPr id="48" name="TextBox 47"/>
          <p:cNvSpPr txBox="1"/>
          <p:nvPr/>
        </p:nvSpPr>
        <p:spPr>
          <a:xfrm>
            <a:off x="724792" y="16154400"/>
            <a:ext cx="10056616" cy="10753713"/>
          </a:xfrm>
          <a:prstGeom prst="rect">
            <a:avLst/>
          </a:prstGeom>
          <a:noFill/>
        </p:spPr>
        <p:txBody>
          <a:bodyPr wrap="square" rtlCol="0">
            <a:spAutoFit/>
          </a:bodyPr>
          <a:lstStyle/>
          <a:p>
            <a:pPr algn="just">
              <a:spcAft>
                <a:spcPts val="1200"/>
              </a:spcAft>
            </a:pPr>
            <a:r>
              <a:rPr lang="en-US" altLang="en-US" sz="2400" dirty="0" smtClean="0"/>
              <a:t>Image filters are used to modify or enhance various characteristics of an image. They can be used to extract some features and eliminate others. Example filters include </a:t>
            </a:r>
            <a:r>
              <a:rPr lang="en-US" altLang="en-US" sz="2400" dirty="0"/>
              <a:t>smoothing, sharpening, and edge </a:t>
            </a:r>
            <a:r>
              <a:rPr lang="en-US" altLang="en-US" sz="2400" dirty="0" smtClean="0"/>
              <a:t>detection. Image processing in general finds applications in numerous scientific fields including computer vision, robotics, geophysics, biology, and medicine [1].</a:t>
            </a:r>
          </a:p>
          <a:p>
            <a:pPr algn="just">
              <a:spcAft>
                <a:spcPts val="1200"/>
              </a:spcAft>
            </a:pPr>
            <a:r>
              <a:rPr lang="en-US" altLang="en-US" sz="2400" dirty="0" smtClean="0"/>
              <a:t>Image analysis methods are very important for the identification of many eye </a:t>
            </a:r>
            <a:r>
              <a:rPr lang="en-US" altLang="en-US" sz="2400" dirty="0"/>
              <a:t>diseases </a:t>
            </a:r>
            <a:r>
              <a:rPr lang="en-US" altLang="en-US" sz="2400" dirty="0" smtClean="0"/>
              <a:t>that are located in </a:t>
            </a:r>
            <a:r>
              <a:rPr lang="en-US" altLang="en-US" sz="2400" dirty="0"/>
              <a:t>the </a:t>
            </a:r>
            <a:r>
              <a:rPr lang="en-US" altLang="en-US" sz="2400" dirty="0" smtClean="0"/>
              <a:t>retina such as macular </a:t>
            </a:r>
            <a:r>
              <a:rPr lang="en-US" altLang="en-US" sz="2400" dirty="0"/>
              <a:t>degeneration, diabetic retinopathy, and </a:t>
            </a:r>
            <a:r>
              <a:rPr lang="en-US" altLang="en-US" sz="2400" dirty="0" smtClean="0"/>
              <a:t>glaucoma. We focus on enhancement techniques and structural analysis of retinal images. Blood vessels are detected and are digitally enhanced and background noise is eliminated to a large degree. This is achieved during the first stage during which the images undergoes through with a series of applications of two-dimensional, multidirectional Gaussian filters. During a second stage, structural analysis of the vessel interconnections leads to useful conclusions regarding the overall health of the retina.</a:t>
            </a:r>
          </a:p>
          <a:p>
            <a:pPr algn="just">
              <a:spcAft>
                <a:spcPts val="1200"/>
              </a:spcAft>
            </a:pPr>
            <a:r>
              <a:rPr lang="en-US" altLang="en-US" sz="2400" dirty="0"/>
              <a:t>I</a:t>
            </a:r>
            <a:r>
              <a:rPr lang="en-US" altLang="en-US" sz="2400" dirty="0" smtClean="0"/>
              <a:t>dentification and enhancement of retinal blood vessels is mainly accomplished using edge-detection [2]. Additional work focuses on feature extraction techniques and image segmentation</a:t>
            </a:r>
            <a:r>
              <a:rPr lang="en-US" altLang="en-US" sz="2400" dirty="0"/>
              <a:t> </a:t>
            </a:r>
            <a:r>
              <a:rPr lang="en-US" altLang="en-US" sz="2400" dirty="0" smtClean="0"/>
              <a:t>[3].</a:t>
            </a:r>
          </a:p>
          <a:p>
            <a:pPr algn="just">
              <a:spcAft>
                <a:spcPts val="1200"/>
              </a:spcAft>
            </a:pPr>
            <a:r>
              <a:rPr lang="en-US" altLang="en-US" sz="2400" dirty="0" smtClean="0"/>
              <a:t>In order to identify the main interconnection structures of retinal vessels, we employ the Ant Colony Optimization algorithm (ACO) [4]. The algorithm </a:t>
            </a:r>
            <a:r>
              <a:rPr lang="en-US" sz="2400" dirty="0" smtClean="0"/>
              <a:t>is a probabilistic</a:t>
            </a:r>
            <a:r>
              <a:rPr lang="en-US" sz="2400" dirty="0"/>
              <a:t> technique </a:t>
            </a:r>
            <a:r>
              <a:rPr lang="en-US" sz="2400" dirty="0" smtClean="0"/>
              <a:t>suitable for problems which may require </a:t>
            </a:r>
            <a:r>
              <a:rPr lang="en-US" sz="2400" dirty="0"/>
              <a:t>finding </a:t>
            </a:r>
            <a:r>
              <a:rPr lang="en-US" sz="2400" dirty="0" smtClean="0"/>
              <a:t>near-optimal paths in an underlying graph structure. The algorithm has been applied to a number of computational problems including scheduling, vehicle routing, assignment, set, device sizing in physical design, and image processing.</a:t>
            </a:r>
          </a:p>
          <a:p>
            <a:pPr algn="just">
              <a:spcAft>
                <a:spcPts val="1200"/>
              </a:spcAft>
            </a:pPr>
            <a:r>
              <a:rPr lang="en-US" sz="2400" dirty="0" smtClean="0"/>
              <a:t>Blood vessel paths are identified in a multistep, multistage application of the algorithm and are examined in a qualitative sense. Selected paths are preserved and extended in subsequent stages while suboptimal paths are eliminated. Artificial ants visit </a:t>
            </a:r>
            <a:r>
              <a:rPr lang="en-US" sz="2400" dirty="0" smtClean="0"/>
              <a:t>blood vessel pixels </a:t>
            </a:r>
            <a:r>
              <a:rPr lang="en-US" sz="2400" dirty="0" smtClean="0"/>
              <a:t>following a weighted cost function. Parameters include pixel intensities, path directions, and pixel frequencies determined by the number of ants that have passed through these pixels. While blood vessel paths can also be produced through greedy techniques at lower execution speeds, qualitative characteristics such as shape and interconnectivity are better identified through a more exhaustive analysis. This ensures with high probability the detection of globally optimal solutions over local optima solutions favored by greedy algorithms.</a:t>
            </a:r>
            <a:endParaRPr lang="en-US" altLang="en-US" sz="2400" dirty="0" smtClean="0"/>
          </a:p>
        </p:txBody>
      </p:sp>
      <p:sp>
        <p:nvSpPr>
          <p:cNvPr id="49" name="TextBox 48"/>
          <p:cNvSpPr txBox="1"/>
          <p:nvPr/>
        </p:nvSpPr>
        <p:spPr>
          <a:xfrm>
            <a:off x="762001" y="27736800"/>
            <a:ext cx="10056616" cy="4481227"/>
          </a:xfrm>
          <a:prstGeom prst="rect">
            <a:avLst/>
          </a:prstGeom>
          <a:noFill/>
        </p:spPr>
        <p:txBody>
          <a:bodyPr wrap="square" rtlCol="0">
            <a:spAutoFit/>
          </a:bodyPr>
          <a:lstStyle/>
          <a:p>
            <a:pPr algn="just">
              <a:spcAft>
                <a:spcPts val="1200"/>
              </a:spcAft>
            </a:pPr>
            <a:r>
              <a:rPr lang="en-US" altLang="en-US" sz="2400" dirty="0" smtClean="0"/>
              <a:t>Two objectives are met: a) enhancement of blood vessels and b) analysis of vessel interconnection structures. Enhanced images help professionals in the medical field better diagnose and treat diseases in the retina. </a:t>
            </a:r>
          </a:p>
          <a:p>
            <a:pPr algn="just">
              <a:spcAft>
                <a:spcPts val="1200"/>
              </a:spcAft>
            </a:pPr>
            <a:r>
              <a:rPr lang="en-US" altLang="en-US" sz="2400" dirty="0" smtClean="0"/>
              <a:t>The main focus of this work, namely structural analysis of vessel structures, leads to an effective classification of retinal images. A collection of paths identified by the ant </a:t>
            </a:r>
            <a:r>
              <a:rPr lang="en-US" altLang="en-US" sz="2400" dirty="0"/>
              <a:t>c</a:t>
            </a:r>
            <a:r>
              <a:rPr lang="en-US" altLang="en-US" sz="2400" dirty="0" smtClean="0"/>
              <a:t>olony optimization algorithm make up the interconnection structure. These paths are examined and categorized on a number of characteristics such as length, intensity, directional continuity, and node span.</a:t>
            </a:r>
          </a:p>
          <a:p>
            <a:pPr algn="just">
              <a:spcAft>
                <a:spcPts val="1200"/>
              </a:spcAft>
            </a:pPr>
            <a:r>
              <a:rPr lang="en-US" altLang="en-US" sz="2400" dirty="0" smtClean="0"/>
              <a:t>Classification of images according to their structure may prove to be a valuable tool for computer-aided detection of retinal abnormalities and for general clinical study. A direct comparison of extracted image features to a relevant image database may accelerate the processes of diagnosis and treatment. Furthermore, it may lead to the discovery of new characteristics and new inter-relationships of morphological elements.</a:t>
            </a:r>
            <a:endParaRPr lang="en-US" altLang="en-US" sz="2400" dirty="0"/>
          </a:p>
        </p:txBody>
      </p:sp>
      <p:sp>
        <p:nvSpPr>
          <p:cNvPr id="56" name="TextBox 55"/>
          <p:cNvSpPr txBox="1"/>
          <p:nvPr/>
        </p:nvSpPr>
        <p:spPr>
          <a:xfrm>
            <a:off x="11247662" y="19583400"/>
            <a:ext cx="16002000" cy="4872103"/>
          </a:xfrm>
          <a:prstGeom prst="rect">
            <a:avLst/>
          </a:prstGeom>
          <a:noFill/>
        </p:spPr>
        <p:txBody>
          <a:bodyPr wrap="square" rtlCol="0">
            <a:spAutoFit/>
          </a:bodyPr>
          <a:lstStyle/>
          <a:p>
            <a:pPr algn="just">
              <a:spcAft>
                <a:spcPts val="600"/>
              </a:spcAft>
            </a:pPr>
            <a:r>
              <a:rPr lang="en-US" altLang="en-US" sz="2400" b="1" i="1" dirty="0">
                <a:sym typeface="Symbol" panose="05050102010706020507" pitchFamily="18" charset="2"/>
              </a:rPr>
              <a:t>Figure 1. </a:t>
            </a:r>
            <a:r>
              <a:rPr lang="en-US" altLang="en-US" sz="2400" i="1" dirty="0">
                <a:sym typeface="Symbol" panose="05050102010706020507" pitchFamily="18" charset="2"/>
              </a:rPr>
              <a:t>Retina enhanced images</a:t>
            </a:r>
            <a:r>
              <a:rPr lang="en-US" altLang="en-US" sz="2400" i="1" dirty="0" smtClean="0">
                <a:sym typeface="Symbol" panose="05050102010706020507" pitchFamily="18" charset="2"/>
              </a:rPr>
              <a:t>.</a:t>
            </a:r>
          </a:p>
          <a:p>
            <a:pPr algn="just">
              <a:spcAft>
                <a:spcPts val="600"/>
              </a:spcAft>
            </a:pPr>
            <a:endParaRPr lang="en-US" altLang="en-US" sz="2400" i="1" dirty="0">
              <a:sym typeface="Symbol" panose="05050102010706020507" pitchFamily="18" charset="2"/>
            </a:endParaRPr>
          </a:p>
          <a:p>
            <a:pPr algn="just">
              <a:spcAft>
                <a:spcPts val="1200"/>
              </a:spcAft>
            </a:pPr>
            <a:r>
              <a:rPr lang="en-US" altLang="en-US" sz="2400" dirty="0" smtClean="0">
                <a:sym typeface="Symbol" panose="05050102010706020507" pitchFamily="18" charset="2"/>
              </a:rPr>
              <a:t>The second stage begins with the random placement of artificial ants. Candidates are image pixels that exceed a minimum threshold of color intensity. The number of ants is determined as a portion of all candidate pixels. Collocation of ants is permitted at any point of the algorithm. The algorithm is divided into a dynamically updated number of iterations. During each iteration ants travel to neighboring candidate pixels according to a weighted function. Constituent parameters include pixel intensity, frequency, and direction. Local optima avoidance is achieved probabilistically through the use of a pseudorandom number generator. This way locally suboptimal pixel neighbors may be selected with the hope of a globally optimal path. Figure 2 illustrates the process of neighbor selection. The center represents the current ant location. Blue numbers represent pixel intensities while red numbers represent frequencies of visited pixels. The green arrow indicates the currently preferred path direction. The contributed value of each neighbor is calculated according to the following function. The cosine coefficient helps favor neighbors that maintain the direction of the path. Orientation identifies the relative location of the neighbor with respect to the center and is expressed in multiples of 45 degrees.</a:t>
            </a:r>
          </a:p>
          <a:p>
            <a:pPr algn="ctr">
              <a:spcAft>
                <a:spcPts val="600"/>
              </a:spcAft>
            </a:pPr>
            <a:r>
              <a:rPr lang="en-US" altLang="en-US" sz="2400" dirty="0" smtClean="0">
                <a:sym typeface="Symbol" panose="05050102010706020507" pitchFamily="18" charset="2"/>
              </a:rPr>
              <a:t>value = intensity * frequency * </a:t>
            </a:r>
            <a:r>
              <a:rPr lang="fr-FR" sz="2400" dirty="0" smtClean="0"/>
              <a:t>(1 </a:t>
            </a:r>
            <a:r>
              <a:rPr lang="fr-FR" sz="2400" dirty="0"/>
              <a:t>+ c</a:t>
            </a:r>
            <a:r>
              <a:rPr lang="fr-FR" sz="2400" dirty="0" smtClean="0"/>
              <a:t>os(2 </a:t>
            </a:r>
            <a:r>
              <a:rPr lang="fr-FR" sz="2400" dirty="0" smtClean="0">
                <a:sym typeface="Symbol" panose="05050102010706020507" pitchFamily="18" charset="2"/>
              </a:rPr>
              <a:t> / 8</a:t>
            </a:r>
            <a:r>
              <a:rPr lang="fr-FR" sz="2400" dirty="0" smtClean="0"/>
              <a:t> </a:t>
            </a:r>
            <a:r>
              <a:rPr lang="fr-FR" sz="2400" dirty="0"/>
              <a:t>* </a:t>
            </a:r>
            <a:r>
              <a:rPr lang="fr-FR" sz="2400" dirty="0" smtClean="0"/>
              <a:t>(orientation </a:t>
            </a:r>
            <a:r>
              <a:rPr lang="fr-FR" sz="2400" dirty="0"/>
              <a:t>- </a:t>
            </a:r>
            <a:r>
              <a:rPr lang="fr-FR" sz="2400" dirty="0" smtClean="0"/>
              <a:t>direction)))/2</a:t>
            </a:r>
            <a:endParaRPr lang="en-US" altLang="en-US" sz="2400" dirty="0" smtClean="0">
              <a:sym typeface="Symbol" panose="05050102010706020507" pitchFamily="18" charset="2"/>
            </a:endParaRPr>
          </a:p>
          <a:p>
            <a:pPr algn="just">
              <a:spcAft>
                <a:spcPts val="600"/>
              </a:spcAft>
            </a:pPr>
            <a:endParaRPr lang="en-US" altLang="en-US" sz="2400" dirty="0" smtClean="0">
              <a:sym typeface="Symbol" panose="05050102010706020507" pitchFamily="18" charset="2"/>
            </a:endParaRPr>
          </a:p>
        </p:txBody>
      </p:sp>
      <p:grpSp>
        <p:nvGrpSpPr>
          <p:cNvPr id="2" name="Group 1"/>
          <p:cNvGrpSpPr/>
          <p:nvPr/>
        </p:nvGrpSpPr>
        <p:grpSpPr>
          <a:xfrm>
            <a:off x="12618720" y="11963400"/>
            <a:ext cx="13441680" cy="7315200"/>
            <a:chOff x="12192000" y="12476077"/>
            <a:chExt cx="14173200" cy="8057688"/>
          </a:xfrm>
        </p:grpSpPr>
        <p:grpSp>
          <p:nvGrpSpPr>
            <p:cNvPr id="16" name="Group 15"/>
            <p:cNvGrpSpPr/>
            <p:nvPr/>
          </p:nvGrpSpPr>
          <p:grpSpPr>
            <a:xfrm>
              <a:off x="12192000" y="12476077"/>
              <a:ext cx="14166079" cy="3769765"/>
              <a:chOff x="27864114" y="8674093"/>
              <a:chExt cx="13861801" cy="3657600"/>
            </a:xfrm>
          </p:grpSpPr>
          <p:pic>
            <p:nvPicPr>
              <p:cNvPr id="13" name="Picture 12"/>
              <p:cNvPicPr>
                <a:picLocks noChangeAspect="1"/>
              </p:cNvPicPr>
              <p:nvPr/>
            </p:nvPicPr>
            <p:blipFill>
              <a:blip r:embed="rId8"/>
              <a:stretch>
                <a:fillRect/>
              </a:stretch>
            </p:blipFill>
            <p:spPr>
              <a:xfrm>
                <a:off x="27864114" y="8674093"/>
                <a:ext cx="4276361" cy="3657600"/>
              </a:xfrm>
              <a:prstGeom prst="rect">
                <a:avLst/>
              </a:prstGeom>
            </p:spPr>
          </p:pic>
          <p:pic>
            <p:nvPicPr>
              <p:cNvPr id="14" name="Picture 13"/>
              <p:cNvPicPr>
                <a:picLocks noChangeAspect="1"/>
              </p:cNvPicPr>
              <p:nvPr/>
            </p:nvPicPr>
            <p:blipFill>
              <a:blip r:embed="rId9"/>
              <a:stretch>
                <a:fillRect/>
              </a:stretch>
            </p:blipFill>
            <p:spPr>
              <a:xfrm>
                <a:off x="32685596" y="8674093"/>
                <a:ext cx="4259684" cy="3657600"/>
              </a:xfrm>
              <a:prstGeom prst="rect">
                <a:avLst/>
              </a:prstGeom>
            </p:spPr>
          </p:pic>
          <p:pic>
            <p:nvPicPr>
              <p:cNvPr id="15" name="Picture 14"/>
              <p:cNvPicPr>
                <a:picLocks noChangeAspect="1"/>
              </p:cNvPicPr>
              <p:nvPr/>
            </p:nvPicPr>
            <p:blipFill>
              <a:blip r:embed="rId10"/>
              <a:stretch>
                <a:fillRect/>
              </a:stretch>
            </p:blipFill>
            <p:spPr>
              <a:xfrm>
                <a:off x="37490400" y="8674093"/>
                <a:ext cx="4235515" cy="3657600"/>
              </a:xfrm>
              <a:prstGeom prst="rect">
                <a:avLst/>
              </a:prstGeom>
            </p:spPr>
          </p:pic>
        </p:grpSp>
        <p:grpSp>
          <p:nvGrpSpPr>
            <p:cNvPr id="33" name="Group 32"/>
            <p:cNvGrpSpPr/>
            <p:nvPr/>
          </p:nvGrpSpPr>
          <p:grpSpPr>
            <a:xfrm>
              <a:off x="12192000" y="16764000"/>
              <a:ext cx="14173200" cy="3769765"/>
              <a:chOff x="28495840" y="16756974"/>
              <a:chExt cx="13868769" cy="3657600"/>
            </a:xfrm>
          </p:grpSpPr>
          <p:pic>
            <p:nvPicPr>
              <p:cNvPr id="27" name="Picture 26"/>
              <p:cNvPicPr>
                <a:picLocks noChangeAspect="1"/>
              </p:cNvPicPr>
              <p:nvPr/>
            </p:nvPicPr>
            <p:blipFill>
              <a:blip r:embed="rId11"/>
              <a:stretch>
                <a:fillRect/>
              </a:stretch>
            </p:blipFill>
            <p:spPr>
              <a:xfrm>
                <a:off x="28495840" y="16756974"/>
                <a:ext cx="4242224" cy="3657600"/>
              </a:xfrm>
              <a:prstGeom prst="rect">
                <a:avLst/>
              </a:prstGeom>
            </p:spPr>
          </p:pic>
          <p:pic>
            <p:nvPicPr>
              <p:cNvPr id="31" name="Picture 30"/>
              <p:cNvPicPr>
                <a:picLocks noChangeAspect="1"/>
              </p:cNvPicPr>
              <p:nvPr/>
            </p:nvPicPr>
            <p:blipFill>
              <a:blip r:embed="rId12"/>
              <a:stretch>
                <a:fillRect/>
              </a:stretch>
            </p:blipFill>
            <p:spPr>
              <a:xfrm>
                <a:off x="33301633" y="16756974"/>
                <a:ext cx="4256923" cy="3657600"/>
              </a:xfrm>
              <a:prstGeom prst="rect">
                <a:avLst/>
              </a:prstGeom>
            </p:spPr>
          </p:pic>
          <p:pic>
            <p:nvPicPr>
              <p:cNvPr id="32" name="Picture 31"/>
              <p:cNvPicPr>
                <a:picLocks noChangeAspect="1"/>
              </p:cNvPicPr>
              <p:nvPr/>
            </p:nvPicPr>
            <p:blipFill>
              <a:blip r:embed="rId13"/>
              <a:stretch>
                <a:fillRect/>
              </a:stretch>
            </p:blipFill>
            <p:spPr>
              <a:xfrm>
                <a:off x="38122126" y="16756974"/>
                <a:ext cx="4242483" cy="3657600"/>
              </a:xfrm>
              <a:prstGeom prst="rect">
                <a:avLst/>
              </a:prstGeom>
            </p:spPr>
          </p:pic>
        </p:grpSp>
      </p:grpSp>
      <p:sp>
        <p:nvSpPr>
          <p:cNvPr id="75" name="TextBox 74"/>
          <p:cNvSpPr txBox="1"/>
          <p:nvPr/>
        </p:nvSpPr>
        <p:spPr>
          <a:xfrm>
            <a:off x="27677816" y="20213765"/>
            <a:ext cx="15179040" cy="2757678"/>
          </a:xfrm>
          <a:prstGeom prst="rect">
            <a:avLst/>
          </a:prstGeom>
          <a:noFill/>
        </p:spPr>
        <p:txBody>
          <a:bodyPr wrap="square" rtlCol="0">
            <a:spAutoFit/>
          </a:bodyPr>
          <a:lstStyle/>
          <a:p>
            <a:pPr algn="just">
              <a:spcAft>
                <a:spcPts val="600"/>
              </a:spcAft>
            </a:pPr>
            <a:r>
              <a:rPr lang="en-US" altLang="en-US" sz="2400" b="1" i="1" dirty="0" smtClean="0">
                <a:sym typeface="Symbol" panose="05050102010706020507" pitchFamily="18" charset="2"/>
              </a:rPr>
              <a:t>Figure 3. </a:t>
            </a:r>
            <a:r>
              <a:rPr lang="en-US" altLang="en-US" sz="2400" i="1" dirty="0" smtClean="0">
                <a:sym typeface="Symbol" panose="05050102010706020507" pitchFamily="18" charset="2"/>
              </a:rPr>
              <a:t>Ant colony – Path augmentation.</a:t>
            </a:r>
          </a:p>
          <a:p>
            <a:pPr algn="just">
              <a:spcAft>
                <a:spcPts val="600"/>
              </a:spcAft>
            </a:pPr>
            <a:endParaRPr lang="en-US" altLang="en-US" sz="2400" i="1" dirty="0" smtClean="0">
              <a:sym typeface="Symbol" panose="05050102010706020507" pitchFamily="18" charset="2"/>
            </a:endParaRPr>
          </a:p>
          <a:p>
            <a:pPr algn="just">
              <a:spcAft>
                <a:spcPts val="600"/>
              </a:spcAft>
            </a:pPr>
            <a:r>
              <a:rPr lang="en-US" altLang="en-US" sz="2400" dirty="0" smtClean="0">
                <a:sym typeface="Symbol" panose="05050102010706020507" pitchFamily="18" charset="2"/>
              </a:rPr>
              <a:t>Figure 3 illustrates the ant colony algorithm on a small set of selected paths. Results are displayed following the first, second, and third iterations. Paths are created and augmented using a progressive mode. Pixel frequency updates are reflected by increased pixel intensities. To avoid pixel intensity overflows, frequency values are normalized. Path node lists are used to determine whether a path has the potential to explore larger spaces. More importantly, paths are examined for quality attributes that will make them good candidates to form an optimal cover for the blood vessel structure. The algorithm converges following a relatively small number of iterations. At that point path structures are saturated as detected by node redundancies in path lists.</a:t>
            </a:r>
          </a:p>
        </p:txBody>
      </p:sp>
      <p:sp>
        <p:nvSpPr>
          <p:cNvPr id="78" name="TextBox 77"/>
          <p:cNvSpPr txBox="1"/>
          <p:nvPr/>
        </p:nvSpPr>
        <p:spPr>
          <a:xfrm>
            <a:off x="27736800" y="24231600"/>
            <a:ext cx="15179040" cy="3385542"/>
          </a:xfrm>
          <a:prstGeom prst="rect">
            <a:avLst/>
          </a:prstGeom>
          <a:noFill/>
        </p:spPr>
        <p:txBody>
          <a:bodyPr wrap="square" rtlCol="0">
            <a:spAutoFit/>
          </a:bodyPr>
          <a:lstStyle/>
          <a:p>
            <a:pPr algn="just">
              <a:spcAft>
                <a:spcPts val="1200"/>
              </a:spcAft>
            </a:pPr>
            <a:r>
              <a:rPr lang="en-US" altLang="en-US" sz="2400" dirty="0" smtClean="0">
                <a:sym typeface="Symbol" panose="05050102010706020507" pitchFamily="18" charset="2"/>
              </a:rPr>
              <a:t>Future work includes automated analysis of path structures to eliminate overlapping, self-loops, parallel paths, and exhaustive pixel coverages. Overlapping occurs when paths share a substantial part of their respective node lists. Self-loops result in path node duplication and redundancy. Parallel paths occur when edge detection produces wide blood vessels that are visited lengthwise by multiple distinct paths. Exhaustive coverages take place when ants form consecutive U-turns. A post-processing step is necessary to eliminate paths that exhibit a number of the above characteristics. Path correction is an alternative method that can improve the properties that have been preserved for the next iteration.</a:t>
            </a:r>
            <a:endParaRPr lang="en-US" altLang="en-US" sz="2400" dirty="0">
              <a:sym typeface="Symbol" panose="05050102010706020507" pitchFamily="18" charset="2"/>
            </a:endParaRPr>
          </a:p>
          <a:p>
            <a:pPr algn="just">
              <a:spcAft>
                <a:spcPts val="600"/>
              </a:spcAft>
            </a:pPr>
            <a:r>
              <a:rPr lang="en-US" altLang="en-US" sz="2400" dirty="0" smtClean="0">
                <a:sym typeface="Symbol" panose="05050102010706020507" pitchFamily="18" charset="2"/>
              </a:rPr>
              <a:t>An important element of retinal image processing is the capacity to classify images according to pathology. Detailed study of the underlying blood vessel structure produced by the algorithm may lead to identification of abnormalities and diseases. In addition to feature extraction and image segmentation for the exploration of regional characteristics, images will be analyzed for the structural characteristics of the underlying graph structures. </a:t>
            </a:r>
          </a:p>
        </p:txBody>
      </p:sp>
      <p:pic>
        <p:nvPicPr>
          <p:cNvPr id="8" name="Picture 7"/>
          <p:cNvPicPr>
            <a:picLocks noChangeAspect="1"/>
          </p:cNvPicPr>
          <p:nvPr/>
        </p:nvPicPr>
        <p:blipFill>
          <a:blip r:embed="rId14"/>
          <a:stretch>
            <a:fillRect/>
          </a:stretch>
        </p:blipFill>
        <p:spPr>
          <a:xfrm>
            <a:off x="16730305" y="24155400"/>
            <a:ext cx="4114800" cy="3843458"/>
          </a:xfrm>
          <a:prstGeom prst="rect">
            <a:avLst/>
          </a:prstGeom>
        </p:spPr>
      </p:pic>
      <p:sp>
        <p:nvSpPr>
          <p:cNvPr id="53" name="TextBox 52"/>
          <p:cNvSpPr txBox="1"/>
          <p:nvPr/>
        </p:nvSpPr>
        <p:spPr>
          <a:xfrm>
            <a:off x="11300460" y="28066049"/>
            <a:ext cx="15949202" cy="4090351"/>
          </a:xfrm>
          <a:prstGeom prst="rect">
            <a:avLst/>
          </a:prstGeom>
          <a:noFill/>
        </p:spPr>
        <p:txBody>
          <a:bodyPr wrap="square" rtlCol="0">
            <a:spAutoFit/>
          </a:bodyPr>
          <a:lstStyle/>
          <a:p>
            <a:pPr algn="just">
              <a:spcAft>
                <a:spcPts val="600"/>
              </a:spcAft>
            </a:pPr>
            <a:r>
              <a:rPr lang="en-US" altLang="en-US" sz="2400" b="1" i="1" dirty="0" smtClean="0">
                <a:sym typeface="Symbol" panose="05050102010706020507" pitchFamily="18" charset="2"/>
              </a:rPr>
              <a:t>Figure 2.</a:t>
            </a:r>
            <a:r>
              <a:rPr lang="en-US" altLang="en-US" sz="2400" i="1" dirty="0" smtClean="0">
                <a:sym typeface="Symbol" panose="05050102010706020507" pitchFamily="18" charset="2"/>
              </a:rPr>
              <a:t> Choosing neighbors.</a:t>
            </a:r>
          </a:p>
          <a:p>
            <a:pPr algn="just">
              <a:spcAft>
                <a:spcPts val="600"/>
              </a:spcAft>
            </a:pPr>
            <a:endParaRPr lang="en-US" altLang="en-US" sz="2400" dirty="0">
              <a:sym typeface="Symbol" panose="05050102010706020507" pitchFamily="18" charset="2"/>
            </a:endParaRPr>
          </a:p>
          <a:p>
            <a:pPr algn="just">
              <a:spcAft>
                <a:spcPts val="600"/>
              </a:spcAft>
            </a:pPr>
            <a:r>
              <a:rPr lang="en-US" altLang="en-US" sz="2400" dirty="0" smtClean="0">
                <a:sym typeface="Symbol" panose="05050102010706020507" pitchFamily="18" charset="2"/>
              </a:rPr>
              <a:t>During each iteration artificial ants are allowed to travel a predetermined distance. This </a:t>
            </a:r>
            <a:r>
              <a:rPr lang="en-US" altLang="en-US" sz="2400" dirty="0" smtClean="0">
                <a:sym typeface="Symbol" panose="05050102010706020507" pitchFamily="18" charset="2"/>
              </a:rPr>
              <a:t>parameter </a:t>
            </a:r>
            <a:r>
              <a:rPr lang="en-US" altLang="en-US" sz="2400" dirty="0" smtClean="0">
                <a:sym typeface="Symbol" panose="05050102010706020507" pitchFamily="18" charset="2"/>
              </a:rPr>
              <a:t>is adjusted according to the size of the original image. Pixel frequencies are updated following the completion of an iteration. Otherwise, initially favored paths may be congested, leading to local optima. Ants may be repositioned at the beginning of each iteration. This leads to paths of smaller sizes that will have to be combined at the end to produce a complete pixel cover. As a trade-off, a larger number of blood vessel pixels may be explored identifying paths that would otherwise remain undiscovered. Alternatively, ants may progress on existing paths, an option that leads to fewer, longer paths. In this case, a smaller number of paths needs be combined resulting in smaller computational overheads.</a:t>
            </a:r>
          </a:p>
          <a:p>
            <a:pPr algn="just">
              <a:spcAft>
                <a:spcPts val="600"/>
              </a:spcAft>
            </a:pPr>
            <a:r>
              <a:rPr lang="en-US" altLang="en-US" sz="2400" dirty="0" smtClean="0">
                <a:sym typeface="Symbol" panose="05050102010706020507" pitchFamily="18" charset="2"/>
              </a:rPr>
              <a:t>At this stage of the program, paths are examined qualitatively based on a variety of features. These include the cumulative pixel intensities and frequencies of the path, the number of path pixels versus the geometric span of the path, and the directional uniformity. These attributes help identify “bad” paths that can no longer progress through the graph, paths that wander a lot, and paths that contain loops and parallel edges. Such paths need to be eliminated before the next iteration and their effect on pixel frequencies must be reversed.</a:t>
            </a:r>
          </a:p>
        </p:txBody>
      </p:sp>
      <p:grpSp>
        <p:nvGrpSpPr>
          <p:cNvPr id="36" name="Group 35"/>
          <p:cNvGrpSpPr/>
          <p:nvPr/>
        </p:nvGrpSpPr>
        <p:grpSpPr>
          <a:xfrm>
            <a:off x="29009542" y="7390202"/>
            <a:ext cx="12801600" cy="12527280"/>
            <a:chOff x="29009543" y="7390202"/>
            <a:chExt cx="12603073" cy="12345598"/>
          </a:xfrm>
        </p:grpSpPr>
        <p:pic>
          <p:nvPicPr>
            <p:cNvPr id="26" name="Picture 25"/>
            <p:cNvPicPr>
              <a:picLocks noChangeAspect="1"/>
            </p:cNvPicPr>
            <p:nvPr/>
          </p:nvPicPr>
          <p:blipFill>
            <a:blip r:embed="rId15"/>
            <a:stretch>
              <a:fillRect/>
            </a:stretch>
          </p:blipFill>
          <p:spPr>
            <a:xfrm>
              <a:off x="29009543" y="7390202"/>
              <a:ext cx="12603073" cy="6766560"/>
            </a:xfrm>
            <a:prstGeom prst="rect">
              <a:avLst/>
            </a:prstGeom>
          </p:spPr>
        </p:pic>
        <p:grpSp>
          <p:nvGrpSpPr>
            <p:cNvPr id="35" name="Group 34"/>
            <p:cNvGrpSpPr/>
            <p:nvPr/>
          </p:nvGrpSpPr>
          <p:grpSpPr>
            <a:xfrm>
              <a:off x="29205613" y="14249400"/>
              <a:ext cx="10961888" cy="5486400"/>
              <a:chOff x="29205613" y="14407821"/>
              <a:chExt cx="10961888" cy="5486400"/>
            </a:xfrm>
          </p:grpSpPr>
          <p:pic>
            <p:nvPicPr>
              <p:cNvPr id="29" name="Picture 28"/>
              <p:cNvPicPr>
                <a:picLocks noChangeAspect="1"/>
              </p:cNvPicPr>
              <p:nvPr/>
            </p:nvPicPr>
            <p:blipFill rotWithShape="1">
              <a:blip r:embed="rId16"/>
              <a:srcRect l="45237" t="11923" r="12250" b="8067"/>
              <a:stretch/>
            </p:blipFill>
            <p:spPr>
              <a:xfrm>
                <a:off x="34747200" y="14407821"/>
                <a:ext cx="5420301" cy="5486400"/>
              </a:xfrm>
              <a:prstGeom prst="rect">
                <a:avLst/>
              </a:prstGeom>
            </p:spPr>
          </p:pic>
          <p:pic>
            <p:nvPicPr>
              <p:cNvPr id="30" name="Picture 29"/>
              <p:cNvPicPr>
                <a:picLocks noChangeAspect="1"/>
              </p:cNvPicPr>
              <p:nvPr/>
            </p:nvPicPr>
            <p:blipFill rotWithShape="1">
              <a:blip r:embed="rId17"/>
              <a:srcRect l="45106" t="11599" r="12231" b="8175"/>
              <a:stretch/>
            </p:blipFill>
            <p:spPr>
              <a:xfrm>
                <a:off x="29205613" y="14407821"/>
                <a:ext cx="5465387" cy="5486400"/>
              </a:xfrm>
              <a:prstGeom prst="rect">
                <a:avLst/>
              </a:prstGeom>
            </p:spPr>
          </p:pic>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4806950" rtl="0" eaLnBrk="1" fontAlgn="base" latinLnBrk="0" hangingPunct="1">
          <a:lnSpc>
            <a:spcPct val="85000"/>
          </a:lnSpc>
          <a:spcBef>
            <a:spcPct val="0"/>
          </a:spcBef>
          <a:spcAft>
            <a:spcPct val="0"/>
          </a:spcAft>
          <a:buClrTx/>
          <a:buSzTx/>
          <a:buFontTx/>
          <a:buNone/>
          <a:tabLst>
            <a:tab pos="685800" algn="l"/>
          </a:tabLst>
          <a:defRPr kumimoji="0" lang="en-US" sz="95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4806950" rtl="0" eaLnBrk="1" fontAlgn="base" latinLnBrk="0" hangingPunct="1">
          <a:lnSpc>
            <a:spcPct val="85000"/>
          </a:lnSpc>
          <a:spcBef>
            <a:spcPct val="0"/>
          </a:spcBef>
          <a:spcAft>
            <a:spcPct val="0"/>
          </a:spcAft>
          <a:buClrTx/>
          <a:buSzTx/>
          <a:buFontTx/>
          <a:buNone/>
          <a:tabLst>
            <a:tab pos="685800" algn="l"/>
          </a:tabLst>
          <a:defRPr kumimoji="0" lang="en-US" sz="95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p:properties xmlns:p="http://schemas.microsoft.com/office/2006/metadata/properties" xmlns:xsi="http://www.w3.org/2001/XMLSchema-instance" xmlns:pc="http://schemas.microsoft.com/office/infopath/2007/PartnerControls">
  <documentManagement>
    <ReportStatus xmlns="http://schemas.microsoft.com/sharepoint/v3" xsi:nil="true"/>
    <Report_x0020_Request_x0020_Status xmlns="1f54cd21-e6cf-48be-a9f3-afe13b79d269">Enter Choice #1</Report_x0020_Request_x0020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0916D57A2B844BA12040C54D58C2E9" ma:contentTypeVersion="1" ma:contentTypeDescription="Create a new document." ma:contentTypeScope="" ma:versionID="3ce434541761e0cbbe011faea5914684">
  <xsd:schema xmlns:xsd="http://www.w3.org/2001/XMLSchema" xmlns:xs="http://www.w3.org/2001/XMLSchema" xmlns:p="http://schemas.microsoft.com/office/2006/metadata/properties" xmlns:ns1="http://schemas.microsoft.com/sharepoint/v3" xmlns:ns2="1f54cd21-e6cf-48be-a9f3-afe13b79d269" targetNamespace="http://schemas.microsoft.com/office/2006/metadata/properties" ma:root="true" ma:fieldsID="bf4c92d20ecc5784108e6e43e72653c1" ns1:_="" ns2:_="">
    <xsd:import namespace="http://schemas.microsoft.com/sharepoint/v3"/>
    <xsd:import namespace="1f54cd21-e6cf-48be-a9f3-afe13b79d269"/>
    <xsd:element name="properties">
      <xsd:complexType>
        <xsd:sequence>
          <xsd:element name="documentManagement">
            <xsd:complexType>
              <xsd:all>
                <xsd:element ref="ns1:ReportStatus" minOccurs="0"/>
                <xsd:element ref="ns2:Report_x0020_Request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Status" ma:index="8" nillable="true" ma:displayName="Report Status" ma:description="Status of the report" ma:internalName="ReportStatus">
      <xsd:simpleType>
        <xsd:restriction base="dms:Choice">
          <xsd:enumeration value="Final"/>
          <xsd:enumeration value="Preliminary"/>
          <xsd:enumeration value="Period To Date"/>
        </xsd:restriction>
      </xsd:simpleType>
    </xsd:element>
  </xsd:schema>
  <xsd:schema xmlns:xsd="http://www.w3.org/2001/XMLSchema" xmlns:xs="http://www.w3.org/2001/XMLSchema" xmlns:dms="http://schemas.microsoft.com/office/2006/documentManagement/types" xmlns:pc="http://schemas.microsoft.com/office/infopath/2007/PartnerControls" targetNamespace="1f54cd21-e6cf-48be-a9f3-afe13b79d269" elementFormDefault="qualified">
    <xsd:import namespace="http://schemas.microsoft.com/office/2006/documentManagement/types"/>
    <xsd:import namespace="http://schemas.microsoft.com/office/infopath/2007/PartnerControls"/>
    <xsd:element name="Report_x0020_Request_x0020_Status" ma:index="9" nillable="true" ma:displayName="Report Request Status" ma:default="Enter Choice #1" ma:format="Dropdown" ma:internalName="Report_x0020_Request_x0020_Status">
      <xsd:simpleType>
        <xsd:restriction base="dms:Choice">
          <xsd:enumeration value="Enter Choice #1"/>
          <xsd:enumeration value="Enter Choice #2"/>
          <xsd:enumeration value="Enter Choice #3"/>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3CD103-ABF4-4F37-B14D-FAF37CC47B47}">
  <ds:schemaRefs>
    <ds:schemaRef ds:uri="http://schemas.microsoft.com/office/2006/metadata/longProperties"/>
  </ds:schemaRefs>
</ds:datastoreItem>
</file>

<file path=customXml/itemProps2.xml><?xml version="1.0" encoding="utf-8"?>
<ds:datastoreItem xmlns:ds="http://schemas.openxmlformats.org/officeDocument/2006/customXml" ds:itemID="{AC97D1DE-6D6A-4897-B917-2E75E91ADC0C}">
  <ds:schemaRefs>
    <ds:schemaRef ds:uri="1f54cd21-e6cf-48be-a9f3-afe13b79d269"/>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 ds:uri="http://schemas.microsoft.com/sharepoint/v3"/>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C243EE89-BC26-4CA1-BF58-721777B28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f54cd21-e6cf-48be-a9f3-afe13b79d2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508DA2E-4718-4976-B506-B840AFCF99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6650</TotalTime>
  <Words>1808</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PGothic</vt:lpstr>
      <vt:lpstr>MS PGothic</vt:lpstr>
      <vt:lpstr>Arial</vt:lpstr>
      <vt:lpstr>Arial Narrow</vt:lpstr>
      <vt:lpstr>Calibri</vt:lpstr>
      <vt:lpstr>Cambria Math</vt:lpstr>
      <vt:lpstr>Symbol</vt:lpstr>
      <vt:lpstr>Default Design</vt:lpstr>
      <vt:lpstr>PowerPoint Presentation</vt:lpstr>
    </vt:vector>
  </TitlesOfParts>
  <Company>Barry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DoIT</dc:creator>
  <cp:lastModifiedBy>pontios</cp:lastModifiedBy>
  <cp:revision>454</cp:revision>
  <cp:lastPrinted>2013-12-12T18:11:08Z</cp:lastPrinted>
  <dcterms:created xsi:type="dcterms:W3CDTF">2001-09-04T18:16:26Z</dcterms:created>
  <dcterms:modified xsi:type="dcterms:W3CDTF">2016-03-19T18:46:57Z</dcterms:modified>
</cp:coreProperties>
</file>