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0"/>
  </p:notesMasterIdLst>
  <p:sldIdLst>
    <p:sldId id="275" r:id="rId3"/>
    <p:sldId id="294" r:id="rId4"/>
    <p:sldId id="322" r:id="rId5"/>
    <p:sldId id="324" r:id="rId6"/>
    <p:sldId id="327" r:id="rId7"/>
    <p:sldId id="323" r:id="rId8"/>
    <p:sldId id="326" r:id="rId9"/>
    <p:sldId id="329" r:id="rId10"/>
    <p:sldId id="328" r:id="rId11"/>
    <p:sldId id="330" r:id="rId12"/>
    <p:sldId id="333" r:id="rId13"/>
    <p:sldId id="331" r:id="rId14"/>
    <p:sldId id="332" r:id="rId15"/>
    <p:sldId id="311" r:id="rId16"/>
    <p:sldId id="334" r:id="rId17"/>
    <p:sldId id="335" r:id="rId18"/>
    <p:sldId id="297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51" d="100"/>
          <a:sy n="151" d="100"/>
        </p:scale>
        <p:origin x="528" y="13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2021/1/7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83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6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5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1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1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24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1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1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0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3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2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3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22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2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2021/1/7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aogx/fastapi-tutorial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24753" y="1955036"/>
            <a:ext cx="32944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FastAPI </a:t>
            </a:r>
            <a:r>
              <a:rPr lang="zh-CN" altLang="en-US" sz="3000" b="1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框架精讲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C3590-AD7A-492B-9099-547C72E08F18}"/>
              </a:ext>
            </a:extLst>
          </p:cNvPr>
          <p:cNvSpPr/>
          <p:nvPr/>
        </p:nvSpPr>
        <p:spPr>
          <a:xfrm>
            <a:off x="2195736" y="2634466"/>
            <a:ext cx="47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https://github.com/liaogx/fastapi-tutorial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>
            <a:extLst>
              <a:ext uri="{FF2B5EF4-FFF2-40B4-BE49-F238E27FC236}">
                <a16:creationId xmlns:a16="http://schemas.microsoft.com/office/drawing/2014/main" id="{607A3622-EBF2-4239-86EC-24293D937B8D}"/>
              </a:ext>
            </a:extLst>
          </p:cNvPr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en-US" altLang="zh-CN" sz="3000" kern="0">
                <a:solidFill>
                  <a:srgbClr val="C9394A"/>
                </a:solidFill>
              </a:rPr>
              <a:t>FastAPI</a:t>
            </a:r>
            <a:r>
              <a:rPr lang="zh-CN" altLang="en-US" sz="3000" kern="0">
                <a:solidFill>
                  <a:srgbClr val="C9394A"/>
                </a:solidFill>
              </a:rPr>
              <a:t>的兼容性</a:t>
            </a:r>
            <a:endParaRPr lang="zh-CN" altLang="en-US" sz="3000" kern="0" dirty="0">
              <a:solidFill>
                <a:srgbClr val="C9394A"/>
              </a:solidFill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F71BF029-9246-479B-B64A-803E63070E48}"/>
              </a:ext>
            </a:extLst>
          </p:cNvPr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第三方的包和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API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04C15BC-FF47-463B-BD27-3D0B532A03F7}"/>
              </a:ext>
            </a:extLst>
          </p:cNvPr>
          <p:cNvSpPr>
            <a:spLocks/>
          </p:cNvSpPr>
          <p:nvPr/>
        </p:nvSpPr>
        <p:spPr>
          <a:xfrm>
            <a:off x="302840" y="1691685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所有的关系型数据库，支撑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NoSQL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数据库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7DF1340C-FE1F-489C-980A-71A5BA420B58}"/>
              </a:ext>
            </a:extLst>
          </p:cNvPr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认证和授权系统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D5E676C0-DB86-4E56-B032-766960B0515E}"/>
              </a:ext>
            </a:extLst>
          </p:cNvPr>
          <p:cNvSpPr>
            <a:spLocks/>
          </p:cNvSpPr>
          <p:nvPr/>
        </p:nvSpPr>
        <p:spPr>
          <a:xfrm>
            <a:off x="302840" y="4036871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响应数据注入系统</a:t>
            </a:r>
          </a:p>
        </p:txBody>
      </p:sp>
    </p:spTree>
    <p:extLst>
      <p:ext uri="{BB962C8B-B14F-4D97-AF65-F5344CB8AC3E}">
        <p14:creationId xmlns:p14="http://schemas.microsoft.com/office/powerpoint/2010/main" val="7958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>
            <a:extLst>
              <a:ext uri="{FF2B5EF4-FFF2-40B4-BE49-F238E27FC236}">
                <a16:creationId xmlns:a16="http://schemas.microsoft.com/office/drawing/2014/main" id="{607A3622-EBF2-4239-86EC-24293D937B8D}"/>
              </a:ext>
            </a:extLst>
          </p:cNvPr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en-US" altLang="zh-CN" sz="3000" kern="0">
                <a:solidFill>
                  <a:srgbClr val="C9394A"/>
                </a:solidFill>
              </a:rPr>
              <a:t>OAuth2.0</a:t>
            </a:r>
            <a:r>
              <a:rPr lang="zh-CN" altLang="en-US" sz="3000" kern="0">
                <a:solidFill>
                  <a:srgbClr val="C9394A"/>
                </a:solidFill>
              </a:rPr>
              <a:t>的授权模式</a:t>
            </a:r>
            <a:endParaRPr lang="zh-CN" altLang="en-US" sz="3000" kern="0" dirty="0">
              <a:solidFill>
                <a:srgbClr val="C9394A"/>
              </a:solidFill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F71BF029-9246-479B-B64A-803E63070E48}"/>
              </a:ext>
            </a:extLst>
          </p:cNvPr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隐式授权模式（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Implicit Grant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04C15BC-FF47-463B-BD27-3D0B532A03F7}"/>
              </a:ext>
            </a:extLst>
          </p:cNvPr>
          <p:cNvSpPr>
            <a:spLocks/>
          </p:cNvSpPr>
          <p:nvPr/>
        </p:nvSpPr>
        <p:spPr>
          <a:xfrm>
            <a:off x="302840" y="1691685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授权码授权模式（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Authorization Code Grant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7DF1340C-FE1F-489C-980A-71A5BA420B58}"/>
              </a:ext>
            </a:extLst>
          </p:cNvPr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密码授权模式（</a:t>
            </a:r>
            <a:r>
              <a:rPr lang="en-US" altLang="zh-CN" sz="2000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Resource Owner Password Credentials Grant</a:t>
            </a:r>
            <a:r>
              <a:rPr lang="zh-CN" altLang="en-US" sz="2000" ker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D5E676C0-DB86-4E56-B032-766960B0515E}"/>
              </a:ext>
            </a:extLst>
          </p:cNvPr>
          <p:cNvSpPr>
            <a:spLocks/>
          </p:cNvSpPr>
          <p:nvPr/>
        </p:nvSpPr>
        <p:spPr>
          <a:xfrm>
            <a:off x="302840" y="4036871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客户端凭证授权模式（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Client Credentials Grant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119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ource Owner Password Credentials Grant - Identity Server 5.3.0 - WSO2  Documentation">
            <a:extLst>
              <a:ext uri="{FF2B5EF4-FFF2-40B4-BE49-F238E27FC236}">
                <a16:creationId xmlns:a16="http://schemas.microsoft.com/office/drawing/2014/main" id="{D53B1BE8-23B2-4E33-8347-F75F738B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02" y="795759"/>
            <a:ext cx="4966196" cy="355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9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>
            <a:extLst>
              <a:ext uri="{FF2B5EF4-FFF2-40B4-BE49-F238E27FC236}">
                <a16:creationId xmlns:a16="http://schemas.microsoft.com/office/drawing/2014/main" id="{964233E7-3649-4048-A0DC-1C6190E37A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861D2-40D7-4085-A6E0-72655C49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836719"/>
            <a:ext cx="6732240" cy="34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zh-CN" altLang="en-US" sz="3000" kern="0">
                <a:solidFill>
                  <a:srgbClr val="C9394A"/>
                </a:solidFill>
              </a:rPr>
              <a:t>第八章</a:t>
            </a:r>
            <a:endParaRPr lang="zh-CN" altLang="en-US" sz="3000" kern="0" dirty="0">
              <a:solidFill>
                <a:srgbClr val="C9394A"/>
              </a:solidFill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跨域资源共享（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CORS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）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中间件</a:t>
            </a: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后台任务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0878274F-0586-495F-889B-FD9B3846D8FD}"/>
              </a:ext>
            </a:extLst>
          </p:cNvPr>
          <p:cNvSpPr>
            <a:spLocks/>
          </p:cNvSpPr>
          <p:nvPr/>
        </p:nvSpPr>
        <p:spPr>
          <a:xfrm>
            <a:off x="302840" y="4036871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34352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>
            <a:extLst>
              <a:ext uri="{FF2B5EF4-FFF2-40B4-BE49-F238E27FC236}">
                <a16:creationId xmlns:a16="http://schemas.microsoft.com/office/drawing/2014/main" id="{964233E7-3649-4048-A0DC-1C6190E37A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B24EC-2282-4818-8867-54FF59D3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>
            <a:extLst>
              <a:ext uri="{FF2B5EF4-FFF2-40B4-BE49-F238E27FC236}">
                <a16:creationId xmlns:a16="http://schemas.microsoft.com/office/drawing/2014/main" id="{964233E7-3649-4048-A0DC-1C6190E37A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圆角矩形">
            <a:extLst>
              <a:ext uri="{FF2B5EF4-FFF2-40B4-BE49-F238E27FC236}">
                <a16:creationId xmlns:a16="http://schemas.microsoft.com/office/drawing/2014/main" id="{0F574BC0-4EB6-483B-AF2F-0644F3988BA4}"/>
              </a:ext>
            </a:extLst>
          </p:cNvPr>
          <p:cNvSpPr>
            <a:spLocks/>
          </p:cNvSpPr>
          <p:nvPr/>
        </p:nvSpPr>
        <p:spPr>
          <a:xfrm>
            <a:off x="539552" y="1131590"/>
            <a:ext cx="3312367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https://imooc.com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id="{907ADAA1-0FDC-45B4-B459-1985DA4F68DF}"/>
              </a:ext>
            </a:extLst>
          </p:cNvPr>
          <p:cNvSpPr>
            <a:spLocks/>
          </p:cNvSpPr>
          <p:nvPr/>
        </p:nvSpPr>
        <p:spPr>
          <a:xfrm>
            <a:off x="5292080" y="1131590"/>
            <a:ext cx="3312367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https://imooc.com/api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1BFE7421-7BE8-41E0-A752-C3C3002C8209}"/>
              </a:ext>
            </a:extLst>
          </p:cNvPr>
          <p:cNvSpPr>
            <a:spLocks/>
          </p:cNvSpPr>
          <p:nvPr/>
        </p:nvSpPr>
        <p:spPr>
          <a:xfrm>
            <a:off x="539553" y="3344227"/>
            <a:ext cx="3312366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https://imooc.com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FE17FB20-D115-4A2B-BE6E-A7C538E02172}"/>
              </a:ext>
            </a:extLst>
          </p:cNvPr>
          <p:cNvSpPr>
            <a:spLocks/>
          </p:cNvSpPr>
          <p:nvPr/>
        </p:nvSpPr>
        <p:spPr>
          <a:xfrm>
            <a:off x="5292078" y="3364210"/>
            <a:ext cx="3312367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https://api.imooc.com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左箭头">
            <a:extLst>
              <a:ext uri="{FF2B5EF4-FFF2-40B4-BE49-F238E27FC236}">
                <a16:creationId xmlns:a16="http://schemas.microsoft.com/office/drawing/2014/main" id="{58B9F238-983D-4859-9C60-73773765CC2C}"/>
              </a:ext>
            </a:extLst>
          </p:cNvPr>
          <p:cNvSpPr>
            <a:spLocks/>
          </p:cNvSpPr>
          <p:nvPr/>
        </p:nvSpPr>
        <p:spPr>
          <a:xfrm rot="10800000">
            <a:off x="4189087" y="1347614"/>
            <a:ext cx="687712" cy="164000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" name="左箭头">
            <a:extLst>
              <a:ext uri="{FF2B5EF4-FFF2-40B4-BE49-F238E27FC236}">
                <a16:creationId xmlns:a16="http://schemas.microsoft.com/office/drawing/2014/main" id="{C8ACB041-3B19-438D-B521-B5949EB12A35}"/>
              </a:ext>
            </a:extLst>
          </p:cNvPr>
          <p:cNvSpPr>
            <a:spLocks/>
          </p:cNvSpPr>
          <p:nvPr/>
        </p:nvSpPr>
        <p:spPr>
          <a:xfrm rot="10800000">
            <a:off x="4139952" y="3637271"/>
            <a:ext cx="687712" cy="164000"/>
          </a:xfrm>
          <a:prstGeom prst="leftArrow">
            <a:avLst>
              <a:gd name="adj1" fmla="val 0"/>
              <a:gd name="adj2" fmla="val 18854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0682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684565" y="23327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zh-CN" altLang="en-US" sz="3000">
                <a:solidFill>
                  <a:srgbClr val="C9394A"/>
                </a:solidFill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41365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zh-CN" altLang="en-US" sz="3000" kern="0" dirty="0">
                <a:solidFill>
                  <a:srgbClr val="C9394A"/>
                </a:solidFill>
              </a:rPr>
              <a:t>第一章 课程介绍</a:t>
            </a: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9092" y="2610665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学习内容：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FastAPI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的所有核心模块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2841" y="1527650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课前基础：掌握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Web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开发基本知识，关系型数据库（如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MySQL/SQLite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）基础，熟练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Python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语法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02840" y="353979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课程效果：查询页面和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FastAPI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的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Swagger UI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>
            <a:extLst>
              <a:ext uri="{FF2B5EF4-FFF2-40B4-BE49-F238E27FC236}">
                <a16:creationId xmlns:a16="http://schemas.microsoft.com/office/drawing/2014/main" id="{ED3F9DF1-13F0-4296-A77C-EC8F112D8F0B}"/>
              </a:ext>
            </a:extLst>
          </p:cNvPr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3000" kern="0">
                <a:solidFill>
                  <a:srgbClr val="C9394A"/>
                </a:solidFill>
              </a:rPr>
              <a:t>FastAPI</a:t>
            </a:r>
            <a:r>
              <a:rPr lang="zh-CN" altLang="en-US" sz="3000" kern="0">
                <a:solidFill>
                  <a:srgbClr val="C9394A"/>
                </a:solidFill>
              </a:rPr>
              <a:t>的主要特点</a:t>
            </a:r>
            <a:endParaRPr lang="zh-CN" altLang="en-US" sz="3000" kern="0" dirty="0">
              <a:solidFill>
                <a:srgbClr val="C9394A"/>
              </a:solidFill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75BADE1B-D6AF-48CF-8C8C-12AC6D31CE06}"/>
              </a:ext>
            </a:extLst>
          </p:cNvPr>
          <p:cNvSpPr>
            <a:spLocks/>
          </p:cNvSpPr>
          <p:nvPr/>
        </p:nvSpPr>
        <p:spPr>
          <a:xfrm>
            <a:off x="302839" y="220742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开发效率高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200%~300%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↑</a:t>
            </a: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4D171EBD-E719-4EEA-8C2C-6FCFCED1C808}"/>
              </a:ext>
            </a:extLst>
          </p:cNvPr>
          <p:cNvSpPr>
            <a:spLocks/>
          </p:cNvSpPr>
          <p:nvPr/>
        </p:nvSpPr>
        <p:spPr>
          <a:xfrm>
            <a:off x="302841" y="15636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性能优越</a:t>
            </a:r>
            <a:r>
              <a:rPr lang="en-US" altLang="zh-CN" sz="2000" u="none" strike="noStrike" kern="1200" cap="none" spc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92988F24-F1CD-44C2-BCF4-ED31A644326D}"/>
              </a:ext>
            </a:extLst>
          </p:cNvPr>
          <p:cNvSpPr>
            <a:spLocks/>
          </p:cNvSpPr>
          <p:nvPr/>
        </p:nvSpPr>
        <p:spPr>
          <a:xfrm>
            <a:off x="302839" y="2851786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减少约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40%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人为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BUG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24B70799-C797-493D-B10F-F0E43544EF27}"/>
              </a:ext>
            </a:extLst>
          </p:cNvPr>
          <p:cNvSpPr>
            <a:spLocks/>
          </p:cNvSpPr>
          <p:nvPr/>
        </p:nvSpPr>
        <p:spPr>
          <a:xfrm>
            <a:off x="302837" y="4139934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易学易用</a:t>
            </a:r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EBA0E7E6-C4BD-4383-8EFD-C014FC2357E7}"/>
              </a:ext>
            </a:extLst>
          </p:cNvPr>
          <p:cNvSpPr>
            <a:spLocks/>
          </p:cNvSpPr>
          <p:nvPr/>
        </p:nvSpPr>
        <p:spPr>
          <a:xfrm>
            <a:off x="302838" y="349615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直观</a:t>
            </a:r>
          </a:p>
        </p:txBody>
      </p:sp>
    </p:spTree>
    <p:extLst>
      <p:ext uri="{BB962C8B-B14F-4D97-AF65-F5344CB8AC3E}">
        <p14:creationId xmlns:p14="http://schemas.microsoft.com/office/powerpoint/2010/main" val="6889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>
            <a:extLst>
              <a:ext uri="{FF2B5EF4-FFF2-40B4-BE49-F238E27FC236}">
                <a16:creationId xmlns:a16="http://schemas.microsoft.com/office/drawing/2014/main" id="{75BADE1B-D6AF-48CF-8C8C-12AC6D31CE06}"/>
              </a:ext>
            </a:extLst>
          </p:cNvPr>
          <p:cNvSpPr>
            <a:spLocks/>
          </p:cNvSpPr>
          <p:nvPr/>
        </p:nvSpPr>
        <p:spPr>
          <a:xfrm>
            <a:off x="302839" y="220742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开发标准化 </a:t>
            </a: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4D171EBD-E719-4EEA-8C2C-6FCFCED1C808}"/>
              </a:ext>
            </a:extLst>
          </p:cNvPr>
          <p:cNvSpPr>
            <a:spLocks/>
          </p:cNvSpPr>
          <p:nvPr/>
        </p:nvSpPr>
        <p:spPr>
          <a:xfrm>
            <a:off x="302841" y="15636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自带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交互文档 开发成果随时交付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A21BA6B-387D-4057-AB2C-80455869B24E}"/>
              </a:ext>
            </a:extLst>
          </p:cNvPr>
          <p:cNvSpPr>
            <a:spLocks/>
          </p:cNvSpPr>
          <p:nvPr/>
        </p:nvSpPr>
        <p:spPr>
          <a:xfrm>
            <a:off x="302837" y="919272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精简编码 代码重复率低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0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>
            <a:extLst>
              <a:ext uri="{FF2B5EF4-FFF2-40B4-BE49-F238E27FC236}">
                <a16:creationId xmlns:a16="http://schemas.microsoft.com/office/drawing/2014/main" id="{ED3F9DF1-13F0-4296-A77C-EC8F112D8F0B}"/>
              </a:ext>
            </a:extLst>
          </p:cNvPr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>
              <a:buNone/>
            </a:pPr>
            <a:r>
              <a:rPr lang="en-US" altLang="zh-CN" sz="3000" kern="0">
                <a:solidFill>
                  <a:srgbClr val="C9394A"/>
                </a:solidFill>
              </a:rPr>
              <a:t>Starlette</a:t>
            </a:r>
            <a:r>
              <a:rPr lang="zh-CN" altLang="en-US" sz="3000" kern="0">
                <a:solidFill>
                  <a:srgbClr val="C9394A"/>
                </a:solidFill>
              </a:rPr>
              <a:t>，</a:t>
            </a:r>
            <a:r>
              <a:rPr lang="en-US" altLang="zh-CN" sz="3000" kern="0">
                <a:solidFill>
                  <a:srgbClr val="C9394A"/>
                </a:solidFill>
              </a:rPr>
              <a:t>Pydantic </a:t>
            </a:r>
            <a:r>
              <a:rPr lang="zh-CN" altLang="en-US" sz="3000" kern="0">
                <a:solidFill>
                  <a:srgbClr val="C9394A"/>
                </a:solidFill>
              </a:rPr>
              <a:t>与 </a:t>
            </a:r>
            <a:r>
              <a:rPr lang="en-US" altLang="zh-CN" sz="3000" kern="0">
                <a:solidFill>
                  <a:srgbClr val="C9394A"/>
                </a:solidFill>
              </a:rPr>
              <a:t>FastAPI </a:t>
            </a:r>
            <a:r>
              <a:rPr lang="zh-CN" altLang="en-US" sz="3000" kern="0">
                <a:solidFill>
                  <a:srgbClr val="C9394A"/>
                </a:solidFill>
              </a:rPr>
              <a:t>的关系</a:t>
            </a:r>
            <a:endParaRPr lang="zh-CN" altLang="en-US" sz="3000" kern="0" dirty="0">
              <a:solidFill>
                <a:srgbClr val="C9394A"/>
              </a:solidFill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CC39D269-C780-491C-8C53-D40FEB0129B1}"/>
              </a:ext>
            </a:extLst>
          </p:cNvPr>
          <p:cNvSpPr>
            <a:spLocks/>
          </p:cNvSpPr>
          <p:nvPr/>
        </p:nvSpPr>
        <p:spPr>
          <a:xfrm>
            <a:off x="251519" y="2492953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Pydantic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是一个基于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Python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类型提示来定义数据验证，序列化和文档（使用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JSON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模式）库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  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D11A9EF-0446-418A-8E03-F0A26EE9D015}"/>
              </a:ext>
            </a:extLst>
          </p:cNvPr>
          <p:cNvSpPr>
            <a:spLocks/>
          </p:cNvSpPr>
          <p:nvPr/>
        </p:nvSpPr>
        <p:spPr>
          <a:xfrm>
            <a:off x="251520" y="1635646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Python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的类型提示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type hints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732F49B-73B1-4385-9C68-496C57A6B18C}"/>
              </a:ext>
            </a:extLst>
          </p:cNvPr>
          <p:cNvSpPr>
            <a:spLocks/>
          </p:cNvSpPr>
          <p:nvPr/>
        </p:nvSpPr>
        <p:spPr>
          <a:xfrm>
            <a:off x="251519" y="3504148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Starlette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是一种轻量级的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ASGI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框架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工具包，是构建高性能 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Asyncio 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服务的理想选择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">
            <a:extLst>
              <a:ext uri="{FF2B5EF4-FFF2-40B4-BE49-F238E27FC236}">
                <a16:creationId xmlns:a16="http://schemas.microsoft.com/office/drawing/2014/main" id="{18B65015-50F3-4D34-9D46-AA6E52FE2462}"/>
              </a:ext>
            </a:extLst>
          </p:cNvPr>
          <p:cNvSpPr>
            <a:spLocks/>
          </p:cNvSpPr>
          <p:nvPr/>
        </p:nvSpPr>
        <p:spPr>
          <a:xfrm>
            <a:off x="2431777" y="1419622"/>
            <a:ext cx="4280446" cy="1752424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FastAPI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">
            <a:extLst>
              <a:ext uri="{FF2B5EF4-FFF2-40B4-BE49-F238E27FC236}">
                <a16:creationId xmlns:a16="http://schemas.microsoft.com/office/drawing/2014/main" id="{3E7B3DBF-966A-4AF4-B7C7-F591968257DB}"/>
              </a:ext>
            </a:extLst>
          </p:cNvPr>
          <p:cNvSpPr>
            <a:spLocks/>
          </p:cNvSpPr>
          <p:nvPr/>
        </p:nvSpPr>
        <p:spPr>
          <a:xfrm>
            <a:off x="2699109" y="3684950"/>
            <a:ext cx="1668870" cy="369332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type hints</a:t>
            </a:r>
            <a:endParaRPr lang="zh-CN" altLang="en-US" sz="2000"/>
          </a:p>
        </p:txBody>
      </p:sp>
      <p:sp>
        <p:nvSpPr>
          <p:cNvPr id="10" name="圆角矩形">
            <a:extLst>
              <a:ext uri="{FF2B5EF4-FFF2-40B4-BE49-F238E27FC236}">
                <a16:creationId xmlns:a16="http://schemas.microsoft.com/office/drawing/2014/main" id="{E0CCA963-6816-460E-84C9-BBB397446E67}"/>
              </a:ext>
            </a:extLst>
          </p:cNvPr>
          <p:cNvSpPr>
            <a:spLocks/>
          </p:cNvSpPr>
          <p:nvPr/>
        </p:nvSpPr>
        <p:spPr>
          <a:xfrm>
            <a:off x="4736033" y="2489570"/>
            <a:ext cx="1772851" cy="494764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Starlette</a:t>
            </a:r>
            <a:endParaRPr lang="zh-CN" altLang="en-US" sz="2000"/>
          </a:p>
        </p:txBody>
      </p:sp>
      <p:sp>
        <p:nvSpPr>
          <p:cNvPr id="11" name="左箭头">
            <a:extLst>
              <a:ext uri="{FF2B5EF4-FFF2-40B4-BE49-F238E27FC236}">
                <a16:creationId xmlns:a16="http://schemas.microsoft.com/office/drawing/2014/main" id="{3C50C004-EA2B-40D4-97C3-FA4D7904DE49}"/>
              </a:ext>
            </a:extLst>
          </p:cNvPr>
          <p:cNvSpPr>
            <a:spLocks/>
          </p:cNvSpPr>
          <p:nvPr/>
        </p:nvSpPr>
        <p:spPr>
          <a:xfrm rot="5400000">
            <a:off x="3257280" y="3239558"/>
            <a:ext cx="551830" cy="207962"/>
          </a:xfrm>
          <a:prstGeom prst="leftArrow">
            <a:avLst>
              <a:gd name="adj1" fmla="val 0"/>
              <a:gd name="adj2" fmla="val 116094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id="{30B98E15-34B1-46C8-B767-3EBB4278680A}"/>
              </a:ext>
            </a:extLst>
          </p:cNvPr>
          <p:cNvSpPr>
            <a:spLocks/>
          </p:cNvSpPr>
          <p:nvPr/>
        </p:nvSpPr>
        <p:spPr>
          <a:xfrm>
            <a:off x="2647119" y="2489570"/>
            <a:ext cx="1772851" cy="494764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Pydantic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801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">
            <a:extLst>
              <a:ext uri="{FF2B5EF4-FFF2-40B4-BE49-F238E27FC236}">
                <a16:creationId xmlns:a16="http://schemas.microsoft.com/office/drawing/2014/main" id="{7E90A2D9-C732-4C24-B2D5-1FE3AFA940F7}"/>
              </a:ext>
            </a:extLst>
          </p:cNvPr>
          <p:cNvSpPr>
            <a:spLocks/>
          </p:cNvSpPr>
          <p:nvPr/>
        </p:nvSpPr>
        <p:spPr>
          <a:xfrm>
            <a:off x="1332493" y="623540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ASGI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圆角矩形">
            <a:extLst>
              <a:ext uri="{FF2B5EF4-FFF2-40B4-BE49-F238E27FC236}">
                <a16:creationId xmlns:a16="http://schemas.microsoft.com/office/drawing/2014/main" id="{89CBF6C8-C916-4E62-9002-C1E38D20329E}"/>
              </a:ext>
            </a:extLst>
          </p:cNvPr>
          <p:cNvSpPr>
            <a:spLocks/>
          </p:cNvSpPr>
          <p:nvPr/>
        </p:nvSpPr>
        <p:spPr>
          <a:xfrm>
            <a:off x="1329497" y="3868266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>
                <a:solidFill>
                  <a:srgbClr val="474747"/>
                </a:solidFill>
                <a:latin typeface="微软雅黑" charset="0"/>
                <a:ea typeface="微软雅黑" charset="0"/>
              </a:rPr>
              <a:t>Daphne</a:t>
            </a:r>
            <a:endParaRPr lang="zh-CN" altLang="en-US" sz="2000" b="1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圆角矩形">
            <a:extLst>
              <a:ext uri="{FF2B5EF4-FFF2-40B4-BE49-F238E27FC236}">
                <a16:creationId xmlns:a16="http://schemas.microsoft.com/office/drawing/2014/main" id="{659238AD-BA5C-4924-979E-14992F3B0D75}"/>
              </a:ext>
            </a:extLst>
          </p:cNvPr>
          <p:cNvSpPr>
            <a:spLocks/>
          </p:cNvSpPr>
          <p:nvPr/>
        </p:nvSpPr>
        <p:spPr>
          <a:xfrm>
            <a:off x="1329498" y="2787774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>
                <a:solidFill>
                  <a:srgbClr val="474747"/>
                </a:solidFill>
                <a:latin typeface="微软雅黑" charset="0"/>
                <a:ea typeface="微软雅黑" charset="0"/>
              </a:rPr>
              <a:t>Hypercorn</a:t>
            </a:r>
            <a:endParaRPr lang="zh-CN" altLang="en-US" sz="2000" b="1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id="{844EA712-4434-432A-9DBE-90BA698895E3}"/>
              </a:ext>
            </a:extLst>
          </p:cNvPr>
          <p:cNvSpPr>
            <a:spLocks/>
          </p:cNvSpPr>
          <p:nvPr/>
        </p:nvSpPr>
        <p:spPr>
          <a:xfrm>
            <a:off x="1330599" y="1707654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>
                <a:solidFill>
                  <a:srgbClr val="474747"/>
                </a:solidFill>
                <a:latin typeface="微软雅黑" charset="0"/>
                <a:ea typeface="微软雅黑" charset="0"/>
              </a:rPr>
              <a:t>Uvicorn</a:t>
            </a:r>
            <a:endParaRPr lang="zh-CN" altLang="en-US" sz="2000" b="1">
              <a:solidFill>
                <a:srgbClr val="47474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FFC32335-DD92-4D8A-B151-45EA8F57F03A}"/>
              </a:ext>
            </a:extLst>
          </p:cNvPr>
          <p:cNvSpPr>
            <a:spLocks/>
          </p:cNvSpPr>
          <p:nvPr/>
        </p:nvSpPr>
        <p:spPr>
          <a:xfrm>
            <a:off x="5798299" y="1707654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>
                <a:solidFill>
                  <a:srgbClr val="474747"/>
                </a:solidFill>
                <a:latin typeface="微软雅黑" charset="0"/>
                <a:ea typeface="微软雅黑" charset="0"/>
              </a:rPr>
              <a:t>uWSGI</a:t>
            </a:r>
            <a:endParaRPr lang="zh-CN" altLang="en-US" sz="2000" b="1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F10B2E72-F92C-49FA-8C2A-713D57F9A0F5}"/>
              </a:ext>
            </a:extLst>
          </p:cNvPr>
          <p:cNvSpPr>
            <a:spLocks/>
          </p:cNvSpPr>
          <p:nvPr/>
        </p:nvSpPr>
        <p:spPr>
          <a:xfrm>
            <a:off x="5798301" y="623540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WSGI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圆角矩形">
            <a:extLst>
              <a:ext uri="{FF2B5EF4-FFF2-40B4-BE49-F238E27FC236}">
                <a16:creationId xmlns:a16="http://schemas.microsoft.com/office/drawing/2014/main" id="{5C15E8B9-D05F-4E45-A315-014D8A6FEEA6}"/>
              </a:ext>
            </a:extLst>
          </p:cNvPr>
          <p:cNvSpPr>
            <a:spLocks/>
          </p:cNvSpPr>
          <p:nvPr/>
        </p:nvSpPr>
        <p:spPr>
          <a:xfrm>
            <a:off x="5801173" y="2787774"/>
            <a:ext cx="1873249" cy="6477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>
                <a:solidFill>
                  <a:srgbClr val="474747"/>
                </a:solidFill>
                <a:latin typeface="微软雅黑" charset="0"/>
                <a:ea typeface="微软雅黑" charset="0"/>
              </a:rPr>
              <a:t>Gunicorn</a:t>
            </a:r>
            <a:endParaRPr lang="zh-CN" altLang="en-US" sz="2000" b="1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en-US" altLang="zh-CN" sz="3000" kern="0">
                <a:solidFill>
                  <a:srgbClr val="C9394A"/>
                </a:solidFill>
              </a:rPr>
              <a:t>FastAPI</a:t>
            </a:r>
            <a:r>
              <a:rPr lang="zh-CN" altLang="en-US" sz="3000" kern="0">
                <a:solidFill>
                  <a:srgbClr val="C9394A"/>
                </a:solidFill>
              </a:rPr>
              <a:t>的依赖注入系统</a:t>
            </a:r>
            <a:endParaRPr lang="zh-CN" altLang="en-US" sz="3000" kern="0" dirty="0">
              <a:solidFill>
                <a:srgbClr val="C9394A"/>
              </a:solidFill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提高代码的复用率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2841" y="1527650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“依赖注入”是指在编程中，为保证代码成功运行，先导入或声明其所需要的 “依赖”，如子函数、数据库连接等</a:t>
            </a: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共享数据库的连接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0878274F-0586-495F-889B-FD9B3846D8FD}"/>
              </a:ext>
            </a:extLst>
          </p:cNvPr>
          <p:cNvSpPr>
            <a:spLocks/>
          </p:cNvSpPr>
          <p:nvPr/>
        </p:nvSpPr>
        <p:spPr>
          <a:xfrm>
            <a:off x="302840" y="4036871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增强安全、认证和角色管理</a:t>
            </a:r>
          </a:p>
        </p:txBody>
      </p:sp>
    </p:spTree>
    <p:extLst>
      <p:ext uri="{BB962C8B-B14F-4D97-AF65-F5344CB8AC3E}">
        <p14:creationId xmlns:p14="http://schemas.microsoft.com/office/powerpoint/2010/main" val="342579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C64AF-C34E-488F-AE81-48804255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31" y="815216"/>
            <a:ext cx="5627538" cy="35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30299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3924</TotalTime>
  <Words>336</Words>
  <Application>Microsoft Office PowerPoint</Application>
  <PresentationFormat>On-screen Show (16:9)</PresentationFormat>
  <Paragraphs>71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廖 高祥</cp:lastModifiedBy>
  <cp:revision>226</cp:revision>
  <dcterms:created xsi:type="dcterms:W3CDTF">2016-04-25T01:54:29Z</dcterms:created>
  <dcterms:modified xsi:type="dcterms:W3CDTF">2021-01-07T01:58:29Z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