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5143500" cx="9144000"/>
  <p:notesSz cx="6858000" cy="9144000"/>
  <p:embeddedFontLst>
    <p:embeddedFont>
      <p:font typeface="Roboto"/>
      <p:regular r:id="rId33"/>
      <p:bold r:id="rId34"/>
      <p:italic r:id="rId35"/>
      <p:boldItalic r:id="rId36"/>
    </p:embeddedFont>
    <p:embeddedFont>
      <p:font typeface="Montserrat"/>
      <p:regular r:id="rId37"/>
      <p:bold r:id="rId38"/>
      <p:italic r:id="rId39"/>
      <p:boldItalic r:id="rId40"/>
    </p:embeddedFont>
    <p:embeddedFont>
      <p:font typeface="Lato"/>
      <p:regular r:id="rId41"/>
      <p:bold r:id="rId42"/>
      <p:italic r:id="rId43"/>
      <p:boldItalic r:id="rId4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ontserrat-boldItalic.fntdata"/><Relationship Id="rId20" Type="http://schemas.openxmlformats.org/officeDocument/2006/relationships/slide" Target="slides/slide15.xml"/><Relationship Id="rId42" Type="http://schemas.openxmlformats.org/officeDocument/2006/relationships/font" Target="fonts/Lato-bold.fntdata"/><Relationship Id="rId41" Type="http://schemas.openxmlformats.org/officeDocument/2006/relationships/font" Target="fonts/Lato-regular.fntdata"/><Relationship Id="rId22" Type="http://schemas.openxmlformats.org/officeDocument/2006/relationships/slide" Target="slides/slide17.xml"/><Relationship Id="rId44" Type="http://schemas.openxmlformats.org/officeDocument/2006/relationships/font" Target="fonts/Lato-boldItalic.fntdata"/><Relationship Id="rId21" Type="http://schemas.openxmlformats.org/officeDocument/2006/relationships/slide" Target="slides/slide16.xml"/><Relationship Id="rId43" Type="http://schemas.openxmlformats.org/officeDocument/2006/relationships/font" Target="fonts/Lato-italic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Roboto-regular.fntdata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Roboto-italic.fntdata"/><Relationship Id="rId12" Type="http://schemas.openxmlformats.org/officeDocument/2006/relationships/slide" Target="slides/slide7.xml"/><Relationship Id="rId34" Type="http://schemas.openxmlformats.org/officeDocument/2006/relationships/font" Target="fonts/Roboto-bold.fntdata"/><Relationship Id="rId15" Type="http://schemas.openxmlformats.org/officeDocument/2006/relationships/slide" Target="slides/slide10.xml"/><Relationship Id="rId37" Type="http://schemas.openxmlformats.org/officeDocument/2006/relationships/font" Target="fonts/Montserrat-regular.fntdata"/><Relationship Id="rId14" Type="http://schemas.openxmlformats.org/officeDocument/2006/relationships/slide" Target="slides/slide9.xml"/><Relationship Id="rId36" Type="http://schemas.openxmlformats.org/officeDocument/2006/relationships/font" Target="fonts/Roboto-boldItalic.fntdata"/><Relationship Id="rId17" Type="http://schemas.openxmlformats.org/officeDocument/2006/relationships/slide" Target="slides/slide12.xml"/><Relationship Id="rId39" Type="http://schemas.openxmlformats.org/officeDocument/2006/relationships/font" Target="fonts/Montserrat-italic.fntdata"/><Relationship Id="rId16" Type="http://schemas.openxmlformats.org/officeDocument/2006/relationships/slide" Target="slides/slide11.xml"/><Relationship Id="rId38" Type="http://schemas.openxmlformats.org/officeDocument/2006/relationships/font" Target="fonts/Montserrat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Stefan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Shape 2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Connor + Julian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Shape 2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Idelia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Shape 2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Julian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Shape 2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Mohamed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Shape 2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Stefan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Shape 2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Idelia</a:t>
            </a:r>
            <a:br>
              <a:rPr lang="en-GB"/>
            </a:br>
            <a:r>
              <a:rPr lang="en-GB"/>
              <a:t>GEOLite (convert IP address to coordinates), mapped with Basemap, calls made to Vancouver from various places in Canada and the US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Shape 2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Shape 2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Idelia + Stefan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Shape 2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Idelia + Stefan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Shape 2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Mohamed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Toronto, Vancouver, Montreal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BrightHouse is bad for calling to CloudPBX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Stefan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Shape 2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Mohamed</a:t>
            </a:r>
            <a:br>
              <a:rPr lang="en-GB"/>
            </a:br>
            <a:r>
              <a:rPr lang="en-GB"/>
              <a:t>A_qualfun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A_mos_1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A_mos_2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A_mos_adapt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B_….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Shape 2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Mohamed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A_qualfun, a_mos_adapt, </a:t>
            </a:r>
            <a:r>
              <a:rPr lang="en-GB"/>
              <a:t>a_packet_loss_percent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Shape 2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Jackie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Shape 2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Roboto"/>
                <a:ea typeface="Roboto"/>
                <a:cs typeface="Roboto"/>
                <a:sym typeface="Roboto"/>
              </a:rPr>
              <a:t>Eric</a:t>
            </a:r>
            <a:br>
              <a:rPr lang="en-GB" sz="1200">
                <a:latin typeface="Roboto"/>
                <a:ea typeface="Roboto"/>
                <a:cs typeface="Roboto"/>
                <a:sym typeface="Roboto"/>
              </a:rPr>
            </a:br>
            <a:r>
              <a:rPr lang="en-GB" sz="1200">
                <a:latin typeface="Roboto"/>
                <a:ea typeface="Roboto"/>
                <a:cs typeface="Roboto"/>
                <a:sym typeface="Roboto"/>
              </a:rPr>
              <a:t>Regression Score for MaxJitter A, Packet Loss &amp; Qualfun Version A 0.00940912296338 and for version B is 0.00825308105551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Shape 3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Stefan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Shape 3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latin typeface="Lato"/>
                <a:ea typeface="Lato"/>
                <a:cs typeface="Lato"/>
                <a:sym typeface="Lato"/>
              </a:rPr>
              <a:t>Julian, Idalia, stefan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300">
                <a:latin typeface="Lato"/>
                <a:ea typeface="Lato"/>
                <a:cs typeface="Lato"/>
                <a:sym typeface="Lato"/>
              </a:rPr>
              <a:t>Creation of a proper grading standard for VoIP calls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1300">
                <a:latin typeface="Lato"/>
                <a:ea typeface="Lato"/>
                <a:cs typeface="Lato"/>
                <a:sym typeface="Lato"/>
              </a:rPr>
              <a:t>Large File Sizes with </a:t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Shape 3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Mohamed</a:t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Shape 3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Anybody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Lato"/>
                <a:ea typeface="Lato"/>
                <a:cs typeface="Lato"/>
                <a:sym typeface="Lato"/>
              </a:rPr>
              <a:t>Stefan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ato"/>
              <a:buChar char="○"/>
            </a:pPr>
            <a:r>
              <a:rPr lang="en-GB" sz="1800">
                <a:latin typeface="Lato"/>
                <a:ea typeface="Lato"/>
                <a:cs typeface="Lato"/>
                <a:sym typeface="Lato"/>
              </a:rPr>
              <a:t>Question times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ato"/>
              <a:buChar char="○"/>
            </a:pPr>
            <a:r>
              <a:rPr lang="en-GB" sz="1800">
                <a:latin typeface="Lato"/>
                <a:ea typeface="Lato"/>
                <a:cs typeface="Lato"/>
                <a:sym typeface="Lato"/>
              </a:rPr>
              <a:t>(Real-time Tr(Reael-time Transit Protocol)ansit Protocol), [ quickly explain jitter]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Stefan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800">
                <a:latin typeface="Lato"/>
                <a:ea typeface="Lato"/>
                <a:cs typeface="Lato"/>
                <a:sym typeface="Lato"/>
              </a:rPr>
              <a:t>Connor + Julian</a:t>
            </a:r>
            <a:br>
              <a:rPr lang="en-GB" sz="1800">
                <a:latin typeface="Lato"/>
                <a:ea typeface="Lato"/>
                <a:cs typeface="Lato"/>
                <a:sym typeface="Lato"/>
              </a:rPr>
            </a:br>
            <a:r>
              <a:rPr lang="en-GB" sz="1800">
                <a:latin typeface="Lato"/>
                <a:ea typeface="Lato"/>
                <a:cs typeface="Lato"/>
                <a:sym typeface="Lato"/>
              </a:rPr>
              <a:t>For instance, a value of 4.0 to 4.5 is referred to as toll-quality and causes complete satisfaction. This is the normal value of PSTN and many VoIP services, including CloudPBX.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Connor + Julian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Connor + Julian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Eric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Roboto"/>
                <a:ea typeface="Roboto"/>
                <a:cs typeface="Roboto"/>
                <a:sym typeface="Roboto"/>
              </a:rPr>
              <a:t>Eric</a:t>
            </a:r>
            <a:br>
              <a:rPr lang="en-GB" sz="1200">
                <a:latin typeface="Roboto"/>
                <a:ea typeface="Roboto"/>
                <a:cs typeface="Roboto"/>
                <a:sym typeface="Roboto"/>
              </a:rPr>
            </a:br>
            <a:r>
              <a:rPr lang="en-GB" sz="1200">
                <a:latin typeface="Roboto"/>
                <a:ea typeface="Roboto"/>
                <a:cs typeface="Roboto"/>
                <a:sym typeface="Roboto"/>
              </a:rPr>
              <a:t>Regression Score of Packet Loss &amp; Mos Version B 0.011227069683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Roboto"/>
                <a:ea typeface="Roboto"/>
                <a:cs typeface="Roboto"/>
                <a:sym typeface="Roboto"/>
              </a:rPr>
              <a:t>Regression Score of Packet Loss &amp; Mos Version A 0.0237224153003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Shape 1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Shape 107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Shape 125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Shape 1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Shape 2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Shape 39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Shape 4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Shape 4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Shape 4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Shape 4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Shape 50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Shape 5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Shape 5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Shape 5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Shape 6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Shape 63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Shape 6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Shape 66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Shape 71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Shape 89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Shape 9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Shape 95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Shape 96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Shape 97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Shape 101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Shape 103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8.png"/><Relationship Id="rId4" Type="http://schemas.openxmlformats.org/officeDocument/2006/relationships/image" Target="../media/image25.png"/><Relationship Id="rId5" Type="http://schemas.openxmlformats.org/officeDocument/2006/relationships/image" Target="../media/image2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9.png"/><Relationship Id="rId4" Type="http://schemas.openxmlformats.org/officeDocument/2006/relationships/image" Target="../media/image15.png"/><Relationship Id="rId5" Type="http://schemas.openxmlformats.org/officeDocument/2006/relationships/image" Target="../media/image20.png"/><Relationship Id="rId6" Type="http://schemas.openxmlformats.org/officeDocument/2006/relationships/image" Target="../media/image1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pn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ctrTitle"/>
          </p:nvPr>
        </p:nvSpPr>
        <p:spPr>
          <a:xfrm>
            <a:off x="3223025" y="1578400"/>
            <a:ext cx="5644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Quality Analysis of CloudPBX VoIP Calls</a:t>
            </a:r>
            <a:endParaRPr/>
          </a:p>
        </p:txBody>
      </p:sp>
      <p:sp>
        <p:nvSpPr>
          <p:cNvPr id="135" name="Shape 135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Shape 136"/>
          <p:cNvSpPr/>
          <p:nvPr/>
        </p:nvSpPr>
        <p:spPr>
          <a:xfrm>
            <a:off x="550550" y="3319835"/>
            <a:ext cx="3172068" cy="1282824"/>
          </a:xfrm>
          <a:prstGeom prst="cloud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7" name="Shape 1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3525" y="3456413"/>
            <a:ext cx="2762250" cy="100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Qual-Fun (Quality Function)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2" name="Shape 212"/>
          <p:cNvSpPr txBox="1"/>
          <p:nvPr>
            <p:ph idx="1" type="body"/>
          </p:nvPr>
        </p:nvSpPr>
        <p:spPr>
          <a:xfrm>
            <a:off x="1297500" y="2911400"/>
            <a:ext cx="6679800" cy="19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Current approach (MOS):</a:t>
            </a:r>
            <a:r>
              <a:rPr lang="en-GB" sz="1800"/>
              <a:t> essentially dividing delay time (jitter) by the call duration. </a:t>
            </a:r>
            <a:endParaRPr sz="18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800"/>
              <a:t>Improvements made (</a:t>
            </a:r>
            <a:r>
              <a:rPr lang="en-GB" sz="1800"/>
              <a:t>Qual-Fun</a:t>
            </a:r>
            <a:r>
              <a:rPr lang="en-GB" sz="1800"/>
              <a:t>): added sensitivity to the </a:t>
            </a:r>
            <a:r>
              <a:rPr i="1" lang="en-GB" sz="1800"/>
              <a:t>density</a:t>
            </a:r>
            <a:r>
              <a:rPr lang="en-GB" sz="1800"/>
              <a:t> of jitter.</a:t>
            </a:r>
            <a:endParaRPr sz="1800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13" name="Shape 2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75" y="1806550"/>
            <a:ext cx="9053450" cy="93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Shape 2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722" y="0"/>
            <a:ext cx="8000555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/>
          <p:nvPr/>
        </p:nvSpPr>
        <p:spPr>
          <a:xfrm>
            <a:off x="1130150" y="1515450"/>
            <a:ext cx="6845100" cy="3056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Shape 2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Increased Sensitivity</a:t>
            </a:r>
            <a:endParaRPr/>
          </a:p>
        </p:txBody>
      </p:sp>
      <p:pic>
        <p:nvPicPr>
          <p:cNvPr id="225" name="Shape 2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4850" y="1827750"/>
            <a:ext cx="3390900" cy="2390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Shape 2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05125" y="1827738"/>
            <a:ext cx="3390900" cy="239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" name="Shape 2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9725" y="393750"/>
            <a:ext cx="3432303" cy="228818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Shape 2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94800" y="2733575"/>
            <a:ext cx="3432303" cy="2288202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Shape 2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47575" y="393751"/>
            <a:ext cx="3432303" cy="22881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CloudPBX Network Topology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9" name="Shape 23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~1.8</a:t>
            </a:r>
            <a:r>
              <a:rPr lang="en-GB" sz="1800"/>
              <a:t>K</a:t>
            </a:r>
            <a:r>
              <a:rPr lang="en-GB" sz="1800"/>
              <a:t> unique subscriber IP addresses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~ 4K unique </a:t>
            </a:r>
            <a:r>
              <a:rPr lang="en-GB" sz="1800"/>
              <a:t>IP address pairs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~ 1.3K unique IP address pairs in each city</a:t>
            </a:r>
            <a:endParaRPr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Vancouver - VAN</a:t>
            </a:r>
            <a:endParaRPr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Toronto - TOR</a:t>
            </a:r>
            <a:endParaRPr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Montreal - MTL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How popular is each IP address pair?</a:t>
            </a:r>
            <a:endParaRPr sz="1800"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What's the average call quality of each IP address pair?</a:t>
            </a:r>
            <a:endParaRPr sz="1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4" name="Shape 2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600" y="0"/>
            <a:ext cx="861682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" name="Shape 2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6581" y="0"/>
            <a:ext cx="8490839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Shape 250"/>
          <p:cNvSpPr txBox="1"/>
          <p:nvPr/>
        </p:nvSpPr>
        <p:spPr>
          <a:xfrm>
            <a:off x="3490225" y="634600"/>
            <a:ext cx="4809600" cy="5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Shape 251"/>
          <p:cNvSpPr/>
          <p:nvPr/>
        </p:nvSpPr>
        <p:spPr>
          <a:xfrm>
            <a:off x="860025" y="300600"/>
            <a:ext cx="5636100" cy="751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252" name="Shape 252"/>
          <p:cNvSpPr txBox="1"/>
          <p:nvPr/>
        </p:nvSpPr>
        <p:spPr>
          <a:xfrm>
            <a:off x="939375" y="395850"/>
            <a:ext cx="5636100" cy="5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Most popular: Skyway West to CloudPBX ~7K calls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Worst performance: Claro S.A. to CloudPBX ~ 2.85 Avg Qual-Fun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7" name="Shape 2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3524" y="0"/>
            <a:ext cx="804685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Shape 258"/>
          <p:cNvSpPr/>
          <p:nvPr/>
        </p:nvSpPr>
        <p:spPr>
          <a:xfrm>
            <a:off x="1093825" y="300600"/>
            <a:ext cx="5126700" cy="751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259" name="Shape 259"/>
          <p:cNvSpPr txBox="1"/>
          <p:nvPr/>
        </p:nvSpPr>
        <p:spPr>
          <a:xfrm>
            <a:off x="1219075" y="375750"/>
            <a:ext cx="5126700" cy="5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Most popular: CloudPBX to AT&amp;T ~25K calls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Worst performance: Shaw to CloudPBX ~ .36 Avg Qual-Fun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4" name="Shape 2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0347" y="0"/>
            <a:ext cx="7583305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Shape 265"/>
          <p:cNvSpPr/>
          <p:nvPr/>
        </p:nvSpPr>
        <p:spPr>
          <a:xfrm>
            <a:off x="1093825" y="300600"/>
            <a:ext cx="5786400" cy="751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266" name="Shape 266"/>
          <p:cNvSpPr txBox="1"/>
          <p:nvPr/>
        </p:nvSpPr>
        <p:spPr>
          <a:xfrm>
            <a:off x="1219075" y="375750"/>
            <a:ext cx="5786400" cy="5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Most popular: EastLink to CloudPBX ~4K calls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Worst performance: Cable Onda to CloudPBX ~ .41 Avg Qual-Fun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Heatmap of Bad Call ASN Distribution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2" name="Shape 272"/>
          <p:cNvSpPr txBox="1"/>
          <p:nvPr>
            <p:ph idx="1" type="body"/>
          </p:nvPr>
        </p:nvSpPr>
        <p:spPr>
          <a:xfrm>
            <a:off x="122150" y="1798275"/>
            <a:ext cx="11754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Calls from CloudPBX: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Calls to CloudPBX:</a:t>
            </a:r>
            <a:endParaRPr/>
          </a:p>
        </p:txBody>
      </p:sp>
      <p:pic>
        <p:nvPicPr>
          <p:cNvPr id="273" name="Shape 2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59450" y="152400"/>
            <a:ext cx="821667" cy="483870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Shape 27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97500" y="1077150"/>
            <a:ext cx="6663475" cy="2158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Shape 27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97500" y="3143117"/>
            <a:ext cx="6663475" cy="20003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x="1214000" y="250475"/>
            <a:ext cx="2977500" cy="67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 phone call</a:t>
            </a:r>
            <a:endParaRPr/>
          </a:p>
        </p:txBody>
      </p:sp>
      <p:sp>
        <p:nvSpPr>
          <p:cNvPr id="143" name="Shape 143"/>
          <p:cNvSpPr/>
          <p:nvPr/>
        </p:nvSpPr>
        <p:spPr>
          <a:xfrm>
            <a:off x="551075" y="3306525"/>
            <a:ext cx="2529900" cy="1444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Montserrat"/>
                <a:ea typeface="Montserrat"/>
                <a:cs typeface="Montserrat"/>
                <a:sym typeface="Montserrat"/>
              </a:rPr>
              <a:t>Caller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4" name="Shape 144"/>
          <p:cNvSpPr/>
          <p:nvPr/>
        </p:nvSpPr>
        <p:spPr>
          <a:xfrm>
            <a:off x="6055725" y="3306525"/>
            <a:ext cx="2529900" cy="14445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Montserrat"/>
                <a:ea typeface="Montserrat"/>
                <a:cs typeface="Montserrat"/>
                <a:sym typeface="Montserrat"/>
              </a:rPr>
              <a:t>Callee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5" name="Shape 145"/>
          <p:cNvSpPr/>
          <p:nvPr/>
        </p:nvSpPr>
        <p:spPr>
          <a:xfrm>
            <a:off x="2689125" y="509325"/>
            <a:ext cx="3682260" cy="2421468"/>
          </a:xfrm>
          <a:prstGeom prst="cloud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Montserrat"/>
                <a:ea typeface="Montserrat"/>
                <a:cs typeface="Montserrat"/>
                <a:sym typeface="Montserrat"/>
              </a:rPr>
              <a:t>CloudPBX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46" name="Shape 146"/>
          <p:cNvCxnSpPr/>
          <p:nvPr/>
        </p:nvCxnSpPr>
        <p:spPr>
          <a:xfrm flipH="1" rot="10800000">
            <a:off x="1878725" y="1979075"/>
            <a:ext cx="1678200" cy="161970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7" name="Shape 147"/>
          <p:cNvCxnSpPr/>
          <p:nvPr/>
        </p:nvCxnSpPr>
        <p:spPr>
          <a:xfrm>
            <a:off x="5093400" y="2087450"/>
            <a:ext cx="1611600" cy="151980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8" name="Shape 148"/>
          <p:cNvSpPr txBox="1"/>
          <p:nvPr/>
        </p:nvSpPr>
        <p:spPr>
          <a:xfrm>
            <a:off x="726425" y="4025550"/>
            <a:ext cx="400200" cy="5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FF0000"/>
                </a:solidFill>
              </a:rPr>
              <a:t>A</a:t>
            </a:r>
            <a:endParaRPr sz="2400">
              <a:solidFill>
                <a:srgbClr val="FF0000"/>
              </a:solidFill>
            </a:endParaRPr>
          </a:p>
        </p:txBody>
      </p:sp>
      <p:sp>
        <p:nvSpPr>
          <p:cNvPr id="149" name="Shape 149"/>
          <p:cNvSpPr txBox="1"/>
          <p:nvPr/>
        </p:nvSpPr>
        <p:spPr>
          <a:xfrm>
            <a:off x="3080975" y="1389125"/>
            <a:ext cx="400200" cy="5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FF0000"/>
                </a:solidFill>
              </a:rPr>
              <a:t>B</a:t>
            </a:r>
            <a:endParaRPr sz="2400">
              <a:solidFill>
                <a:srgbClr val="FF0000"/>
              </a:solidFill>
            </a:endParaRPr>
          </a:p>
        </p:txBody>
      </p:sp>
      <p:sp>
        <p:nvSpPr>
          <p:cNvPr id="150" name="Shape 150"/>
          <p:cNvSpPr txBox="1"/>
          <p:nvPr/>
        </p:nvSpPr>
        <p:spPr>
          <a:xfrm>
            <a:off x="5563075" y="1389125"/>
            <a:ext cx="657600" cy="5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accent1"/>
                </a:solidFill>
              </a:rPr>
              <a:t>A`</a:t>
            </a:r>
            <a:endParaRPr sz="2400">
              <a:solidFill>
                <a:schemeClr val="accent1"/>
              </a:solidFill>
            </a:endParaRPr>
          </a:p>
        </p:txBody>
      </p:sp>
      <p:sp>
        <p:nvSpPr>
          <p:cNvPr id="151" name="Shape 151"/>
          <p:cNvSpPr txBox="1"/>
          <p:nvPr/>
        </p:nvSpPr>
        <p:spPr>
          <a:xfrm>
            <a:off x="7819625" y="4196775"/>
            <a:ext cx="657600" cy="5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accent1"/>
                </a:solidFill>
              </a:rPr>
              <a:t>B</a:t>
            </a:r>
            <a:r>
              <a:rPr lang="en-GB" sz="2400">
                <a:solidFill>
                  <a:schemeClr val="accent1"/>
                </a:solidFill>
              </a:rPr>
              <a:t>`</a:t>
            </a:r>
            <a:endParaRPr sz="24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Some Correlations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1" name="Shape 281"/>
          <p:cNvSpPr txBox="1"/>
          <p:nvPr>
            <p:ph idx="1" type="body"/>
          </p:nvPr>
        </p:nvSpPr>
        <p:spPr>
          <a:xfrm>
            <a:off x="521125" y="1307850"/>
            <a:ext cx="4146900" cy="372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There are three different MOS’s, which differ in jitter buffer size, for each leg of the phone call.</a:t>
            </a:r>
            <a:endParaRPr sz="18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800"/>
              <a:t>As expected, MOS’s of the same leg have strong correlations with each other, and MOS’s of different legs have no correlation.</a:t>
            </a:r>
            <a:endParaRPr sz="1800"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1800"/>
              <a:t>Qualfun weakly correlates with MOS. This partly validates Qualfun.</a:t>
            </a:r>
            <a:endParaRPr sz="1800"/>
          </a:p>
        </p:txBody>
      </p:sp>
      <p:pic>
        <p:nvPicPr>
          <p:cNvPr id="282" name="Shape 2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8700" y="1422950"/>
            <a:ext cx="4000500" cy="320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Some Correlations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8" name="Shape 288"/>
          <p:cNvSpPr txBox="1"/>
          <p:nvPr>
            <p:ph idx="1" type="body"/>
          </p:nvPr>
        </p:nvSpPr>
        <p:spPr>
          <a:xfrm>
            <a:off x="533750" y="1565013"/>
            <a:ext cx="4110900" cy="29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Percentage Packet Loss (PPL)  is another useful measure of call quality.</a:t>
            </a:r>
            <a:endParaRPr sz="1800"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1800"/>
              <a:t>PPL weakly correlates with Qualfun, and does not correlate with MOS.</a:t>
            </a:r>
            <a:endParaRPr sz="1800"/>
          </a:p>
        </p:txBody>
      </p:sp>
      <p:pic>
        <p:nvPicPr>
          <p:cNvPr id="289" name="Shape 2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3736" y="1307850"/>
            <a:ext cx="4143288" cy="331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Phone Model Analysis</a:t>
            </a:r>
            <a:endParaRPr/>
          </a:p>
        </p:txBody>
      </p:sp>
      <p:pic>
        <p:nvPicPr>
          <p:cNvPr id="295" name="Shape 2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3200" y="900425"/>
            <a:ext cx="5567499" cy="417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Qual-fun’s Shortcomings</a:t>
            </a:r>
            <a:endParaRPr/>
          </a:p>
        </p:txBody>
      </p:sp>
      <p:sp>
        <p:nvSpPr>
          <p:cNvPr id="301" name="Shape 30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 	</a:t>
            </a:r>
            <a:endParaRPr/>
          </a:p>
        </p:txBody>
      </p:sp>
      <p:pic>
        <p:nvPicPr>
          <p:cNvPr id="302" name="Shape 3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2991775"/>
            <a:ext cx="2833800" cy="188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Shape 30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97488" y="982350"/>
            <a:ext cx="2833800" cy="188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Shape 30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51167" y="3036774"/>
            <a:ext cx="3085233" cy="188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Shape 30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251175" y="982370"/>
            <a:ext cx="3085225" cy="18891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Traceroute</a:t>
            </a:r>
            <a:endParaRPr/>
          </a:p>
        </p:txBody>
      </p:sp>
      <p:pic>
        <p:nvPicPr>
          <p:cNvPr id="311" name="Shape 3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5212" y="972525"/>
            <a:ext cx="5503474" cy="4020875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Shape 312"/>
          <p:cNvSpPr/>
          <p:nvPr/>
        </p:nvSpPr>
        <p:spPr>
          <a:xfrm>
            <a:off x="5402350" y="1970550"/>
            <a:ext cx="150300" cy="150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Shape 313"/>
          <p:cNvSpPr/>
          <p:nvPr/>
        </p:nvSpPr>
        <p:spPr>
          <a:xfrm>
            <a:off x="4572000" y="2671950"/>
            <a:ext cx="150300" cy="150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14" name="Shape 314"/>
          <p:cNvCxnSpPr>
            <a:stCxn id="313" idx="7"/>
            <a:endCxn id="312" idx="3"/>
          </p:cNvCxnSpPr>
          <p:nvPr/>
        </p:nvCxnSpPr>
        <p:spPr>
          <a:xfrm flipH="1" rot="10800000">
            <a:off x="4700289" y="2098761"/>
            <a:ext cx="724200" cy="5952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5" name="Shape 315"/>
          <p:cNvCxnSpPr>
            <a:stCxn id="312" idx="6"/>
            <a:endCxn id="311" idx="3"/>
          </p:cNvCxnSpPr>
          <p:nvPr/>
        </p:nvCxnSpPr>
        <p:spPr>
          <a:xfrm>
            <a:off x="5552650" y="2045700"/>
            <a:ext cx="2016000" cy="9372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6" name="Shape 316"/>
          <p:cNvSpPr txBox="1"/>
          <p:nvPr/>
        </p:nvSpPr>
        <p:spPr>
          <a:xfrm>
            <a:off x="2621825" y="2638550"/>
            <a:ext cx="1661700" cy="5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latin typeface="Verdana"/>
                <a:ea typeface="Verdana"/>
                <a:cs typeface="Verdana"/>
                <a:sym typeface="Verdana"/>
              </a:rPr>
              <a:t>49.2788, -123.1139</a:t>
            </a:r>
            <a:endParaRPr/>
          </a:p>
        </p:txBody>
      </p:sp>
      <p:sp>
        <p:nvSpPr>
          <p:cNvPr id="317" name="Shape 317"/>
          <p:cNvSpPr txBox="1"/>
          <p:nvPr/>
        </p:nvSpPr>
        <p:spPr>
          <a:xfrm>
            <a:off x="4789100" y="1612900"/>
            <a:ext cx="1661700" cy="5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latin typeface="Verdana"/>
                <a:ea typeface="Verdana"/>
                <a:cs typeface="Verdana"/>
                <a:sym typeface="Verdana"/>
              </a:rPr>
              <a:t>49.4635, -122.82</a:t>
            </a:r>
            <a:endParaRPr/>
          </a:p>
        </p:txBody>
      </p:sp>
      <p:sp>
        <p:nvSpPr>
          <p:cNvPr id="318" name="Shape 318"/>
          <p:cNvSpPr txBox="1"/>
          <p:nvPr/>
        </p:nvSpPr>
        <p:spPr>
          <a:xfrm>
            <a:off x="6130575" y="2982900"/>
            <a:ext cx="1661700" cy="5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latin typeface="Verdana"/>
                <a:ea typeface="Verdana"/>
                <a:cs typeface="Verdana"/>
                <a:sym typeface="Verdana"/>
              </a:rPr>
              <a:t>43.6319, -79.3716</a:t>
            </a:r>
            <a:endParaRPr sz="105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Developing P</a:t>
            </a:r>
            <a:r>
              <a:rPr lang="en-GB"/>
              <a:t>rognostic</a:t>
            </a:r>
            <a:r>
              <a:rPr lang="en-GB"/>
              <a:t> Model</a:t>
            </a:r>
            <a:endParaRPr/>
          </a:p>
        </p:txBody>
      </p:sp>
      <p:pic>
        <p:nvPicPr>
          <p:cNvPr id="324" name="Shape 3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0816" y="1570950"/>
            <a:ext cx="7942375" cy="300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Challenges and Future Questions</a:t>
            </a:r>
            <a:endParaRPr/>
          </a:p>
        </p:txBody>
      </p:sp>
      <p:sp>
        <p:nvSpPr>
          <p:cNvPr id="330" name="Shape 330"/>
          <p:cNvSpPr txBox="1"/>
          <p:nvPr>
            <p:ph idx="1" type="body"/>
          </p:nvPr>
        </p:nvSpPr>
        <p:spPr>
          <a:xfrm>
            <a:off x="105255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What is the statistical significance of the correlation findings (p-value)?</a:t>
            </a:r>
            <a:endParaRPr sz="1800"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What is the distribution of phone calls, grouped by ASN, over different time periods?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What data structure and data analysis tools will be beneficial for the company’s big data analysis needs (Dask)?</a:t>
            </a:r>
            <a:endParaRPr sz="1800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Any Questions?</a:t>
            </a:r>
            <a:endParaRPr/>
          </a:p>
        </p:txBody>
      </p:sp>
      <p:sp>
        <p:nvSpPr>
          <p:cNvPr id="336" name="Shape 336"/>
          <p:cNvSpPr/>
          <p:nvPr/>
        </p:nvSpPr>
        <p:spPr>
          <a:xfrm>
            <a:off x="4044525" y="2571760"/>
            <a:ext cx="3172068" cy="1282824"/>
          </a:xfrm>
          <a:prstGeom prst="cloud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37" name="Shape 3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7500" y="2708338"/>
            <a:ext cx="2762250" cy="100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dataset - a call metadata log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From May 1, 2018 to present</a:t>
            </a:r>
            <a:endParaRPr/>
          </a:p>
        </p:txBody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1297500" y="1567550"/>
            <a:ext cx="7038900" cy="330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Each record represents one leg of a phone call.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Relevant</a:t>
            </a:r>
            <a:r>
              <a:rPr lang="en-GB" sz="1800"/>
              <a:t> statistics for each call:</a:t>
            </a:r>
            <a:endParaRPr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RTP (Real-time Transit Protocol) IP address for A &amp; B </a:t>
            </a:r>
            <a:endParaRPr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Total call delay</a:t>
            </a:r>
            <a:endParaRPr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Total call jitter</a:t>
            </a:r>
            <a:endParaRPr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Total packet loss</a:t>
            </a:r>
            <a:endParaRPr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MOS (Mean Opinion Score)</a:t>
            </a:r>
            <a:endParaRPr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Call duration</a:t>
            </a:r>
            <a:endParaRPr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Phone type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Reduce the dataset - When does a record correspond to a real phone call?</a:t>
            </a:r>
            <a:endParaRPr/>
          </a:p>
        </p:txBody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1297500" y="1567550"/>
            <a:ext cx="7038900" cy="129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Call duration &gt; 0 ms</a:t>
            </a:r>
            <a:endParaRPr sz="2000"/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Valid RTP IP address for A </a:t>
            </a:r>
            <a:endParaRPr sz="2000"/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Valid </a:t>
            </a:r>
            <a:r>
              <a:rPr lang="en-GB" sz="2000"/>
              <a:t>RTP IP address for B</a:t>
            </a:r>
            <a:endParaRPr sz="2000"/>
          </a:p>
          <a:p>
            <a:pPr indent="0" lvl="0" marL="45720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164" name="Shape 164"/>
          <p:cNvSpPr txBox="1"/>
          <p:nvPr/>
        </p:nvSpPr>
        <p:spPr>
          <a:xfrm>
            <a:off x="-33400" y="3624525"/>
            <a:ext cx="6095400" cy="7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This reduced our data set by ~ 40%.</a:t>
            </a:r>
            <a:endParaRPr/>
          </a:p>
        </p:txBody>
      </p:sp>
      <p:sp>
        <p:nvSpPr>
          <p:cNvPr id="165" name="Shape 165"/>
          <p:cNvSpPr txBox="1"/>
          <p:nvPr/>
        </p:nvSpPr>
        <p:spPr>
          <a:xfrm>
            <a:off x="5911675" y="3264075"/>
            <a:ext cx="2646900" cy="12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~140M records                              </a:t>
            </a:r>
            <a:endParaRPr sz="24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2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~1GB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MOS (Mean Opinion Score)</a:t>
            </a:r>
            <a:endParaRPr/>
          </a:p>
        </p:txBody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680700" y="1426700"/>
            <a:ext cx="7782600" cy="3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MOS gives numerical indication of perceived quality of the media received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value of 4.0 to 4.5 referred to as toll-quality </a:t>
            </a:r>
            <a:endParaRPr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normal value of PSTN and many VoIP services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/>
        </p:nvSpPr>
        <p:spPr>
          <a:xfrm>
            <a:off x="4490750" y="1493525"/>
            <a:ext cx="4270200" cy="3010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77" name="Shape 17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Limitations of MOS</a:t>
            </a:r>
            <a:endParaRPr/>
          </a:p>
        </p:txBody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321075" y="1567550"/>
            <a:ext cx="36603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Any jitter below 35ms is disregarded 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longer the distance of a call, higher the tolerance of signal disturbances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“Bad call events” (i.e. dense periods of high jitter) get lost when averaged over the time duration of the call</a:t>
            </a:r>
            <a:endParaRPr/>
          </a:p>
        </p:txBody>
      </p:sp>
      <p:sp>
        <p:nvSpPr>
          <p:cNvPr id="179" name="Shape 179"/>
          <p:cNvSpPr txBox="1"/>
          <p:nvPr/>
        </p:nvSpPr>
        <p:spPr>
          <a:xfrm>
            <a:off x="4572000" y="1921200"/>
            <a:ext cx="233700" cy="2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*</a:t>
            </a:r>
            <a:endParaRPr/>
          </a:p>
        </p:txBody>
      </p:sp>
      <p:pic>
        <p:nvPicPr>
          <p:cNvPr id="180" name="Shape 1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0725" y="1542025"/>
            <a:ext cx="4270257" cy="301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/>
        </p:nvSpPr>
        <p:spPr>
          <a:xfrm>
            <a:off x="526150" y="951175"/>
            <a:ext cx="8347800" cy="3094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6" name="Shape 1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800" y="1046350"/>
            <a:ext cx="3705225" cy="264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Shape 18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37025" y="1046350"/>
            <a:ext cx="3819525" cy="2647950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Shape 188"/>
          <p:cNvSpPr txBox="1"/>
          <p:nvPr/>
        </p:nvSpPr>
        <p:spPr>
          <a:xfrm>
            <a:off x="5722775" y="3694300"/>
            <a:ext cx="40977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Source: ITU-T P.862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Inaccuracies of MOS</a:t>
            </a:r>
            <a:endParaRPr/>
          </a:p>
        </p:txBody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Shape 19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96" name="Shape 1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3981" y="1532675"/>
            <a:ext cx="3858019" cy="2674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Shape 19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00700" y="1532696"/>
            <a:ext cx="3858025" cy="26746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Limitations of MOS</a:t>
            </a:r>
            <a:endParaRPr/>
          </a:p>
        </p:txBody>
      </p:sp>
      <p:sp>
        <p:nvSpPr>
          <p:cNvPr id="203" name="Shape 203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Shape 204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05" name="Shape 2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900" y="1567550"/>
            <a:ext cx="4029900" cy="270607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Shape 20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0150" y="1567550"/>
            <a:ext cx="3961750" cy="270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