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an-Oppedisano/fine695_module2_assign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Module 2 Project: Predictive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44" y="4627179"/>
            <a:ext cx="7446579" cy="1752600"/>
          </a:xfrm>
        </p:spPr>
        <p:txBody>
          <a:bodyPr>
            <a:noAutofit/>
          </a:bodyPr>
          <a:lstStyle/>
          <a:p>
            <a:pPr algn="l"/>
            <a:endParaRPr sz="1400" dirty="0"/>
          </a:p>
          <a:p>
            <a:pPr algn="l">
              <a:defRPr sz="2000"/>
            </a:pPr>
            <a:r>
              <a:rPr sz="1400" dirty="0">
                <a:solidFill>
                  <a:schemeClr val="tx1"/>
                </a:solidFill>
              </a:rPr>
              <a:t>• Implemented </a:t>
            </a:r>
            <a:r>
              <a:rPr sz="1400" dirty="0" err="1">
                <a:solidFill>
                  <a:schemeClr val="tx1"/>
                </a:solidFill>
              </a:rPr>
              <a:t>ElasticNet</a:t>
            </a:r>
            <a:r>
              <a:rPr sz="1400" dirty="0">
                <a:solidFill>
                  <a:schemeClr val="tx1"/>
                </a:solidFill>
              </a:rPr>
              <a:t> regression to predict next-month stock excess returns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Training: 10-year initial window (2005-2014)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Validation: 2-year period (2015-2016)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OOS Testing: 2017 with rolling window updates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Portfolio: Equal-weighted top 50 stocks monthly rebalancing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Features: 145 lagged stock characteristics (t) predicting returns (t+1)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Benchmark: S&amp;P 500 (SPY) for performance comparison</a:t>
            </a:r>
            <a:endParaRPr lang="en-CA" sz="1400" dirty="0">
              <a:solidFill>
                <a:schemeClr val="tx1"/>
              </a:solidFill>
            </a:endParaRPr>
          </a:p>
          <a:p>
            <a:pPr algn="l">
              <a:defRPr sz="2000"/>
            </a:pPr>
            <a:r>
              <a:rPr lang="en-CA" sz="1400" dirty="0">
                <a:solidFill>
                  <a:schemeClr val="tx1"/>
                </a:solidFill>
              </a:rPr>
              <a:t>Completed by: Julian </a:t>
            </a:r>
            <a:r>
              <a:rPr lang="en-CA" sz="1400" dirty="0" err="1">
                <a:solidFill>
                  <a:schemeClr val="tx1"/>
                </a:solidFill>
              </a:rPr>
              <a:t>Oppedisano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0B180-3F29-95CC-9EC6-FA298355993E}"/>
              </a:ext>
            </a:extLst>
          </p:cNvPr>
          <p:cNvSpPr txBox="1"/>
          <p:nvPr/>
        </p:nvSpPr>
        <p:spPr>
          <a:xfrm>
            <a:off x="685800" y="4004442"/>
            <a:ext cx="7956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repo: </a:t>
            </a:r>
            <a:r>
              <a:rPr lang="en-US" dirty="0">
                <a:hlinkClick r:id="rId2"/>
              </a:rPr>
              <a:t>https://github.com/Julian-Oppedisano/fine695_module2_assignment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1ACE2-1DD6-49FA-BEF8-AE5A7141F73C}"/>
              </a:ext>
            </a:extLst>
          </p:cNvPr>
          <p:cNvSpPr txBox="1"/>
          <p:nvPr/>
        </p:nvSpPr>
        <p:spPr>
          <a:xfrm>
            <a:off x="685800" y="4555077"/>
            <a:ext cx="8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 sz="3200" b="1"/>
            </a:pPr>
            <a:r>
              <a:rPr sz="1600" dirty="0">
                <a:highlight>
                  <a:srgbClr val="FFFF00"/>
                </a:highlight>
              </a:rPr>
              <a:t>Out-of-sample $R^2$: -0.0190</a:t>
            </a:r>
          </a:p>
          <a:p>
            <a:pPr marL="0" indent="0">
              <a:buNone/>
            </a:pPr>
            <a:br>
              <a:rPr sz="1600" dirty="0"/>
            </a:br>
            <a:endParaRPr lang="en-CA" sz="1600" dirty="0"/>
          </a:p>
          <a:p>
            <a:pPr marL="0" indent="0">
              <a:buNone/>
            </a:pPr>
            <a:r>
              <a:rPr sz="1600" dirty="0"/>
              <a:t>Interpretation:</a:t>
            </a:r>
            <a:br>
              <a:rPr sz="1600" dirty="0"/>
            </a:br>
            <a:r>
              <a:rPr sz="1600" dirty="0"/>
              <a:t>• Negative R² indicates the model underperforms the mean prediction</a:t>
            </a:r>
            <a:br>
              <a:rPr sz="1600" dirty="0"/>
            </a:br>
            <a:r>
              <a:rPr sz="1600" dirty="0"/>
              <a:t>• Suggests potential overfitting or weak predictive power</a:t>
            </a:r>
            <a:br>
              <a:rPr sz="1600" dirty="0"/>
            </a:br>
            <a:r>
              <a:rPr sz="1600" dirty="0"/>
              <a:t>• Common in financial markets due to efficient market hypothesis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35610"/>
              </p:ext>
            </p:extLst>
          </p:nvPr>
        </p:nvGraphicFramePr>
        <p:xfrm>
          <a:off x="1087821" y="1417638"/>
          <a:ext cx="6968358" cy="29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ElasticNet (Main)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SPY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Sharpe (ann.)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Avg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CA" dirty="0"/>
                        <a:t>0.0177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Drawdown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1-mo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-0.0004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7821" y="4407828"/>
            <a:ext cx="4577343" cy="12311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Key Insights:</a:t>
            </a:r>
            <a:br>
              <a:rPr dirty="0"/>
            </a:br>
            <a:r>
              <a:rPr lang="en-CA" dirty="0"/>
              <a:t>- </a:t>
            </a:r>
            <a:r>
              <a:rPr dirty="0"/>
              <a:t>Strategy shows positive alpha but higher volatility than SPY</a:t>
            </a:r>
            <a:br>
              <a:rPr dirty="0"/>
            </a:br>
            <a:r>
              <a:rPr lang="en-CA" dirty="0"/>
              <a:t>- </a:t>
            </a:r>
            <a:r>
              <a:rPr dirty="0"/>
              <a:t>Sharpe ratio of 3.05 indicates strong risk-adjusted returns</a:t>
            </a:r>
            <a:br>
              <a:rPr dirty="0"/>
            </a:br>
            <a:r>
              <a:rPr lang="en-CA" dirty="0"/>
              <a:t>- </a:t>
            </a:r>
            <a:r>
              <a:rPr dirty="0"/>
              <a:t>Maximum drawdown of 3.06% is lower than SPY's 3.76%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Performance</a:t>
            </a:r>
          </a:p>
        </p:txBody>
      </p:sp>
      <p:pic>
        <p:nvPicPr>
          <p:cNvPr id="4" name="Picture 3" descr="cum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68780"/>
            <a:ext cx="5486400" cy="3291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9518" y="4885942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Interpretation:</a:t>
            </a:r>
            <a:br>
              <a:rPr dirty="0"/>
            </a:br>
            <a:r>
              <a:rPr dirty="0"/>
              <a:t>• Strategy shows strong performance in early 2017</a:t>
            </a:r>
            <a:br>
              <a:rPr dirty="0"/>
            </a:br>
            <a:r>
              <a:rPr dirty="0"/>
              <a:t>• Higher volatility compared to SPY</a:t>
            </a:r>
            <a:br>
              <a:rPr dirty="0"/>
            </a:br>
            <a:r>
              <a:rPr dirty="0"/>
              <a:t>• Notable outperformance in November 2017 (+6.70%)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2" y="1726325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 sz="2000"/>
            </a:pPr>
            <a:r>
              <a:rPr sz="1500" dirty="0"/>
              <a:t>The </a:t>
            </a:r>
            <a:r>
              <a:rPr sz="1500" dirty="0" err="1"/>
              <a:t>ElasticNet</a:t>
            </a:r>
            <a:r>
              <a:rPr sz="1500" dirty="0"/>
              <a:t> strategy achieved a positive monthly alpha of 0.35% and an annualized Sharpe ratio of 3.05, outperforming SPY in terms of risk-adjusted returns. However, the strategy exhibited higher volatility (7.55% monthly vs SPY's 1.12%) and a negative OOS R² (-1.90%), suggesting potential overfitting. </a:t>
            </a:r>
            <a:endParaRPr lang="en-CA" sz="1500" dirty="0"/>
          </a:p>
          <a:p>
            <a:pPr marL="0" indent="0">
              <a:buNone/>
              <a:defRPr sz="2000"/>
            </a:pPr>
            <a:endParaRPr lang="en-CA" sz="1500" dirty="0"/>
          </a:p>
          <a:p>
            <a:pPr marL="0" indent="0">
              <a:buNone/>
              <a:defRPr sz="2000"/>
            </a:pPr>
            <a:r>
              <a:rPr sz="1500" b="1" dirty="0"/>
              <a:t>Future improvements:</a:t>
            </a:r>
            <a:endParaRPr lang="en-CA" sz="1500" b="1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1. </a:t>
            </a:r>
            <a:r>
              <a:rPr sz="1500" b="1" dirty="0"/>
              <a:t>Feature Engineering</a:t>
            </a:r>
            <a:r>
              <a:rPr sz="1500" dirty="0"/>
              <a:t>: Implement cross-sectional momentum (6m/12m) and mean reversion signals (1m/3m), add sector-neutral factors, and incorporate market microstructure features (bid-ask spread, volume profile)</a:t>
            </a:r>
            <a:endParaRPr lang="en-CA" sz="1500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2. </a:t>
            </a:r>
            <a:r>
              <a:rPr sz="1500" b="1" dirty="0"/>
              <a:t>Model Enhancement:</a:t>
            </a:r>
            <a:r>
              <a:rPr sz="1500" dirty="0"/>
              <a:t> Use L1/L2 ratio of 0.7/0.3 for better feature selection, implement time-varying regularization based on market volatility, and add regime-switching components for different market conditions</a:t>
            </a:r>
            <a:endParaRPr lang="en-CA" sz="1500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3. </a:t>
            </a:r>
            <a:r>
              <a:rPr sz="1500" b="1" dirty="0"/>
              <a:t>Portfolio Construction</a:t>
            </a:r>
            <a:r>
              <a:rPr sz="1500" dirty="0"/>
              <a:t>: Implement risk parity weighting across sectors, add dynamic position sizing based on prediction confidence, and incorporate transaction cost optimization using VWAP-based execution strategy</a:t>
            </a:r>
            <a:endParaRPr lang="en-CA" sz="1500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4. </a:t>
            </a:r>
            <a:r>
              <a:rPr sz="1500" b="1" dirty="0"/>
              <a:t>Risk Management</a:t>
            </a:r>
            <a:r>
              <a:rPr sz="1500" dirty="0"/>
              <a:t>: Add stop-loss at 2% per position, implement sector exposure limits (±10% vs benchmark), and use volatility targeting to maintain constant portfolio risk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456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Module 2 Project: Predictive Models</vt:lpstr>
      <vt:lpstr>Data &amp; Methods</vt:lpstr>
      <vt:lpstr>Model Results</vt:lpstr>
      <vt:lpstr>Portfolio Performance</vt:lpstr>
      <vt:lpstr>Conclusions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Oppedisano, Julian (RTCMI-MCGILLUNIVERSITY)</cp:lastModifiedBy>
  <cp:revision>4</cp:revision>
  <dcterms:created xsi:type="dcterms:W3CDTF">2013-01-27T09:14:16Z</dcterms:created>
  <dcterms:modified xsi:type="dcterms:W3CDTF">2025-05-19T02:19:50Z</dcterms:modified>
  <cp:category/>
</cp:coreProperties>
</file>