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Module 2 Project: Predictive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Implemented ElasticNet regression to predict next-month stock excess returns</a:t>
            </a:r>
            <a:br/>
            <a:r>
              <a:t>• Training: 10-year initial window (2005-2014)</a:t>
            </a:r>
            <a:br/>
            <a:r>
              <a:t>• Validation: 2-year period (2015-2016)</a:t>
            </a:r>
            <a:br/>
            <a:r>
              <a:t>• OOS Testing: 2017 with rolling window updates</a:t>
            </a:r>
            <a:br/>
            <a:r>
              <a:t>• Portfolio: Equal-weighted top 50 stocks monthly rebalancing</a:t>
            </a:r>
            <a:br/>
            <a:r>
              <a:t>• Features: 145 lagged stock characteristics (t) predicting returns (t+1)</a:t>
            </a:r>
            <a:br/>
            <a:r>
              <a:t>• Benchmark: S&amp;P 500 (SPY) for performance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>
              <a:defRPr sz="3200" b="1"/>
            </a:pPr>
            <a:r>
              <a:t>Out-of-sample $R^2$: -0.0190</a:t>
            </a:r>
          </a:p>
          <a:p>
            <a:br/>
            <a:pPr>
              <a:defRPr sz="1800"/>
            </a:pPr>
            <a:r>
              <a:t>Interpretation:</a:t>
            </a:r>
            <a:br/>
            <a:r>
              <a:t>• Negative R² indicates the model underperforms the mean prediction</a:t>
            </a:r>
            <a:br/>
            <a:r>
              <a:t>• Suggests potential overfitting or weak predictive power</a:t>
            </a:r>
            <a:br/>
            <a:r>
              <a:t>• Common in financial markets due to efficient market hypothesis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Validation metrics</a:t>
            </a:r>
          </a:p>
          <a:p>
            <a:pPr>
              <a:defRPr sz="2000"/>
            </a:pPr>
            <a:r>
              <a:t>- Best model selection</a:t>
            </a:r>
          </a:p>
          <a:p>
            <a:pPr>
              <a:defRPr sz="2000"/>
            </a:pPr>
            <a:r>
              <a:t>- Key findings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ElasticNet (Main)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SPY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Sharpe (ann.)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4.62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Avg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0.0150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0.0112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0.0376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1-mo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-0.0004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1371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61257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ElasticNet Strategy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SPY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Sharpe Ratio (ann.)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4.62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Avg Return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0.0150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Volatility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0.0112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0.0376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1-mo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-0.0004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Key Insights:</a:t>
            </a:r>
            <a:br/>
            <a:r>
              <a:t>• Strategy shows positive alpha but higher volatility than SPY</a:t>
            </a:r>
            <a:br/>
            <a:r>
              <a:t>• Sharpe ratio of 3.05 indicates strong risk-adjusted returns</a:t>
            </a:r>
            <a:br/>
            <a:r>
              <a:t>• Maximum drawdown of 3.06% is lower than SPY's 3.76%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1371600"/>
          <a:ext cx="5486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261257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ElasticNet Strategy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SPY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Sharpe Ratio (ann.)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4.62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Avg Return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0.0150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Volatility (monthly)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0.0112</a:t>
                      </a:r>
                    </a:p>
                  </a:txBody>
                  <a:tcPr/>
                </a:tc>
              </a:tr>
              <a:tr h="261257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0.0376</a:t>
                      </a:r>
                    </a:p>
                  </a:txBody>
                  <a:tcPr/>
                </a:tc>
              </a:tr>
              <a:tr h="261258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1-mo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-0.0004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Key Insights:</a:t>
            </a:r>
            <a:br/>
            <a:r>
              <a:t>• Strategy shows positive alpha but higher volatility than SPY</a:t>
            </a:r>
            <a:br/>
            <a:r>
              <a:t>• Sharpe ratio of 3.05 indicates strong risk-adjusted returns</a:t>
            </a:r>
            <a:br/>
            <a:r>
              <a:t>• Maximum drawdown of 3.06% is lower than SPY's 3.76%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Cumulative returns plot</a:t>
            </a:r>
          </a:p>
          <a:p>
            <a:pPr>
              <a:defRPr sz="2000"/>
            </a:pPr>
            <a:r>
              <a:t>- Performance statistics</a:t>
            </a:r>
          </a:p>
          <a:p>
            <a:pPr>
              <a:defRPr sz="2000"/>
            </a:pPr>
            <a:r>
              <a:t>- Comparison to SPY</a:t>
            </a:r>
          </a:p>
        </p:txBody>
      </p:sp>
      <p:pic>
        <p:nvPicPr>
          <p:cNvPr id="4" name="Picture 3" descr="cum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29184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29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Interpretation:</a:t>
            </a:r>
            <a:br/>
            <a:r>
              <a:t>• Strategy shows strong performance in early 2017</a:t>
            </a:r>
            <a:br/>
            <a:r>
              <a:t>• Higher volatility compared to SPY</a:t>
            </a:r>
            <a:br/>
            <a:r>
              <a:t>• Notable outperformance in November 2017 (+6.70%)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291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3657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Interpretation:</a:t>
            </a:r>
            <a:br/>
            <a:r>
              <a:t>• Strategy shows strong performance in early 2017</a:t>
            </a:r>
            <a:br/>
            <a:r>
              <a:t>• Higher volatility compared to SPY</a:t>
            </a:r>
            <a:br/>
            <a:r>
              <a:t>• Notable outperformance in November 2017 (+6.70%)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ElasticNet strategy achieved a positive monthly alpha of 0.35% and an annualized Sharpe ratio of 3.05, outperforming SPY in terms of risk-adjusted returns. However, the strategy exhibited higher volatility (7.55% monthly vs SPY's 1.12%) and a negative OOS R² (-1.90%), suggesting potential overfitting. Future improvements:</a:t>
            </a:r>
            <a:br/>
            <a:r>
              <a:t>1. Feature Engineering: Implement cross-sectional momentum (6m/12m) and mean reversion signals (1m/3m), add sector-neutral factors, and incorporate market microstructure features (bid-ask spread, volume profile)</a:t>
            </a:r>
            <a:br/>
            <a:r>
              <a:t>2. Model Enhancement: Use L1/L2 ratio of 0.7/0.3 for better feature selection, implement time-varying regularization based on market volatility, and add regime-switching components for different market conditions</a:t>
            </a:r>
            <a:br/>
            <a:r>
              <a:t>3. Portfolio Construction: Implement risk parity weighting across sectors, add dynamic position sizing based on prediction confidence, and incorporate transaction cost optimization using VWAP-based execution strategy</a:t>
            </a:r>
            <a:br/>
            <a:r>
              <a:t>4. Risk Management: Add stop-loss at 2% per position, implement sector exposure limits (±10% vs benchmark), and use volatility targeting to maintain constant portfolio risk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