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94663"/>
  </p:normalViewPr>
  <p:slideViewPr>
    <p:cSldViewPr snapToGrid="0" snapToObjects="1">
      <p:cViewPr varScale="1">
        <p:scale>
          <a:sx n="117" d="100"/>
          <a:sy n="117" d="100"/>
        </p:scale>
        <p:origin x="520"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5/27/25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5/27/25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5/27/25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5/27/25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5/27/25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5/27/25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Julian-Oppedisano/fine695_module2_assignmen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0082"/>
            <a:ext cx="7772400" cy="1470025"/>
          </a:xfrm>
        </p:spPr>
        <p:txBody>
          <a:bodyPr/>
          <a:lstStyle/>
          <a:p>
            <a:r>
              <a:rPr dirty="0"/>
              <a:t>Methodology Overview</a:t>
            </a:r>
            <a:br>
              <a:rPr lang="en-CA" dirty="0"/>
            </a:br>
            <a:r>
              <a:rPr lang="en-CA" sz="1500" dirty="0"/>
              <a:t>Submitted By: Julian </a:t>
            </a:r>
            <a:r>
              <a:rPr lang="en-CA" sz="1500" dirty="0" err="1"/>
              <a:t>Oppedisano</a:t>
            </a:r>
            <a:endParaRPr sz="1500" dirty="0"/>
          </a:p>
        </p:txBody>
      </p:sp>
      <p:sp>
        <p:nvSpPr>
          <p:cNvPr id="3" name="Subtitle 2"/>
          <p:cNvSpPr>
            <a:spLocks noGrp="1"/>
          </p:cNvSpPr>
          <p:nvPr>
            <p:ph type="subTitle" idx="1"/>
          </p:nvPr>
        </p:nvSpPr>
        <p:spPr>
          <a:xfrm>
            <a:off x="206828" y="4126592"/>
            <a:ext cx="7924800" cy="2535919"/>
          </a:xfrm>
        </p:spPr>
        <p:txBody>
          <a:bodyPr>
            <a:noAutofit/>
          </a:bodyPr>
          <a:lstStyle/>
          <a:p>
            <a:pPr marL="285750" indent="-285750" algn="l">
              <a:buFont typeface="Arial" panose="020B0604020202020204" pitchFamily="34" charset="0"/>
              <a:buChar char="•"/>
              <a:defRPr sz="1600"/>
            </a:pPr>
            <a:r>
              <a:rPr sz="1500" b="1" dirty="0">
                <a:solidFill>
                  <a:schemeClr val="tx1"/>
                </a:solidFill>
              </a:rPr>
              <a:t>Models Evaluated</a:t>
            </a:r>
            <a:r>
              <a:rPr sz="1500" dirty="0">
                <a:solidFill>
                  <a:schemeClr val="tx1"/>
                </a:solidFill>
              </a:rPr>
              <a:t>: IPCA, Autoencoder, Neural Network (NN2), and other baseline models (Lasso, Ridge, </a:t>
            </a:r>
            <a:r>
              <a:rPr sz="1500" dirty="0" err="1">
                <a:solidFill>
                  <a:schemeClr val="tx1"/>
                </a:solidFill>
              </a:rPr>
              <a:t>ElasticNet</a:t>
            </a:r>
            <a:r>
              <a:rPr sz="1500" dirty="0">
                <a:solidFill>
                  <a:schemeClr val="tx1"/>
                </a:solidFill>
              </a:rPr>
              <a:t>, Decision Tree).</a:t>
            </a:r>
            <a:endParaRPr lang="en-CA" sz="1500" dirty="0">
              <a:solidFill>
                <a:schemeClr val="tx1"/>
              </a:solidFill>
            </a:endParaRPr>
          </a:p>
          <a:p>
            <a:pPr marL="285750" indent="-285750" algn="l">
              <a:buFont typeface="Arial" panose="020B0604020202020204" pitchFamily="34" charset="0"/>
              <a:buChar char="•"/>
              <a:defRPr sz="1600"/>
            </a:pPr>
            <a:r>
              <a:rPr sz="1500" b="1" dirty="0">
                <a:solidFill>
                  <a:schemeClr val="tx1"/>
                </a:solidFill>
              </a:rPr>
              <a:t>Best Performing Strategy</a:t>
            </a:r>
            <a:r>
              <a:rPr sz="1500" dirty="0">
                <a:solidFill>
                  <a:schemeClr val="tx1"/>
                </a:solidFill>
              </a:rPr>
              <a:t>: NN2 selected based on overall portfolio metrics (e.g., Sharpe Ratio).</a:t>
            </a:r>
            <a:endParaRPr lang="en-CA" sz="1500" dirty="0">
              <a:solidFill>
                <a:schemeClr val="tx1"/>
              </a:solidFill>
            </a:endParaRPr>
          </a:p>
          <a:p>
            <a:pPr marL="285750" indent="-285750" algn="l">
              <a:buFont typeface="Arial" panose="020B0604020202020204" pitchFamily="34" charset="0"/>
              <a:buChar char="•"/>
              <a:defRPr sz="1600"/>
            </a:pPr>
            <a:r>
              <a:rPr sz="1500" b="1" dirty="0">
                <a:solidFill>
                  <a:schemeClr val="tx1"/>
                </a:solidFill>
              </a:rPr>
              <a:t>Core Approach</a:t>
            </a:r>
            <a:r>
              <a:rPr sz="1500" dirty="0">
                <a:solidFill>
                  <a:schemeClr val="tx1"/>
                </a:solidFill>
              </a:rPr>
              <a:t>: Expanding window for training (initial 10yr), validation (initial 2yr), and OOS testing (2017-2023), with yearly model updates.</a:t>
            </a:r>
            <a:endParaRPr lang="en-CA" sz="1500" dirty="0">
              <a:solidFill>
                <a:schemeClr val="tx1"/>
              </a:solidFill>
            </a:endParaRPr>
          </a:p>
          <a:p>
            <a:pPr marL="285750" indent="-285750" algn="l">
              <a:buFont typeface="Arial" panose="020B0604020202020204" pitchFamily="34" charset="0"/>
              <a:buChar char="•"/>
              <a:defRPr sz="1600"/>
            </a:pPr>
            <a:r>
              <a:rPr sz="1500" b="1" dirty="0">
                <a:solidFill>
                  <a:schemeClr val="tx1"/>
                </a:solidFill>
              </a:rPr>
              <a:t>Portfolio</a:t>
            </a:r>
            <a:r>
              <a:rPr sz="1500" dirty="0">
                <a:solidFill>
                  <a:schemeClr val="tx1"/>
                </a:solidFill>
              </a:rPr>
              <a:t>: Equal-weighted top 50 stocks (from predictions), monthly rebalancing.</a:t>
            </a:r>
            <a:endParaRPr lang="en-CA" sz="1500" dirty="0">
              <a:solidFill>
                <a:schemeClr val="tx1"/>
              </a:solidFill>
            </a:endParaRPr>
          </a:p>
          <a:p>
            <a:pPr marL="285750" indent="-285750" algn="l">
              <a:buFont typeface="Arial" panose="020B0604020202020204" pitchFamily="34" charset="0"/>
              <a:buChar char="•"/>
              <a:defRPr sz="1600"/>
            </a:pPr>
            <a:r>
              <a:rPr sz="1500" b="1" dirty="0">
                <a:solidFill>
                  <a:schemeClr val="tx1"/>
                </a:solidFill>
              </a:rPr>
              <a:t>Features</a:t>
            </a:r>
            <a:r>
              <a:rPr sz="1500" dirty="0">
                <a:solidFill>
                  <a:schemeClr val="tx1"/>
                </a:solidFill>
              </a:rPr>
              <a:t>: 145 lagged stock characteristics to predict next-month excess returns.</a:t>
            </a:r>
            <a:endParaRPr lang="en-CA" sz="1500" dirty="0">
              <a:solidFill>
                <a:schemeClr val="tx1"/>
              </a:solidFill>
            </a:endParaRPr>
          </a:p>
          <a:p>
            <a:pPr marL="285750" indent="-285750" algn="l">
              <a:buFont typeface="Arial" panose="020B0604020202020204" pitchFamily="34" charset="0"/>
              <a:buChar char="•"/>
              <a:defRPr sz="1600"/>
            </a:pPr>
            <a:r>
              <a:rPr sz="1500" b="1" dirty="0">
                <a:solidFill>
                  <a:schemeClr val="tx1"/>
                </a:solidFill>
              </a:rPr>
              <a:t>Benchmark: S&amp;P 500 (SPY). Environment</a:t>
            </a:r>
            <a:r>
              <a:rPr sz="1500" dirty="0">
                <a:solidFill>
                  <a:schemeClr val="tx1"/>
                </a:solidFill>
              </a:rPr>
              <a:t>: Frictionless trading assumed as per assignment scope</a:t>
            </a:r>
            <a:endParaRPr lang="en-CA" sz="1500" dirty="0">
              <a:solidFill>
                <a:schemeClr val="tx1"/>
              </a:solidFill>
            </a:endParaRPr>
          </a:p>
          <a:p>
            <a:pPr marL="285750" indent="-285750" algn="l">
              <a:buFont typeface="Arial" panose="020B0604020202020204" pitchFamily="34" charset="0"/>
              <a:buChar char="•"/>
              <a:defRPr sz="1600"/>
            </a:pPr>
            <a:r>
              <a:rPr lang="en-CA" sz="1500" b="1" dirty="0">
                <a:solidFill>
                  <a:schemeClr val="tx1"/>
                </a:solidFill>
              </a:rPr>
              <a:t>Link to repo</a:t>
            </a:r>
            <a:r>
              <a:rPr lang="en-CA" sz="1500" dirty="0">
                <a:solidFill>
                  <a:schemeClr val="tx1"/>
                </a:solidFill>
              </a:rPr>
              <a:t>: </a:t>
            </a:r>
            <a:r>
              <a:rPr lang="en-CA" sz="1500" dirty="0">
                <a:solidFill>
                  <a:schemeClr val="tx1"/>
                </a:solidFill>
                <a:hlinkClick r:id="rId2"/>
              </a:rPr>
              <a:t>Here</a:t>
            </a:r>
            <a:endParaRPr lang="en-CA" sz="15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53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Out-of-Sample R² Analysis (Key Models)</a:t>
            </a:r>
          </a:p>
        </p:txBody>
      </p:sp>
      <p:sp>
        <p:nvSpPr>
          <p:cNvPr id="3" name="Content Placeholder 2"/>
          <p:cNvSpPr>
            <a:spLocks noGrp="1"/>
          </p:cNvSpPr>
          <p:nvPr>
            <p:ph idx="1"/>
          </p:nvPr>
        </p:nvSpPr>
        <p:spPr/>
        <p:txBody>
          <a:bodyPr/>
          <a:lstStyle/>
          <a:p>
            <a:endParaRPr dirty="0"/>
          </a:p>
          <a:p>
            <a:pPr>
              <a:defRPr sz="1800" b="1"/>
            </a:pPr>
            <a:r>
              <a:rPr dirty="0"/>
              <a:t>Out-of-Sample R² (Average over 2017-2023 OOS Period):</a:t>
            </a:r>
          </a:p>
          <a:p>
            <a:pPr marL="457200" lvl="1" indent="0">
              <a:buNone/>
              <a:defRPr sz="1500"/>
            </a:pPr>
            <a:endParaRPr lang="en-CA" dirty="0"/>
          </a:p>
          <a:p>
            <a:pPr lvl="1">
              <a:defRPr sz="1500"/>
            </a:pPr>
            <a:r>
              <a:rPr dirty="0"/>
              <a:t>NN2: -171.0110</a:t>
            </a:r>
          </a:p>
          <a:p>
            <a:pPr lvl="1">
              <a:defRPr sz="1500"/>
            </a:pPr>
            <a:r>
              <a:rPr dirty="0"/>
              <a:t>IPCA: -0.0276</a:t>
            </a:r>
          </a:p>
          <a:p>
            <a:pPr lvl="1">
              <a:defRPr sz="1500"/>
            </a:pPr>
            <a:r>
              <a:rPr dirty="0"/>
              <a:t>Autoencoder: -0.0371</a:t>
            </a:r>
          </a:p>
          <a:p>
            <a:pPr>
              <a:defRPr sz="1600"/>
            </a:pPr>
            <a:endParaRPr dirty="0"/>
          </a:p>
          <a:p>
            <a:pPr>
              <a:defRPr sz="1600"/>
            </a:pPr>
            <a:r>
              <a:rPr b="1" dirty="0"/>
              <a:t>Interpretation &amp; Diagnostics:</a:t>
            </a:r>
            <a:endParaRPr lang="en-CA" b="1" dirty="0"/>
          </a:p>
          <a:p>
            <a:pPr marL="0" indent="0">
              <a:buNone/>
              <a:defRPr sz="1600"/>
            </a:pPr>
            <a:endParaRPr b="1" dirty="0"/>
          </a:p>
          <a:p>
            <a:pPr lvl="1">
              <a:defRPr sz="1500"/>
            </a:pPr>
            <a:r>
              <a:rPr dirty="0"/>
              <a:t>The NN2 model shows an average OOS R² of -171.0110. Negative R² values indicate underperformance against a simple mean forecast.</a:t>
            </a:r>
          </a:p>
          <a:p>
            <a:pPr lvl="1">
              <a:defRPr sz="1500"/>
            </a:pPr>
            <a:r>
              <a:rPr dirty="0"/>
              <a:t>For NN2, this average was heavily impacted by extremely poor predictive performance in specific years (e.g., 2017), masking more moderate performance in other periods. This suggests instability in the NN2 model's predictions.</a:t>
            </a:r>
          </a:p>
          <a:p>
            <a:pPr lvl="1">
              <a:defRPr sz="1500"/>
            </a:pPr>
            <a:r>
              <a:rPr dirty="0"/>
              <a:t>This highlights the challenge of achieving consistently positive R² in stock return prediction.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53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Portfolio Performance Statistics (OOS 2017-2023)</a:t>
            </a:r>
          </a:p>
        </p:txBody>
      </p:sp>
      <p:graphicFrame>
        <p:nvGraphicFramePr>
          <p:cNvPr id="9" name="Table 8"/>
          <p:cNvGraphicFramePr>
            <a:graphicFrameLocks noGrp="1"/>
          </p:cNvGraphicFramePr>
          <p:nvPr>
            <p:extLst>
              <p:ext uri="{D42A27DB-BD31-4B8C-83A1-F6EECF244321}">
                <p14:modId xmlns:p14="http://schemas.microsoft.com/office/powerpoint/2010/main" val="2019004526"/>
              </p:ext>
            </p:extLst>
          </p:nvPr>
        </p:nvGraphicFramePr>
        <p:xfrm>
          <a:off x="640080" y="2237785"/>
          <a:ext cx="7863840" cy="256032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188720">
                  <a:extLst>
                    <a:ext uri="{9D8B030D-6E8A-4147-A177-3AD203B41FA5}">
                      <a16:colId xmlns:a16="http://schemas.microsoft.com/office/drawing/2014/main" val="20001"/>
                    </a:ext>
                  </a:extLst>
                </a:gridCol>
                <a:gridCol w="1188720">
                  <a:extLst>
                    <a:ext uri="{9D8B030D-6E8A-4147-A177-3AD203B41FA5}">
                      <a16:colId xmlns:a16="http://schemas.microsoft.com/office/drawing/2014/main" val="20002"/>
                    </a:ext>
                  </a:extLst>
                </a:gridCol>
                <a:gridCol w="1188720">
                  <a:extLst>
                    <a:ext uri="{9D8B030D-6E8A-4147-A177-3AD203B41FA5}">
                      <a16:colId xmlns:a16="http://schemas.microsoft.com/office/drawing/2014/main" val="20003"/>
                    </a:ext>
                  </a:extLst>
                </a:gridCol>
                <a:gridCol w="1188720">
                  <a:extLst>
                    <a:ext uri="{9D8B030D-6E8A-4147-A177-3AD203B41FA5}">
                      <a16:colId xmlns:a16="http://schemas.microsoft.com/office/drawing/2014/main" val="20004"/>
                    </a:ext>
                  </a:extLst>
                </a:gridCol>
                <a:gridCol w="1463040">
                  <a:extLst>
                    <a:ext uri="{9D8B030D-6E8A-4147-A177-3AD203B41FA5}">
                      <a16:colId xmlns:a16="http://schemas.microsoft.com/office/drawing/2014/main" val="20005"/>
                    </a:ext>
                  </a:extLst>
                </a:gridCol>
              </a:tblGrid>
              <a:tr h="320040">
                <a:tc>
                  <a:txBody>
                    <a:bodyPr/>
                    <a:lstStyle/>
                    <a:p>
                      <a:pPr algn="ctr">
                        <a:defRPr sz="1000" b="1"/>
                      </a:pPr>
                      <a:r>
                        <a:t>Metric</a:t>
                      </a:r>
                    </a:p>
                  </a:txBody>
                  <a:tcPr/>
                </a:tc>
                <a:tc>
                  <a:txBody>
                    <a:bodyPr/>
                    <a:lstStyle/>
                    <a:p>
                      <a:pPr algn="ctr">
                        <a:defRPr sz="1000" b="1"/>
                      </a:pPr>
                      <a:r>
                        <a:t>NN2</a:t>
                      </a:r>
                    </a:p>
                  </a:txBody>
                  <a:tcPr/>
                </a:tc>
                <a:tc>
                  <a:txBody>
                    <a:bodyPr/>
                    <a:lstStyle/>
                    <a:p>
                      <a:pPr algn="ctr">
                        <a:defRPr sz="1000" b="1"/>
                      </a:pPr>
                      <a:r>
                        <a:rPr dirty="0"/>
                        <a:t>IPCA</a:t>
                      </a:r>
                    </a:p>
                  </a:txBody>
                  <a:tcPr/>
                </a:tc>
                <a:tc>
                  <a:txBody>
                    <a:bodyPr/>
                    <a:lstStyle/>
                    <a:p>
                      <a:pPr algn="ctr">
                        <a:defRPr sz="1000" b="1"/>
                      </a:pPr>
                      <a:r>
                        <a:t>Autoencoder</a:t>
                      </a:r>
                    </a:p>
                  </a:txBody>
                  <a:tcPr/>
                </a:tc>
                <a:tc>
                  <a:txBody>
                    <a:bodyPr/>
                    <a:lstStyle/>
                    <a:p>
                      <a:pPr algn="ctr">
                        <a:defRPr sz="1000" b="1"/>
                      </a:pPr>
                      <a:r>
                        <a:t>SPY</a:t>
                      </a:r>
                    </a:p>
                  </a:txBody>
                  <a:tcPr/>
                </a:tc>
                <a:tc>
                  <a:txBody>
                    <a:bodyPr/>
                    <a:lstStyle/>
                    <a:p>
                      <a:pPr algn="ctr">
                        <a:defRPr sz="1000" b="1"/>
                      </a:pPr>
                      <a:r>
                        <a:t>NN2 vs SPY Δ</a:t>
                      </a:r>
                    </a:p>
                  </a:txBody>
                  <a:tcPr/>
                </a:tc>
                <a:extLst>
                  <a:ext uri="{0D108BD9-81ED-4DB2-BD59-A6C34878D82A}">
                    <a16:rowId xmlns:a16="http://schemas.microsoft.com/office/drawing/2014/main" val="10000"/>
                  </a:ext>
                </a:extLst>
              </a:tr>
              <a:tr h="320040">
                <a:tc>
                  <a:txBody>
                    <a:bodyPr/>
                    <a:lstStyle/>
                    <a:p>
                      <a:pPr algn="ctr">
                        <a:defRPr sz="1000"/>
                      </a:pPr>
                      <a:r>
                        <a:t>Alpha (monthly)</a:t>
                      </a:r>
                    </a:p>
                  </a:txBody>
                  <a:tcPr/>
                </a:tc>
                <a:tc>
                  <a:txBody>
                    <a:bodyPr/>
                    <a:lstStyle/>
                    <a:p>
                      <a:pPr algn="ctr">
                        <a:defRPr sz="1000"/>
                      </a:pPr>
                      <a:r>
                        <a:t>0.0046</a:t>
                      </a:r>
                    </a:p>
                  </a:txBody>
                  <a:tcPr/>
                </a:tc>
                <a:tc>
                  <a:txBody>
                    <a:bodyPr/>
                    <a:lstStyle/>
                    <a:p>
                      <a:pPr algn="ctr">
                        <a:defRPr sz="1000"/>
                      </a:pPr>
                      <a:r>
                        <a:t>-0.0043</a:t>
                      </a:r>
                    </a:p>
                  </a:txBody>
                  <a:tcPr/>
                </a:tc>
                <a:tc>
                  <a:txBody>
                    <a:bodyPr/>
                    <a:lstStyle/>
                    <a:p>
                      <a:pPr algn="ctr">
                        <a:defRPr sz="1000"/>
                      </a:pPr>
                      <a:r>
                        <a:t>-0.0035</a:t>
                      </a:r>
                    </a:p>
                  </a:txBody>
                  <a:tcPr/>
                </a:tc>
                <a:tc>
                  <a:txBody>
                    <a:bodyPr/>
                    <a:lstStyle/>
                    <a:p>
                      <a:pPr algn="ctr">
                        <a:defRPr sz="1000"/>
                      </a:pPr>
                      <a:r>
                        <a:t>0.0000</a:t>
                      </a:r>
                    </a:p>
                  </a:txBody>
                  <a:tcPr/>
                </a:tc>
                <a:tc>
                  <a:txBody>
                    <a:bodyPr/>
                    <a:lstStyle/>
                    <a:p>
                      <a:pPr algn="ctr">
                        <a:defRPr sz="1000"/>
                      </a:pPr>
                      <a:r>
                        <a:t>0.0046</a:t>
                      </a:r>
                    </a:p>
                  </a:txBody>
                  <a:tcPr/>
                </a:tc>
                <a:extLst>
                  <a:ext uri="{0D108BD9-81ED-4DB2-BD59-A6C34878D82A}">
                    <a16:rowId xmlns:a16="http://schemas.microsoft.com/office/drawing/2014/main" val="10001"/>
                  </a:ext>
                </a:extLst>
              </a:tr>
              <a:tr h="320040">
                <a:tc>
                  <a:txBody>
                    <a:bodyPr/>
                    <a:lstStyle/>
                    <a:p>
                      <a:pPr algn="ctr">
                        <a:defRPr sz="1000"/>
                      </a:pPr>
                      <a:r>
                        <a:t>Alpha (annualized)</a:t>
                      </a:r>
                    </a:p>
                  </a:txBody>
                  <a:tcPr/>
                </a:tc>
                <a:tc>
                  <a:txBody>
                    <a:bodyPr/>
                    <a:lstStyle/>
                    <a:p>
                      <a:pPr algn="ctr">
                        <a:defRPr sz="1000"/>
                      </a:pPr>
                      <a:r>
                        <a:t>0.0549</a:t>
                      </a:r>
                    </a:p>
                  </a:txBody>
                  <a:tcPr/>
                </a:tc>
                <a:tc>
                  <a:txBody>
                    <a:bodyPr/>
                    <a:lstStyle/>
                    <a:p>
                      <a:pPr algn="ctr">
                        <a:defRPr sz="1000"/>
                      </a:pPr>
                      <a:r>
                        <a:t>-0.0511</a:t>
                      </a:r>
                    </a:p>
                  </a:txBody>
                  <a:tcPr/>
                </a:tc>
                <a:tc>
                  <a:txBody>
                    <a:bodyPr/>
                    <a:lstStyle/>
                    <a:p>
                      <a:pPr algn="ctr">
                        <a:defRPr sz="1000"/>
                      </a:pPr>
                      <a:r>
                        <a:t>-0.0417</a:t>
                      </a:r>
                    </a:p>
                  </a:txBody>
                  <a:tcPr/>
                </a:tc>
                <a:tc>
                  <a:txBody>
                    <a:bodyPr/>
                    <a:lstStyle/>
                    <a:p>
                      <a:pPr algn="ctr">
                        <a:defRPr sz="1000"/>
                      </a:pPr>
                      <a:r>
                        <a:t>0.0000</a:t>
                      </a:r>
                    </a:p>
                  </a:txBody>
                  <a:tcPr/>
                </a:tc>
                <a:tc>
                  <a:txBody>
                    <a:bodyPr/>
                    <a:lstStyle/>
                    <a:p>
                      <a:pPr algn="ctr">
                        <a:defRPr sz="1000"/>
                      </a:pPr>
                      <a:r>
                        <a:t>0.0549</a:t>
                      </a:r>
                    </a:p>
                  </a:txBody>
                  <a:tcPr/>
                </a:tc>
                <a:extLst>
                  <a:ext uri="{0D108BD9-81ED-4DB2-BD59-A6C34878D82A}">
                    <a16:rowId xmlns:a16="http://schemas.microsoft.com/office/drawing/2014/main" val="10002"/>
                  </a:ext>
                </a:extLst>
              </a:tr>
              <a:tr h="320040">
                <a:tc>
                  <a:txBody>
                    <a:bodyPr/>
                    <a:lstStyle/>
                    <a:p>
                      <a:pPr algn="ctr">
                        <a:defRPr sz="1000"/>
                      </a:pPr>
                      <a:r>
                        <a:t>Sharpe Ratio (ann.)</a:t>
                      </a:r>
                    </a:p>
                  </a:txBody>
                  <a:tcPr/>
                </a:tc>
                <a:tc>
                  <a:txBody>
                    <a:bodyPr/>
                    <a:lstStyle/>
                    <a:p>
                      <a:pPr algn="ctr">
                        <a:defRPr sz="1000"/>
                      </a:pPr>
                      <a:r>
                        <a:t>1.13</a:t>
                      </a:r>
                    </a:p>
                  </a:txBody>
                  <a:tcPr/>
                </a:tc>
                <a:tc>
                  <a:txBody>
                    <a:bodyPr/>
                    <a:lstStyle/>
                    <a:p>
                      <a:pPr algn="ctr">
                        <a:defRPr sz="1000"/>
                      </a:pPr>
                      <a:r>
                        <a:t>0.19</a:t>
                      </a:r>
                    </a:p>
                  </a:txBody>
                  <a:tcPr/>
                </a:tc>
                <a:tc>
                  <a:txBody>
                    <a:bodyPr/>
                    <a:lstStyle/>
                    <a:p>
                      <a:pPr algn="ctr">
                        <a:defRPr sz="1000"/>
                      </a:pPr>
                      <a:r>
                        <a:t>0.22</a:t>
                      </a:r>
                    </a:p>
                  </a:txBody>
                  <a:tcPr/>
                </a:tc>
                <a:tc>
                  <a:txBody>
                    <a:bodyPr/>
                    <a:lstStyle/>
                    <a:p>
                      <a:pPr algn="ctr">
                        <a:defRPr sz="1000"/>
                      </a:pPr>
                      <a:r>
                        <a:t>1.04</a:t>
                      </a:r>
                    </a:p>
                  </a:txBody>
                  <a:tcPr/>
                </a:tc>
                <a:tc>
                  <a:txBody>
                    <a:bodyPr/>
                    <a:lstStyle/>
                    <a:p>
                      <a:pPr algn="ctr">
                        <a:defRPr sz="1000"/>
                      </a:pPr>
                      <a:r>
                        <a:t>0.09</a:t>
                      </a:r>
                    </a:p>
                  </a:txBody>
                  <a:tcPr/>
                </a:tc>
                <a:extLst>
                  <a:ext uri="{0D108BD9-81ED-4DB2-BD59-A6C34878D82A}">
                    <a16:rowId xmlns:a16="http://schemas.microsoft.com/office/drawing/2014/main" val="10003"/>
                  </a:ext>
                </a:extLst>
              </a:tr>
              <a:tr h="320040">
                <a:tc>
                  <a:txBody>
                    <a:bodyPr/>
                    <a:lstStyle/>
                    <a:p>
                      <a:pPr algn="ctr">
                        <a:defRPr sz="1000"/>
                      </a:pPr>
                      <a:r>
                        <a:t>Avg Return (monthly)</a:t>
                      </a:r>
                    </a:p>
                  </a:txBody>
                  <a:tcPr/>
                </a:tc>
                <a:tc>
                  <a:txBody>
                    <a:bodyPr/>
                    <a:lstStyle/>
                    <a:p>
                      <a:pPr algn="ctr">
                        <a:defRPr sz="1000"/>
                      </a:pPr>
                      <a:r>
                        <a:t>1.24%</a:t>
                      </a:r>
                    </a:p>
                  </a:txBody>
                  <a:tcPr/>
                </a:tc>
                <a:tc>
                  <a:txBody>
                    <a:bodyPr/>
                    <a:lstStyle/>
                    <a:p>
                      <a:pPr algn="ctr">
                        <a:defRPr sz="1000"/>
                      </a:pPr>
                      <a:r>
                        <a:t>0.36%</a:t>
                      </a:r>
                    </a:p>
                  </a:txBody>
                  <a:tcPr/>
                </a:tc>
                <a:tc>
                  <a:txBody>
                    <a:bodyPr/>
                    <a:lstStyle/>
                    <a:p>
                      <a:pPr algn="ctr">
                        <a:defRPr sz="1000"/>
                      </a:pPr>
                      <a:r>
                        <a:t>0.43%</a:t>
                      </a:r>
                    </a:p>
                  </a:txBody>
                  <a:tcPr/>
                </a:tc>
                <a:tc>
                  <a:txBody>
                    <a:bodyPr/>
                    <a:lstStyle/>
                    <a:p>
                      <a:pPr algn="ctr">
                        <a:defRPr sz="1000"/>
                      </a:pPr>
                      <a:r>
                        <a:t>1.06%</a:t>
                      </a:r>
                    </a:p>
                  </a:txBody>
                  <a:tcPr/>
                </a:tc>
                <a:tc>
                  <a:txBody>
                    <a:bodyPr/>
                    <a:lstStyle/>
                    <a:p>
                      <a:pPr algn="ctr">
                        <a:defRPr sz="1000"/>
                      </a:pPr>
                      <a:r>
                        <a:t>0.18%</a:t>
                      </a:r>
                    </a:p>
                  </a:txBody>
                  <a:tcPr/>
                </a:tc>
                <a:extLst>
                  <a:ext uri="{0D108BD9-81ED-4DB2-BD59-A6C34878D82A}">
                    <a16:rowId xmlns:a16="http://schemas.microsoft.com/office/drawing/2014/main" val="10004"/>
                  </a:ext>
                </a:extLst>
              </a:tr>
              <a:tr h="320040">
                <a:tc>
                  <a:txBody>
                    <a:bodyPr/>
                    <a:lstStyle/>
                    <a:p>
                      <a:pPr algn="ctr">
                        <a:defRPr sz="1000"/>
                      </a:pPr>
                      <a:r>
                        <a:t>Volatility (monthly)</a:t>
                      </a:r>
                    </a:p>
                  </a:txBody>
                  <a:tcPr/>
                </a:tc>
                <a:tc>
                  <a:txBody>
                    <a:bodyPr/>
                    <a:lstStyle/>
                    <a:p>
                      <a:pPr algn="ctr">
                        <a:defRPr sz="1000"/>
                      </a:pPr>
                      <a:r>
                        <a:t>3.79%</a:t>
                      </a:r>
                    </a:p>
                  </a:txBody>
                  <a:tcPr/>
                </a:tc>
                <a:tc>
                  <a:txBody>
                    <a:bodyPr/>
                    <a:lstStyle/>
                    <a:p>
                      <a:pPr algn="ctr">
                        <a:defRPr sz="1000"/>
                      </a:pPr>
                      <a:r>
                        <a:t>6.45%</a:t>
                      </a:r>
                    </a:p>
                  </a:txBody>
                  <a:tcPr/>
                </a:tc>
                <a:tc>
                  <a:txBody>
                    <a:bodyPr/>
                    <a:lstStyle/>
                    <a:p>
                      <a:pPr algn="ctr">
                        <a:defRPr sz="1000"/>
                      </a:pPr>
                      <a:r>
                        <a:t>6.70%</a:t>
                      </a:r>
                    </a:p>
                  </a:txBody>
                  <a:tcPr/>
                </a:tc>
                <a:tc>
                  <a:txBody>
                    <a:bodyPr/>
                    <a:lstStyle/>
                    <a:p>
                      <a:pPr algn="ctr">
                        <a:defRPr sz="1000"/>
                      </a:pPr>
                      <a:r>
                        <a:t>3.54%</a:t>
                      </a:r>
                    </a:p>
                  </a:txBody>
                  <a:tcPr/>
                </a:tc>
                <a:tc>
                  <a:txBody>
                    <a:bodyPr/>
                    <a:lstStyle/>
                    <a:p>
                      <a:pPr algn="ctr">
                        <a:defRPr sz="1000"/>
                      </a:pPr>
                      <a:r>
                        <a:t>0.25%</a:t>
                      </a:r>
                    </a:p>
                  </a:txBody>
                  <a:tcPr/>
                </a:tc>
                <a:extLst>
                  <a:ext uri="{0D108BD9-81ED-4DB2-BD59-A6C34878D82A}">
                    <a16:rowId xmlns:a16="http://schemas.microsoft.com/office/drawing/2014/main" val="10005"/>
                  </a:ext>
                </a:extLst>
              </a:tr>
              <a:tr h="320040">
                <a:tc>
                  <a:txBody>
                    <a:bodyPr/>
                    <a:lstStyle/>
                    <a:p>
                      <a:pPr algn="ctr">
                        <a:defRPr sz="1000"/>
                      </a:pPr>
                      <a:r>
                        <a:t>Max Drawdown</a:t>
                      </a:r>
                    </a:p>
                  </a:txBody>
                  <a:tcPr/>
                </a:tc>
                <a:tc>
                  <a:txBody>
                    <a:bodyPr/>
                    <a:lstStyle/>
                    <a:p>
                      <a:pPr algn="ctr">
                        <a:defRPr sz="1000"/>
                      </a:pPr>
                      <a:r>
                        <a:t>20.69%</a:t>
                      </a:r>
                    </a:p>
                  </a:txBody>
                  <a:tcPr/>
                </a:tc>
                <a:tc>
                  <a:txBody>
                    <a:bodyPr/>
                    <a:lstStyle/>
                    <a:p>
                      <a:pPr algn="ctr">
                        <a:defRPr sz="1000"/>
                      </a:pPr>
                      <a:r>
                        <a:t>37.10%</a:t>
                      </a:r>
                    </a:p>
                  </a:txBody>
                  <a:tcPr/>
                </a:tc>
                <a:tc>
                  <a:txBody>
                    <a:bodyPr/>
                    <a:lstStyle/>
                    <a:p>
                      <a:pPr algn="ctr">
                        <a:defRPr sz="1000"/>
                      </a:pPr>
                      <a:r>
                        <a:t>38.54%</a:t>
                      </a:r>
                    </a:p>
                  </a:txBody>
                  <a:tcPr/>
                </a:tc>
                <a:tc>
                  <a:txBody>
                    <a:bodyPr/>
                    <a:lstStyle/>
                    <a:p>
                      <a:pPr algn="ctr">
                        <a:defRPr sz="1000"/>
                      </a:pPr>
                      <a:r>
                        <a:t>14.80%</a:t>
                      </a:r>
                    </a:p>
                  </a:txBody>
                  <a:tcPr/>
                </a:tc>
                <a:tc>
                  <a:txBody>
                    <a:bodyPr/>
                    <a:lstStyle/>
                    <a:p>
                      <a:pPr algn="ctr">
                        <a:defRPr sz="1000"/>
                      </a:pPr>
                      <a:r>
                        <a:t>5.89%</a:t>
                      </a:r>
                    </a:p>
                  </a:txBody>
                  <a:tcPr/>
                </a:tc>
                <a:extLst>
                  <a:ext uri="{0D108BD9-81ED-4DB2-BD59-A6C34878D82A}">
                    <a16:rowId xmlns:a16="http://schemas.microsoft.com/office/drawing/2014/main" val="10006"/>
                  </a:ext>
                </a:extLst>
              </a:tr>
              <a:tr h="320040">
                <a:tc>
                  <a:txBody>
                    <a:bodyPr/>
                    <a:lstStyle/>
                    <a:p>
                      <a:pPr algn="ctr">
                        <a:defRPr sz="1000"/>
                      </a:pPr>
                      <a:r>
                        <a:t>Max 1-mo Loss</a:t>
                      </a:r>
                    </a:p>
                  </a:txBody>
                  <a:tcPr/>
                </a:tc>
                <a:tc>
                  <a:txBody>
                    <a:bodyPr/>
                    <a:lstStyle/>
                    <a:p>
                      <a:pPr algn="ctr">
                        <a:defRPr sz="1000"/>
                      </a:pPr>
                      <a:r>
                        <a:t>-6.13%</a:t>
                      </a:r>
                    </a:p>
                  </a:txBody>
                  <a:tcPr/>
                </a:tc>
                <a:tc>
                  <a:txBody>
                    <a:bodyPr/>
                    <a:lstStyle/>
                    <a:p>
                      <a:pPr algn="ctr">
                        <a:defRPr sz="1000"/>
                      </a:pPr>
                      <a:r>
                        <a:t>-24.74%</a:t>
                      </a:r>
                    </a:p>
                  </a:txBody>
                  <a:tcPr/>
                </a:tc>
                <a:tc>
                  <a:txBody>
                    <a:bodyPr/>
                    <a:lstStyle/>
                    <a:p>
                      <a:pPr algn="ctr">
                        <a:defRPr sz="1000"/>
                      </a:pPr>
                      <a:r>
                        <a:t>-17.85%</a:t>
                      </a:r>
                    </a:p>
                  </a:txBody>
                  <a:tcPr/>
                </a:tc>
                <a:tc>
                  <a:txBody>
                    <a:bodyPr/>
                    <a:lstStyle/>
                    <a:p>
                      <a:pPr algn="ctr">
                        <a:defRPr sz="1000"/>
                      </a:pPr>
                      <a:r>
                        <a:t>-9.18%</a:t>
                      </a:r>
                    </a:p>
                  </a:txBody>
                  <a:tcPr/>
                </a:tc>
                <a:tc>
                  <a:txBody>
                    <a:bodyPr/>
                    <a:lstStyle/>
                    <a:p>
                      <a:pPr algn="ctr">
                        <a:defRPr sz="1000"/>
                      </a:pPr>
                      <a:r>
                        <a:rPr dirty="0"/>
                        <a:t>3.04%</a:t>
                      </a:r>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53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Cumulative OOS Returns: NN2 vs SPY (2017-2023)</a:t>
            </a:r>
          </a:p>
        </p:txBody>
      </p:sp>
      <p:sp>
        <p:nvSpPr>
          <p:cNvPr id="3" name="Content Placeholder 2"/>
          <p:cNvSpPr>
            <a:spLocks noGrp="1"/>
          </p:cNvSpPr>
          <p:nvPr>
            <p:ph idx="1"/>
          </p:nvPr>
        </p:nvSpPr>
        <p:spPr/>
        <p:txBody>
          <a:bodyPr/>
          <a:lstStyle/>
          <a:p>
            <a:endParaRPr/>
          </a:p>
          <a:p>
            <a:pPr>
              <a:defRPr sz="2000"/>
            </a:pPr>
            <a:r>
              <a:t>- Cumulative returns plot</a:t>
            </a:r>
          </a:p>
          <a:p>
            <a:pPr>
              <a:defRPr sz="2000"/>
            </a:pPr>
            <a:r>
              <a:t>- Performance statistics</a:t>
            </a:r>
          </a:p>
          <a:p>
            <a:pPr>
              <a:defRPr sz="2000"/>
            </a:pPr>
            <a:r>
              <a:t>- Comparison to SPY</a:t>
            </a:r>
          </a:p>
        </p:txBody>
      </p:sp>
      <p:sp>
        <p:nvSpPr>
          <p:cNvPr id="6" name="TextBox 5"/>
          <p:cNvSpPr txBox="1"/>
          <p:nvPr/>
        </p:nvSpPr>
        <p:spPr>
          <a:xfrm>
            <a:off x="914400" y="3657600"/>
            <a:ext cx="5486400" cy="914400"/>
          </a:xfrm>
          <a:prstGeom prst="rect">
            <a:avLst/>
          </a:prstGeom>
          <a:noFill/>
        </p:spPr>
        <p:txBody>
          <a:bodyPr wrap="none">
            <a:spAutoFit/>
          </a:bodyPr>
          <a:lstStyle/>
          <a:p>
            <a:endParaRPr/>
          </a:p>
          <a:p>
            <a:pPr>
              <a:defRPr sz="1400"/>
            </a:pPr>
            <a:r>
              <a:t>Interpretation:</a:t>
            </a:r>
            <a:br/>
            <a:r>
              <a:t>• Strategy shows strong performance in early 2017</a:t>
            </a:r>
            <a:br/>
            <a:r>
              <a:t>• Higher volatility compared to SPY</a:t>
            </a:r>
            <a:br/>
            <a:r>
              <a:t>• Notable outperformance in November 2017 (+6.70%)</a:t>
            </a:r>
          </a:p>
        </p:txBody>
      </p:sp>
      <p:sp>
        <p:nvSpPr>
          <p:cNvPr id="8" name="TextBox 7"/>
          <p:cNvSpPr txBox="1"/>
          <p:nvPr/>
        </p:nvSpPr>
        <p:spPr>
          <a:xfrm>
            <a:off x="914400" y="3657600"/>
            <a:ext cx="5486400" cy="914400"/>
          </a:xfrm>
          <a:prstGeom prst="rect">
            <a:avLst/>
          </a:prstGeom>
          <a:noFill/>
        </p:spPr>
        <p:txBody>
          <a:bodyPr wrap="none">
            <a:spAutoFit/>
          </a:bodyPr>
          <a:lstStyle/>
          <a:p>
            <a:endParaRPr/>
          </a:p>
          <a:p>
            <a:pPr>
              <a:defRPr sz="1400"/>
            </a:pPr>
            <a:r>
              <a:t>Interpretation:</a:t>
            </a:r>
            <a:br/>
            <a:r>
              <a:t>• Strategy shows strong performance in early 2017</a:t>
            </a:r>
            <a:br/>
            <a:r>
              <a:t>• Higher volatility compared to SPY</a:t>
            </a:r>
            <a:br/>
            <a:r>
              <a:t>• Notable outperformance in November 2017 (+6.70%)</a:t>
            </a:r>
          </a:p>
        </p:txBody>
      </p:sp>
      <p:pic>
        <p:nvPicPr>
          <p:cNvPr id="9" name="Picture 8" descr="cum_returns.png"/>
          <p:cNvPicPr>
            <a:picLocks noChangeAspect="1"/>
          </p:cNvPicPr>
          <p:nvPr/>
        </p:nvPicPr>
        <p:blipFill>
          <a:blip r:embed="rId2"/>
          <a:stretch>
            <a:fillRect/>
          </a:stretch>
        </p:blipFill>
        <p:spPr>
          <a:xfrm>
            <a:off x="457200" y="1600200"/>
            <a:ext cx="8229600" cy="49377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53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Insights &amp; Future Directions</a:t>
            </a:r>
          </a:p>
        </p:txBody>
      </p:sp>
      <p:sp>
        <p:nvSpPr>
          <p:cNvPr id="3" name="Content Placeholder 2"/>
          <p:cNvSpPr>
            <a:spLocks noGrp="1"/>
          </p:cNvSpPr>
          <p:nvPr>
            <p:ph idx="1"/>
          </p:nvPr>
        </p:nvSpPr>
        <p:spPr/>
        <p:txBody>
          <a:bodyPr/>
          <a:lstStyle/>
          <a:p>
            <a:endParaRPr dirty="0"/>
          </a:p>
          <a:p>
            <a:pPr>
              <a:defRPr sz="1600"/>
            </a:pPr>
            <a:r>
              <a:rPr dirty="0"/>
              <a:t>The NN2 strategy (Sharpe: 1.13, Avg </a:t>
            </a:r>
            <a:r>
              <a:rPr dirty="0" err="1"/>
              <a:t>Rtn</a:t>
            </a:r>
            <a:r>
              <a:rPr dirty="0"/>
              <a:t>: 1.24%) showed portfolio value despite predictive R² challenges (-171.01). Focus future work on model stability &amp; portfolio optimization.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TotalTime>
  <Words>458</Words>
  <Application>Microsoft Macintosh PowerPoint</Application>
  <PresentationFormat>On-screen Show (4:3)</PresentationFormat>
  <Paragraphs>82</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Methodology Overview Submitted By: Julian Oppedisano</vt:lpstr>
      <vt:lpstr>Out-of-Sample R² Analysis (Key Models)</vt:lpstr>
      <vt:lpstr>Portfolio Performance Statistics (OOS 2017-2023)</vt:lpstr>
      <vt:lpstr>Cumulative OOS Returns: NN2 vs SPY (2017-2023)</vt:lpstr>
      <vt:lpstr>Key Insights &amp; Future Directions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Oppedisano, Julian (RTCMI-MCGILLUNIVERSITY)</cp:lastModifiedBy>
  <cp:revision>3</cp:revision>
  <dcterms:created xsi:type="dcterms:W3CDTF">2013-01-27T09:14:16Z</dcterms:created>
  <dcterms:modified xsi:type="dcterms:W3CDTF">2025-05-27T14:53:02Z</dcterms:modified>
  <cp:category/>
</cp:coreProperties>
</file>