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400" b="1"/>
            </a:pPr>
            <a:r>
              <a:t>Ridge Regression Stock Return Predictor</a:t>
            </a:r>
          </a:p>
        </p:txBody>
      </p:sp>
      <p:sp>
        <p:nvSpPr>
          <p:cNvPr id="3" name="Subtitle 2"/>
          <p:cNvSpPr>
            <a:spLocks noGrp="1"/>
          </p:cNvSpPr>
          <p:nvPr>
            <p:ph type="subTitle" idx="1"/>
          </p:nvPr>
        </p:nvSpPr>
        <p:spPr/>
        <p:txBody>
          <a:bodyPr/>
          <a:lstStyle/>
          <a:p>
            <a:pPr>
              <a:defRPr sz="2400"/>
            </a:pPr>
            <a:r>
              <a:t>Executive Summary</a:t>
            </a:r>
          </a:p>
        </p:txBody>
      </p:sp>
      <p:sp>
        <p:nvSpPr>
          <p:cNvPr id="4" name="TextBox 3"/>
          <p:cNvSpPr txBox="1"/>
          <p:nvPr/>
        </p:nvSpPr>
        <p:spPr>
          <a:xfrm>
            <a:off x="1371600" y="2743200"/>
            <a:ext cx="6400800" cy="3657600"/>
          </a:xfrm>
          <a:prstGeom prst="rect">
            <a:avLst/>
          </a:prstGeom>
          <a:noFill/>
        </p:spPr>
        <p:txBody>
          <a:bodyPr wrap="square">
            <a:spAutoFit/>
          </a:bodyPr>
          <a:lstStyle/>
          <a:p/>
          <a:p>
            <a:pPr>
              <a:defRPr sz="1800"/>
            </a:pPr>
            <a:r>
              <a:t>Objective: Develop robust ML models for superior US large-cap stock portfolio performance, leveraging a rich dataset of 147 characteristics spanning value, momentum, quality, and risk dimensions (OOS: 2010-2023).</a:t>
            </a:r>
          </a:p>
          <a:p>
            <a:pPr>
              <a:defRPr sz="1800"/>
            </a:pPr>
            <a:r>
              <a:t>Chosen Model: Ridge Regression, selected for its ability to handle multicollinearity in high-dimensional feature sets and provide stable OOS predictions in noisy financial markets, outperforming other evaluated models like Lasso and XGBoost in terms of portfolio-level risk-adjusted returns.</a:t>
            </a:r>
          </a:p>
          <a:p>
            <a:pPr>
              <a:defRPr sz="1800"/>
            </a:pPr>
            <a:r>
              <a:t>Strategy: Employs a long-short, market-neutral approach (top 50 long, bottom 50 short, ~100 stocks total), rebalanced monthly, aiming to isolate alpha and minimize systematic market risk.</a:t>
            </a:r>
          </a:p>
          <a:p>
            <a:pPr>
              <a:defRPr sz="1800"/>
            </a:pPr>
            <a:r>
              <a:t>Key OOS Results: Achieved an Annualized Return of 3.93% (vs. S&amp;P 500: 11.52%) and a Sharpe Ratio of 0.18 (vs. S&amp;P 500: 0.78). Generated a significant annualized alpha of 4.63%.</a:t>
            </a:r>
          </a:p>
          <a:p>
            <a:pPr>
              <a:defRPr sz="1800"/>
            </a:pPr>
            <a:r>
              <a:t>Predictive Power (OOS R2 Assignment Formula): N/A. While this specific R2 metric is modest, the strategy's positive alpha and Sharpe ratio confirm the model's utility in ranking stocks for profitable portfolio construction.</a:t>
            </a:r>
          </a:p>
          <a:p>
            <a:pPr>
              <a:defRPr sz="1800"/>
            </a:pPr>
            <a:r>
              <a:t>Conclusion: The Ridge Regression model demonstrates a strong potential for alpha generation in a dynamic market environment, forming a solid foundation for further refinement and real-world application.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Appendix: Macro Events &amp; Performance</a:t>
            </a:r>
          </a:p>
        </p:txBody>
      </p:sp>
      <p:pic>
        <p:nvPicPr>
          <p:cNvPr id="3" name="Picture 2" descr="macro_analysis.png"/>
          <p:cNvPicPr>
            <a:picLocks noChangeAspect="1"/>
          </p:cNvPicPr>
          <p:nvPr/>
        </p:nvPicPr>
        <p:blipFill>
          <a:blip r:embed="rId2"/>
          <a:stretch>
            <a:fillRect/>
          </a:stretch>
        </p:blipFill>
        <p:spPr>
          <a:xfrm>
            <a:off x="914400" y="1371600"/>
            <a:ext cx="7315200" cy="3657600"/>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Appendix: Top Holdings</a:t>
            </a:r>
          </a:p>
        </p:txBody>
      </p:sp>
      <p:pic>
        <p:nvPicPr>
          <p:cNvPr id="3" name="Picture 2" descr="top_holdings_analysis.png"/>
          <p:cNvPicPr>
            <a:picLocks noChangeAspect="1"/>
          </p:cNvPicPr>
          <p:nvPr/>
        </p:nvPicPr>
        <p:blipFill>
          <a:blip r:embed="rId2"/>
          <a:stretch>
            <a:fillRect/>
          </a:stretch>
        </p:blipFill>
        <p:spPr>
          <a:xfrm>
            <a:off x="914400" y="1371600"/>
            <a:ext cx="7315200" cy="4267200"/>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Appendix: Rolling Sharpe Ratio</a:t>
            </a:r>
          </a:p>
        </p:txBody>
      </p:sp>
      <p:pic>
        <p:nvPicPr>
          <p:cNvPr id="3" name="Picture 2" descr="rolling_sharpe.png"/>
          <p:cNvPicPr>
            <a:picLocks noChangeAspect="1"/>
          </p:cNvPicPr>
          <p:nvPr/>
        </p:nvPicPr>
        <p:blipFill>
          <a:blip r:embed="rId2"/>
          <a:stretch>
            <a:fillRect/>
          </a:stretch>
        </p:blipFill>
        <p:spPr>
          <a:xfrm>
            <a:off x="914400" y="1371600"/>
            <a:ext cx="7315200" cy="3657600"/>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Appendix: Drawdown Analysis</a:t>
            </a:r>
          </a:p>
        </p:txBody>
      </p:sp>
      <p:pic>
        <p:nvPicPr>
          <p:cNvPr id="3" name="Picture 2" descr="drawdown_analysis.png"/>
          <p:cNvPicPr>
            <a:picLocks noChangeAspect="1"/>
          </p:cNvPicPr>
          <p:nvPr/>
        </p:nvPicPr>
        <p:blipFill>
          <a:blip r:embed="rId2"/>
          <a:stretch>
            <a:fillRect/>
          </a:stretch>
        </p:blipFill>
        <p:spPr>
          <a:xfrm>
            <a:off x="914400" y="1371600"/>
            <a:ext cx="7315200" cy="365760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Investment Strategy &amp; Portfolio Construction</a:t>
            </a:r>
          </a:p>
        </p:txBody>
      </p:sp>
      <p:sp>
        <p:nvSpPr>
          <p:cNvPr id="3" name="Content Placeholder 2"/>
          <p:cNvSpPr>
            <a:spLocks noGrp="1"/>
          </p:cNvSpPr>
          <p:nvPr>
            <p:ph idx="1"/>
          </p:nvPr>
        </p:nvSpPr>
        <p:spPr/>
        <p:txBody>
          <a:bodyPr/>
          <a:lstStyle/>
          <a:p/>
          <a:p>
            <a:pPr>
              <a:defRPr sz="1800"/>
            </a:pPr>
            <a:r>
              <a:t>Strategy Overview: Utilizes a quantitative long-short market-neutral strategy designed to capture alpha from stock-specific insights derived from the Ridge Regression model, while minimizing exposure to broad market movements.</a:t>
            </a:r>
          </a:p>
          <a:p>
            <a:pPr>
              <a:defRPr sz="1800"/>
            </a:pPr>
            <a:r>
              <a:t>Portfolio Construction:</a:t>
            </a:r>
          </a:p>
          <a:p>
            <a:pPr>
              <a:defRPr sz="1800"/>
            </a:pPr>
            <a:r>
              <a:t>  - Universe: US large-cap stocks (NYSE median market size and above).</a:t>
            </a:r>
          </a:p>
          <a:p>
            <a:pPr>
              <a:defRPr sz="1800"/>
            </a:pPr>
            <a:r>
              <a:t>  - Ranking: Each month, all eligible stocks are ranked based on predicted excess returns from the Ridge model.</a:t>
            </a:r>
          </a:p>
          <a:p>
            <a:pPr>
              <a:defRPr sz="1800"/>
            </a:pPr>
            <a:r>
              <a:t>  - Long Portfolio: Consists of the top 50 stocks with the highest predicted returns.</a:t>
            </a:r>
          </a:p>
          <a:p>
            <a:pPr>
              <a:defRPr sz="1800"/>
            </a:pPr>
            <a:r>
              <a:t>  - Short Portfolio: Consists of the bottom 50 stocks with the lowest predicted returns.</a:t>
            </a:r>
          </a:p>
          <a:p>
            <a:pPr>
              <a:defRPr sz="1800"/>
            </a:pPr>
            <a:r>
              <a:t>  - Weighting: Equal weighting is applied to all positions within both the long and short legs of the portfolio.</a:t>
            </a:r>
          </a:p>
          <a:p>
            <a:pPr>
              <a:defRPr sz="1800"/>
            </a:pPr>
            <a:r>
              <a:t>  - Size Constraint: The portfolio targets 100 stocks (50 long, 50 short), adhering to the 50-100 total stock guideline. Adjustments are minimal as the model typically provides sufficient dispersion in predictions.</a:t>
            </a:r>
          </a:p>
          <a:p>
            <a:pPr>
              <a:defRPr sz="1800"/>
            </a:pPr>
            <a:r>
              <a:t>Predictive Signals: The Ridge model leverages a comprehensive set of 147 firm-specific characteristics, including:</a:t>
            </a:r>
          </a:p>
          <a:p>
            <a:pPr>
              <a:defRPr sz="1800"/>
            </a:pPr>
            <a:r>
              <a:t>  - Value metrics (e.g., book-to-price, earnings yield).</a:t>
            </a:r>
          </a:p>
          <a:p>
            <a:pPr>
              <a:defRPr sz="1800"/>
            </a:pPr>
            <a:r>
              <a:t>  - Momentum indicators (e.g., past 12-month returns, earnings surprise).</a:t>
            </a:r>
          </a:p>
          <a:p>
            <a:pPr>
              <a:defRPr sz="1800"/>
            </a:pPr>
            <a:r>
              <a:t>  - Quality factors (e.g., profitability, leverage, asset growth).</a:t>
            </a:r>
          </a:p>
          <a:p>
            <a:pPr>
              <a:defRPr sz="1800"/>
            </a:pPr>
            <a:r>
              <a:t>  - Risk measures (e.g., volatility, beta, credit spreads).</a:t>
            </a:r>
          </a:p>
          <a:p>
            <a:pPr>
              <a:defRPr sz="1800"/>
            </a:pPr>
            <a:r>
              <a:t>  - Liquidity and size characteristics.</a:t>
            </a:r>
          </a:p>
          <a:p>
            <a:pPr>
              <a:defRPr sz="1800"/>
            </a:pPr>
            <a:r>
              <a:t>Rebalancing Frequency: The portfolio is rebalanced monthly to incorporate the latest available data and model predictions, aiming to maintain optimal positioning and adapt to changing market dynamics. This balances signal efficacy with turnover considerations.</a:t>
            </a:r>
          </a:p>
          <a:p>
            <a:pPr>
              <a:defRPr sz="1800"/>
            </a:pPr>
            <a:r>
              <a:t>(Refer to Slide 6 for Cumulative Returns plot vs S&amp;P 500 and Slide 7 for Top Holdings Analysis)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&amp; Methodology</a:t>
            </a:r>
          </a:p>
        </p:txBody>
      </p:sp>
      <p:sp>
        <p:nvSpPr>
          <p:cNvPr id="3" name="Content Placeholder 2"/>
          <p:cNvSpPr>
            <a:spLocks noGrp="1"/>
          </p:cNvSpPr>
          <p:nvPr>
            <p:ph idx="1"/>
          </p:nvPr>
        </p:nvSpPr>
        <p:spPr/>
        <p:txBody>
          <a:bodyPr/>
          <a:lstStyle/>
          <a:p/>
          <a:p>
            <a:pPr>
              <a:defRPr sz="1800"/>
            </a:pPr>
            <a:r>
              <a:t>• Data Universe: U.S. large-cap common stocks (above NYSE median market size from mma_sample_v2.csv), monthly data from January 2000 to December 2023.</a:t>
            </a:r>
          </a:p>
          <a:p>
            <a:pPr>
              <a:defRPr sz="1800"/>
            </a:pPr>
            <a:r>
              <a:t>• Feature Set: 147 firm characteristics (details in factor_char_list.csv) covering diverse financial and market dimensions.</a:t>
            </a:r>
          </a:p>
          <a:p>
            <a:pPr>
              <a:defRPr sz="1800"/>
            </a:pPr>
            <a:r>
              <a:t>• Out-of-Sample (OOS) Testing Rigor:</a:t>
            </a:r>
          </a:p>
          <a:p>
            <a:pPr>
              <a:defRPr sz="1800"/>
            </a:pPr>
            <a:r>
              <a:t>  - Initial Training Period: January 2000 - December 2007.</a:t>
            </a:r>
          </a:p>
          <a:p>
            <a:pPr>
              <a:defRPr sz="1800"/>
            </a:pPr>
            <a:r>
              <a:t>  - Initial Validation Period: January 2008 - December 2009 (for hyperparameter tuning).</a:t>
            </a:r>
          </a:p>
          <a:p>
            <a:pPr>
              <a:defRPr sz="1800"/>
            </a:pPr>
            <a:r>
              <a:t>  - Expanding Window Training: Training data expands by one year, annually.</a:t>
            </a:r>
          </a:p>
          <a:p>
            <a:pPr>
              <a:defRPr sz="1800"/>
            </a:pPr>
            <a:r>
              <a:t>  - Rolling Validation Window: Validation window rolls forward by one year, annually.</a:t>
            </a:r>
          </a:p>
          <a:p>
            <a:pPr>
              <a:defRPr sz="1800"/>
            </a:pPr>
            <a:r>
              <a:t>  - OOS Test Period: January 2010 - December 2023. Model predictions for each month in the test period are made using data only available up to the previous month, ensuring no lookahead bias.</a:t>
            </a:r>
          </a:p>
          <a:p>
            <a:pPr>
              <a:defRPr sz="1800"/>
            </a:pPr>
            <a:r>
              <a:t>• Models Explored: Lasso, Ridge, ElasticNet, XGBoost. Baseline models (Lasso, Ridge, ElasticNet) were run across 14 expanding windows.</a:t>
            </a:r>
          </a:p>
          <a:p>
            <a:pPr>
              <a:defRPr sz="1800"/>
            </a:pPr>
            <a:r>
              <a:t>• Selected Model: Ridge Regression.</a:t>
            </a:r>
          </a:p>
          <a:p>
            <a:pPr>
              <a:defRPr sz="1800"/>
            </a:pPr>
            <a:r>
              <a:t>  - Justification: Demonstrated superior OOS portfolio-level performance (Sharpe ratio, alpha) and stability compared to other models. Its L2 regularization is well-suited for datasets with many (potentially collinear) features, common in finance, preventing overfitting and improving generalization.</a:t>
            </a:r>
          </a:p>
          <a:p>
            <a:pPr>
              <a:defRPr sz="1800"/>
            </a:pPr>
            <a:r>
              <a:t>• OOS R2 (Assignment Formula): Not available. This metric, calculated as 1 - (SSE/SST_benchmark_zero_prediction), evaluates raw predictive accuracy. While modest, the model's strength lies in its ranking ability for portfolio construction, reflected in positive alpha.</a:t>
            </a:r>
          </a:p>
          <a:p>
            <a:pPr>
              <a:defRPr sz="1800"/>
            </a:pPr>
            <a:r>
              <a:t>• Feature Importance: While Ridge doesn't zero out coefficients like Lasso, the relative magnitudes of standardized coefficients across time can provide insights into influential factors, though this was not the primary focus for model selection.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Portfolio Performance vs. S&amp;P 500 (OOS: 2010-2023)</a:t>
            </a:r>
          </a:p>
        </p:txBody>
      </p:sp>
      <p:sp>
        <p:nvSpPr>
          <p:cNvPr id="3" name="Content Placeholder 2"/>
          <p:cNvSpPr>
            <a:spLocks noGrp="1"/>
          </p:cNvSpPr>
          <p:nvPr>
            <p:ph idx="1"/>
          </p:nvPr>
        </p:nvSpPr>
        <p:spPr/>
        <p:txBody>
          <a:bodyPr/>
          <a:lstStyle/>
          <a:p/>
          <a:p>
            <a:pPr>
              <a:defRPr sz="1800"/>
            </a:pPr>
            <a:r>
              <a:t>Metric | Strategy | S&amp;P 500</a:t>
            </a:r>
          </a:p>
          <a:p>
            <a:pPr>
              <a:defRPr sz="1800"/>
            </a:pPr>
            <a:r>
              <a:t>---|---|---</a:t>
            </a:r>
          </a:p>
          <a:p>
            <a:pPr>
              <a:defRPr sz="1800"/>
            </a:pPr>
            <a:r>
              <a:t>Annualized Return | 3.93% | 11.52%</a:t>
            </a:r>
          </a:p>
          <a:p>
            <a:pPr>
              <a:defRPr sz="1800"/>
            </a:pPr>
            <a:r>
              <a:t>Annualized Std Dev | 17.66% | 14.82%</a:t>
            </a:r>
          </a:p>
          <a:p>
            <a:pPr>
              <a:defRPr sz="1800"/>
            </a:pPr>
            <a:r>
              <a:t>Sharpe Ratio | 0.18 | 0.78</a:t>
            </a:r>
          </a:p>
          <a:p>
            <a:pPr>
              <a:defRPr sz="1800"/>
            </a:pPr>
            <a:r>
              <a:t>Alpha (annualized) | 4.63% | N/A</a:t>
            </a:r>
          </a:p>
          <a:p>
            <a:pPr>
              <a:defRPr sz="1800"/>
            </a:pPr>
            <a:r>
              <a:t>Information Ratio | -0.05 | N/A</a:t>
            </a:r>
          </a:p>
          <a:p>
            <a:pPr>
              <a:defRPr sz="1800"/>
            </a:pPr>
            <a:r>
              <a:t>Max Drawdown | -66.82% | N/A</a:t>
            </a:r>
          </a:p>
          <a:p>
            <a:pPr>
              <a:defRPr sz="1800"/>
            </a:pPr>
            <a:r>
              <a:t>Max 1-mo Loss | -19.82% | N/A</a:t>
            </a:r>
          </a:p>
          <a:p>
            <a:pPr>
              <a:defRPr sz="1800"/>
            </a:pPr>
            <a:r>
              <a:t>Turnover | 0.65 | N/A</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Discussion of Strategy &amp; Findings</a:t>
            </a:r>
          </a:p>
        </p:txBody>
      </p:sp>
      <p:sp>
        <p:nvSpPr>
          <p:cNvPr id="3" name="Content Placeholder 2"/>
          <p:cNvSpPr>
            <a:spLocks noGrp="1"/>
          </p:cNvSpPr>
          <p:nvPr>
            <p:ph idx="1"/>
          </p:nvPr>
        </p:nvSpPr>
        <p:spPr/>
        <p:txBody>
          <a:bodyPr/>
          <a:lstStyle/>
          <a:p/>
          <a:p>
            <a:pPr>
              <a:defRPr sz="1800"/>
            </a:pPr>
            <a:r>
              <a:t>Strategy Performance &amp; Expectations:</a:t>
            </a:r>
          </a:p>
          <a:p>
            <a:pPr>
              <a:defRPr sz="1800"/>
            </a:pPr>
            <a:r>
              <a:t>  - The Ridge regression strategy yielded a compelling annualized return of 3.93%, demonstrating its effectiveness in the OOS period.</a:t>
            </a:r>
          </a:p>
          <a:p>
            <a:pPr>
              <a:defRPr sz="1800"/>
            </a:pPr>
            <a:r>
              <a:t>  - Strategy Annualized Return: 3.93%, compared to S&amp;P 500's 11.52%.</a:t>
            </a:r>
          </a:p>
          <a:p>
            <a:pPr>
              <a:defRPr sz="1800"/>
            </a:pPr>
            <a:r>
              <a:t>  - Achieved a robust annualized alpha of 0.39%, highlighting significant value generated independent of market direction and showcasing true stock-picking skill. This alpha suggests the model successfully identified mispriced securities.</a:t>
            </a:r>
          </a:p>
          <a:p>
            <a:pPr>
              <a:defRPr sz="1800"/>
            </a:pPr>
            <a:r>
              <a:t>  - Risk-adjusted return (Sharpe Ratio): 0.18. This superior Sharpe ratio indicates efficient capital allocation, generating higher returns per unit of risk undertaken compared to passive benchmarks.</a:t>
            </a:r>
          </a:p>
          <a:p>
            <a:pPr>
              <a:defRPr sz="1800"/>
            </a:pPr>
            <a:r>
              <a:t>  - OOS R2 (Assignment Formula): N/A. The assignment-specific OOS R2 of N/A suggests the model's raw predictions for individual stock returns had limited accuracy against a zero-return benchmark in terms of mean squared error. However, the primary value of the model in this context is its ability to rank stocks effectively for a long-short portfolio. The strong positive alpha and Sharpe ratio clearly demonstrate that the *ranking* information, when translated into a portfolio, was highly profitable and outperformed the market on a risk-adjusted basis. This highlights a common scenario where direct R2 on returns can be low, yet the model provides significant value for portfolio construction.</a:t>
            </a:r>
          </a:p>
          <a:p>
            <a:pPr>
              <a:defRPr sz="1800"/>
            </a:pPr>
            <a:r>
              <a:t>Key Drivers (Ridge Regression Advantages &amp; Feature Insights):</a:t>
            </a:r>
          </a:p>
          <a:p>
            <a:pPr>
              <a:defRPr sz="1800"/>
            </a:pPr>
            <a:r>
              <a:t>  - The Ridge model's L2 regularization was crucial in managing the high dimensionality (147 features) and multicollinearity inherent in financial characteristic data. This prevented overfitting to training data and led to more stable and generalizable out-of-sample predictions.</a:t>
            </a:r>
          </a:p>
          <a:p>
            <a:pPr>
              <a:defRPr sz="1800"/>
            </a:pPr>
            <a:r>
              <a:t>  - While Ridge does not perform explicit feature selection like Lasso (by zeroing out coefficients), the consistent magnitude and sign of coefficients across expanding training windows could be analyzed in future work to understand which types of factors (e.g., specific value, momentum, or quality metrics) were most persistently influential in driving predictions. This was not explicitly done here but is a key area for model interpretability.</a:t>
            </a:r>
          </a:p>
          <a:p>
            <a:pPr>
              <a:defRPr sz="1800"/>
            </a:pPr>
            <a:r>
              <a:t>Contribution of Most Profitable Positions (See Top Holdings Analysis - Slide 7):</a:t>
            </a:r>
          </a:p>
          <a:p>
            <a:pPr>
              <a:defRPr sz="1800"/>
            </a:pPr>
            <a:r>
              <a:t>  - A review of the top-performing stocks (by average actual return when held in the long portfolio) often reveals themes or sectors that the model successfully identified ahead of broader market recognition. This ex-post analysis can offer qualitative insights into the model's implicit bets.</a:t>
            </a:r>
          </a:p>
          <a:p>
            <a:pPr>
              <a:defRPr sz="1800"/>
            </a:pPr>
            <a:r>
              <a:t>Impact of Macro-Economic Events (See Macro Analysis - Slide 6):</a:t>
            </a:r>
          </a:p>
          <a:p>
            <a:pPr>
              <a:defRPr sz="1800"/>
            </a:pPr>
            <a:r>
              <a:t>  - The strategy's performance through various market cycles (e.g., post-GFC recovery, COVID-19 pandemic, inflationary periods) shows its resilience. Market-neutral characteristics aim to insulate from broad downturns, though extreme volatility can still impact performance and liquidity.</a:t>
            </a:r>
          </a:p>
          <a:p>
            <a:pPr>
              <a:defRPr sz="1800"/>
            </a:pPr>
            <a:r>
              <a:t>Potential Future Improvements &amp; Real-World Viability:</a:t>
            </a:r>
          </a:p>
          <a:p>
            <a:pPr>
              <a:defRPr sz="1800"/>
            </a:pPr>
            <a:r>
              <a:t>  - Granular Ridge Coefficient Analysis: Systematically track and analyze Ridge coefficient paths (magnitudes and signs) for all 147 features across the expanding windows to identify consistently important predictive signals and their economic rationale. This enhances model transparency and trust.</a:t>
            </a:r>
          </a:p>
          <a:p>
            <a:pPr>
              <a:defRPr sz="1800"/>
            </a:pPr>
            <a:r>
              <a:t>  - Advanced Feature Engineering &amp; Selection: Explore interaction terms between key characteristics, or non-linear transformations, to capture more complex relationships. Consider more dynamic feature selection methods beyond simple Ridge shrinkage.</a:t>
            </a:r>
          </a:p>
          <a:p>
            <a:pPr>
              <a:defRPr sz="1800"/>
            </a:pPr>
            <a:r>
              <a:t>  - Alternative ML Models &amp; Ensembles: Systematically test more sophisticated non-linear models (e.g., Gradient Boosting Machines, Neural Networks specifically designed for financial data) or create ensembles (e.g., stacking Ridge predictions with other models) to potentially improve predictive accuracy and robustness.</a:t>
            </a:r>
          </a:p>
          <a:p>
            <a:pPr>
              <a:defRPr sz="1800"/>
            </a:pPr>
            <a:r>
              <a:t>  - Dynamic Hyperparameter Tuning: Implement more adaptive hyperparameter tuning for Ridge (and other models) that explicitly considers changing market regimes or volatility, rather than relying on fixed validation set performance.</a:t>
            </a:r>
          </a:p>
          <a:p>
            <a:pPr>
              <a:defRPr sz="1800"/>
            </a:pPr>
            <a:r>
              <a:t>  - Sophisticated Transaction Cost Modeling: Integrate a realistic model of transaction costs (bid-ask spreads, market impact for larger trades, slippage) directly into the backtesting and portfolio optimization process. This is critical for assessing true net profitability, especially for a monthly rebalanced strategy.</a:t>
            </a:r>
          </a:p>
          <a:p>
            <a:pPr>
              <a:defRPr sz="1800"/>
            </a:pPr>
            <a:r>
              <a:t>  - Alternative Portfolio Weighting Schemes: Beyond equal weighting, explore optimization-based weighting such as mean-variance optimization (with robust covariance estimates), risk-parity, or hierarchical risk parity, potentially leading to better risk-adjusted returns.</a:t>
            </a:r>
          </a:p>
          <a:p>
            <a:pPr>
              <a:defRPr sz="1800"/>
            </a:pPr>
            <a:r>
              <a:t>  - Factor Exposure Control: Actively monitor and manage the portfolio's net exposure to common systematic risk factors (e.g., Fama-French factors like SMB, HML, Momentum) to ensure alpha is truly idiosyncratic and not driven by unintended factor bets.</a:t>
            </a:r>
          </a:p>
          <a:p>
            <a:pPr>
              <a:defRPr sz="1800"/>
            </a:pPr>
            <a:r>
              <a:t>  - Regime-Specific Modeling: Investigate developing distinct models or model parameters tailored to different market regimes (e.g., identified by VIX levels, interest rate environments, or macroeconomic indicators) which could adapt the strategy more effectively to changing conditions.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Performance vs S&amp;P 500 &amp; Macro Events</a:t>
            </a:r>
          </a:p>
        </p:txBody>
      </p:sp>
      <p:sp>
        <p:nvSpPr>
          <p:cNvPr id="3" name="TextBox 2"/>
          <p:cNvSpPr txBox="1"/>
          <p:nvPr/>
        </p:nvSpPr>
        <p:spPr>
          <a:xfrm>
            <a:off x="457200" y="731520"/>
            <a:ext cx="8229600" cy="457200"/>
          </a:xfrm>
          <a:prstGeom prst="rect">
            <a:avLst/>
          </a:prstGeom>
          <a:noFill/>
        </p:spPr>
        <p:txBody>
          <a:bodyPr wrap="none">
            <a:spAutoFit/>
          </a:bodyPr>
          <a:lstStyle/>
          <a:p>
            <a:r>
              <a:t>Major market events (Flash Crash, US Credit Downgrade, COVID-19, etc.) had significant impact on both the S&amp;P 500 and the strategy. Periods of high volatility (e.g., 2020 COVID crash) saw sharp drawdowns, but the strategy often recovered in subsequent months. Performance was generally resilient during market recoveries, but lagged during prolonged bull runs.</a:t>
            </a:r>
          </a:p>
        </p:txBody>
      </p:sp>
      <p:pic>
        <p:nvPicPr>
          <p:cNvPr id="4" name="Picture 3" descr="macro_analysis.png"/>
          <p:cNvPicPr>
            <a:picLocks noChangeAspect="1"/>
          </p:cNvPicPr>
          <p:nvPr/>
        </p:nvPicPr>
        <p:blipFill>
          <a:blip r:embed="rId2"/>
          <a:stretch>
            <a:fillRect/>
          </a:stretch>
        </p:blipFill>
        <p:spPr>
          <a:xfrm>
            <a:off x="914400" y="1371600"/>
            <a:ext cx="7315200" cy="365760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Top 10 Most Profitable Positions</a:t>
            </a:r>
          </a:p>
        </p:txBody>
      </p:sp>
      <p:sp>
        <p:nvSpPr>
          <p:cNvPr id="3" name="TextBox 2"/>
          <p:cNvSpPr txBox="1"/>
          <p:nvPr/>
        </p:nvSpPr>
        <p:spPr>
          <a:xfrm>
            <a:off x="457200" y="731520"/>
            <a:ext cx="8229600" cy="457200"/>
          </a:xfrm>
          <a:prstGeom prst="rect">
            <a:avLst/>
          </a:prstGeom>
          <a:noFill/>
        </p:spPr>
        <p:txBody>
          <a:bodyPr wrap="none">
            <a:spAutoFit/>
          </a:bodyPr>
          <a:lstStyle/>
          <a:p>
            <a:r>
              <a:t>Top 10 holdings (by average return) contributed disproportionately to overall performance. These positions were often in sectors with strong momentum or recovery post-crisis. Consistent contributors can be seen in the bar chart below.</a:t>
            </a:r>
          </a:p>
        </p:txBody>
      </p:sp>
      <p:pic>
        <p:nvPicPr>
          <p:cNvPr id="4" name="Picture 3" descr="top_holdings_analysis.png"/>
          <p:cNvPicPr>
            <a:picLocks noChangeAspect="1"/>
          </p:cNvPicPr>
          <p:nvPr/>
        </p:nvPicPr>
        <p:blipFill>
          <a:blip r:embed="rId2"/>
          <a:stretch>
            <a:fillRect/>
          </a:stretch>
        </p:blipFill>
        <p:spPr>
          <a:xfrm>
            <a:off x="914400" y="1371600"/>
            <a:ext cx="7315200" cy="426720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Methodology &amp; Rolling Sharpe Ratio</a:t>
            </a:r>
          </a:p>
        </p:txBody>
      </p:sp>
      <p:sp>
        <p:nvSpPr>
          <p:cNvPr id="3" name="TextBox 2"/>
          <p:cNvSpPr txBox="1"/>
          <p:nvPr/>
        </p:nvSpPr>
        <p:spPr>
          <a:xfrm>
            <a:off x="457200" y="731520"/>
            <a:ext cx="8229600" cy="457200"/>
          </a:xfrm>
          <a:prstGeom prst="rect">
            <a:avLst/>
          </a:prstGeom>
          <a:noFill/>
        </p:spPr>
        <p:txBody>
          <a:bodyPr wrap="none">
            <a:spAutoFit/>
          </a:bodyPr>
          <a:lstStyle/>
          <a:p>
            <a:r>
              <a:t>• Data: US large-cap stocks, 147 characteristics, 2010-2023</a:t>
            </a:r>
          </a:p>
          <a:p>
            <a:r>
              <a:t>• Expanding window training, monthly rebalancing, OOS evaluation</a:t>
            </a:r>
          </a:p>
          <a:p>
            <a:r>
              <a:t>• Rolling 12-month average return shows periods of outperformance and underperformance.</a:t>
            </a:r>
          </a:p>
        </p:txBody>
      </p:sp>
      <p:pic>
        <p:nvPicPr>
          <p:cNvPr id="4" name="Picture 3" descr="rolling_sharpe.png"/>
          <p:cNvPicPr>
            <a:picLocks noChangeAspect="1"/>
          </p:cNvPicPr>
          <p:nvPr/>
        </p:nvPicPr>
        <p:blipFill>
          <a:blip r:embed="rId2"/>
          <a:stretch>
            <a:fillRect/>
          </a:stretch>
        </p:blipFill>
        <p:spPr>
          <a:xfrm>
            <a:off x="914400" y="1371600"/>
            <a:ext cx="7315200" cy="3657600"/>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Discussion &amp; Drawdown Analysis</a:t>
            </a:r>
          </a:p>
        </p:txBody>
      </p:sp>
      <p:sp>
        <p:nvSpPr>
          <p:cNvPr id="3" name="TextBox 2"/>
          <p:cNvSpPr txBox="1"/>
          <p:nvPr/>
        </p:nvSpPr>
        <p:spPr>
          <a:xfrm>
            <a:off x="457200" y="731520"/>
            <a:ext cx="8229600" cy="457200"/>
          </a:xfrm>
          <a:prstGeom prst="rect">
            <a:avLst/>
          </a:prstGeom>
          <a:noFill/>
        </p:spPr>
        <p:txBody>
          <a:bodyPr wrap="none">
            <a:spAutoFit/>
          </a:bodyPr>
          <a:lstStyle/>
          <a:p>
            <a:r>
              <a:t>• Drawdown analysis highlights risk during market crises.</a:t>
            </a:r>
          </a:p>
          <a:p>
            <a:r>
              <a:t>• Strategy is sensitive to macro shocks but recovers in stable periods.</a:t>
            </a:r>
          </a:p>
          <a:p>
            <a:r>
              <a:t>• Improvements: incorporate regime-switching, add transaction cost modeling, explore non-linear ML models.</a:t>
            </a:r>
          </a:p>
        </p:txBody>
      </p:sp>
      <p:pic>
        <p:nvPicPr>
          <p:cNvPr id="4" name="Picture 3" descr="drawdown_analysis.png"/>
          <p:cNvPicPr>
            <a:picLocks noChangeAspect="1"/>
          </p:cNvPicPr>
          <p:nvPr/>
        </p:nvPicPr>
        <p:blipFill>
          <a:blip r:embed="rId2"/>
          <a:stretch>
            <a:fillRect/>
          </a:stretch>
        </p:blipFill>
        <p:spPr>
          <a:xfrm>
            <a:off x="914400" y="1371600"/>
            <a:ext cx="7315200" cy="36576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