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8"/>
  </p:notesMasterIdLst>
  <p:sldIdLst>
    <p:sldId id="256" r:id="rId5"/>
    <p:sldId id="269" r:id="rId6"/>
    <p:sldId id="258" r:id="rId7"/>
    <p:sldId id="27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35D03-DDAF-4A97-9A35-FE221C369B40}" v="993" dt="2021-11-10T10:29:30.076"/>
    <p1510:client id="{27477FA8-2AA1-C7BD-44B8-0BDC8EA06BD8}" v="614" dt="2021-11-10T09:43:56.867"/>
    <p1510:client id="{3A64AAE9-3CDA-5369-F0BE-4BF0CBCAA1F7}" v="60" dt="2021-11-10T17:58:05.201"/>
    <p1510:client id="{82A55561-DBFB-4CAB-B09F-5B67F0BB31B8}" v="755" dt="2021-11-10T08:57:19.982"/>
    <p1510:client id="{96F80A41-CF2F-4D07-99B7-8FFA4439C01A}" v="796" dt="2021-11-10T18:04:20.625"/>
    <p1510:client id="{A7F1BE0E-8A9C-4043-8626-190EAD6E6272}" v="618" dt="2021-11-10T18:26:19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soe365-my.sharepoint.com/personal/dupontn_msoe_edu/Documents/cs4981_aes-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soe365-my.sharepoint.com/personal/dupontn_msoe_edu/Documents/cs4981_aes-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soe365-my.sharepoint.com/personal/dupontn_msoe_edu/Documents/cs4981_aes-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RSA Encryption Time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Average CPU Time (ms)</c:v>
                </c:pt>
              </c:strCache>
            </c:strRef>
          </c:tx>
          <c:spPr>
            <a:ln w="9525" cap="flat" cmpd="sng" algn="ctr">
              <a:solidFill>
                <a:srgbClr val="00B0F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round/>
              </a:ln>
              <a:effectLst/>
            </c:spPr>
          </c:marker>
          <c:xVal>
            <c:numRef>
              <c:f>Sheet1!$B$9:$B$15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Sheet1!$C$9:$C$15</c:f>
              <c:numCache>
                <c:formatCode>0.0000</c:formatCode>
                <c:ptCount val="7"/>
                <c:pt idx="0">
                  <c:v>72.913996666666662</c:v>
                </c:pt>
                <c:pt idx="1">
                  <c:v>633.59602833333338</c:v>
                </c:pt>
                <c:pt idx="2">
                  <c:v>1283.0882976666669</c:v>
                </c:pt>
                <c:pt idx="3">
                  <c:v>3253.4969889999998</c:v>
                </c:pt>
                <c:pt idx="4">
                  <c:v>6272.3776043333337</c:v>
                </c:pt>
                <c:pt idx="5">
                  <c:v>31439.859375</c:v>
                </c:pt>
                <c:pt idx="6">
                  <c:v>62714.850260333333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8C-44E4-BC77-79EBF81D9282}"/>
            </c:ext>
          </c:extLst>
        </c:ser>
        <c:ser>
          <c:idx val="1"/>
          <c:order val="1"/>
          <c:tx>
            <c:strRef>
              <c:f>Sheet1!$D$8</c:f>
              <c:strCache>
                <c:ptCount val="1"/>
                <c:pt idx="0">
                  <c:v>Average GPU Time (ms)</c:v>
                </c:pt>
              </c:strCache>
            </c:strRef>
          </c:tx>
          <c:spPr>
            <a:ln w="9525" cap="flat" cmpd="sng" algn="ctr">
              <a:solidFill>
                <a:srgbClr val="FFC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 cap="flat" cmpd="sng" algn="ctr">
                <a:solidFill>
                  <a:srgbClr val="FFC000"/>
                </a:solidFill>
                <a:round/>
              </a:ln>
              <a:effectLst/>
            </c:spPr>
          </c:marker>
          <c:xVal>
            <c:numRef>
              <c:f>Sheet1!$B$9:$B$15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Sheet1!$D$9:$D$15</c:f>
              <c:numCache>
                <c:formatCode>0.0000</c:formatCode>
                <c:ptCount val="7"/>
                <c:pt idx="0">
                  <c:v>15.344938666666669</c:v>
                </c:pt>
                <c:pt idx="1">
                  <c:v>27.200362333333334</c:v>
                </c:pt>
                <c:pt idx="2">
                  <c:v>27.207189666666665</c:v>
                </c:pt>
                <c:pt idx="3">
                  <c:v>27.212063666666666</c:v>
                </c:pt>
                <c:pt idx="4">
                  <c:v>27.216032000000002</c:v>
                </c:pt>
                <c:pt idx="5">
                  <c:v>54.395946333333335</c:v>
                </c:pt>
                <c:pt idx="6">
                  <c:v>81.575337999999988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58C-44E4-BC77-79EBF81D9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4333519"/>
        <c:axId val="1526796367"/>
      </c:scatterChart>
      <c:valAx>
        <c:axId val="1614333519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796367"/>
        <c:crosses val="autoZero"/>
        <c:crossBetween val="midCat"/>
      </c:valAx>
      <c:valAx>
        <c:axId val="152679636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Operation Run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333519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CPU vs. GPU Encryption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AES!$C$12</c:f>
              <c:strCache>
                <c:ptCount val="1"/>
                <c:pt idx="0">
                  <c:v>Average CPU Time (ms)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00B0F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AES!$B$13:$B$19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AES!$C$13:$C$19</c:f>
              <c:numCache>
                <c:formatCode>0.0000</c:formatCode>
                <c:ptCount val="7"/>
                <c:pt idx="0">
                  <c:v>4.4602999999999997E-2</c:v>
                </c:pt>
                <c:pt idx="1">
                  <c:v>0.63938700000000004</c:v>
                </c:pt>
                <c:pt idx="2">
                  <c:v>0.91479999999999995</c:v>
                </c:pt>
                <c:pt idx="3">
                  <c:v>2.7351190000000001</c:v>
                </c:pt>
                <c:pt idx="4">
                  <c:v>4.774375</c:v>
                </c:pt>
                <c:pt idx="5">
                  <c:v>22.9175</c:v>
                </c:pt>
                <c:pt idx="6">
                  <c:v>47.013748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0B-4448-910D-5B195E12ECB4}"/>
            </c:ext>
          </c:extLst>
        </c:ser>
        <c:ser>
          <c:idx val="1"/>
          <c:order val="1"/>
          <c:tx>
            <c:strRef>
              <c:f>AES!$D$12</c:f>
              <c:strCache>
                <c:ptCount val="1"/>
                <c:pt idx="0">
                  <c:v>Average GPU Time (ms)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AES!$B$13:$B$19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AES!$D$13:$D$19</c:f>
              <c:numCache>
                <c:formatCode>0.0000</c:formatCode>
                <c:ptCount val="7"/>
                <c:pt idx="0">
                  <c:v>4.2460999999999999E-2</c:v>
                </c:pt>
                <c:pt idx="1">
                  <c:v>0.13662099999999999</c:v>
                </c:pt>
                <c:pt idx="2">
                  <c:v>0.20655399999999999</c:v>
                </c:pt>
                <c:pt idx="3">
                  <c:v>0.46374399999999999</c:v>
                </c:pt>
                <c:pt idx="4">
                  <c:v>0.89376</c:v>
                </c:pt>
                <c:pt idx="5">
                  <c:v>1.44984</c:v>
                </c:pt>
                <c:pt idx="6">
                  <c:v>1.4551259999999999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B0B-4448-910D-5B195E12E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7879872"/>
        <c:axId val="1607879040"/>
      </c:scatterChart>
      <c:valAx>
        <c:axId val="160787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879040"/>
        <c:crosses val="autoZero"/>
        <c:crossBetween val="midCat"/>
      </c:valAx>
      <c:valAx>
        <c:axId val="160787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87987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CPU vs. GPU Decryption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AES!$C$22</c:f>
              <c:strCache>
                <c:ptCount val="1"/>
                <c:pt idx="0">
                  <c:v>Average CPU Time (ms)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00B0F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AES!$B$23:$B$29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AES!$C$23:$C$29</c:f>
              <c:numCache>
                <c:formatCode>0.0000</c:formatCode>
                <c:ptCount val="7"/>
                <c:pt idx="0">
                  <c:v>6.1580000000000003E-2</c:v>
                </c:pt>
                <c:pt idx="1">
                  <c:v>0.70470500000000003</c:v>
                </c:pt>
                <c:pt idx="2">
                  <c:v>1.3748</c:v>
                </c:pt>
                <c:pt idx="3">
                  <c:v>3.4863189999999999</c:v>
                </c:pt>
                <c:pt idx="4">
                  <c:v>6.1498749999999998</c:v>
                </c:pt>
                <c:pt idx="5">
                  <c:v>33.206871</c:v>
                </c:pt>
                <c:pt idx="6">
                  <c:v>67.443747999999999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9D-487A-B794-5CFBE80630D5}"/>
            </c:ext>
          </c:extLst>
        </c:ser>
        <c:ser>
          <c:idx val="1"/>
          <c:order val="1"/>
          <c:tx>
            <c:strRef>
              <c:f>AES!$D$22</c:f>
              <c:strCache>
                <c:ptCount val="1"/>
                <c:pt idx="0">
                  <c:v>Average GPU Time (ms)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AES!$B$23:$B$29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AES!$D$23:$D$29</c:f>
              <c:numCache>
                <c:formatCode>0.0000</c:formatCode>
                <c:ptCount val="7"/>
                <c:pt idx="0">
                  <c:v>4.0844999999999999E-2</c:v>
                </c:pt>
                <c:pt idx="1">
                  <c:v>0.189162</c:v>
                </c:pt>
                <c:pt idx="2">
                  <c:v>0.31665900000000002</c:v>
                </c:pt>
                <c:pt idx="3">
                  <c:v>0.75413799999999998</c:v>
                </c:pt>
                <c:pt idx="4">
                  <c:v>1.4825379999999999</c:v>
                </c:pt>
                <c:pt idx="5">
                  <c:v>2.4214310000000001</c:v>
                </c:pt>
                <c:pt idx="6">
                  <c:v>2.4213019999999998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39D-487A-B794-5CFBE8063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3167824"/>
        <c:axId val="2123171152"/>
      </c:scatterChart>
      <c:valAx>
        <c:axId val="212316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71152"/>
        <c:crosses val="autoZero"/>
        <c:crossBetween val="midCat"/>
      </c:valAx>
      <c:valAx>
        <c:axId val="21231711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6782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Encryption vs. Decryption Average GPU 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Encryption Speedup Ratio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00B0F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AES!$B$13:$B$19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AES!$E$13:$E$19</c:f>
              <c:numCache>
                <c:formatCode>0.0000</c:formatCode>
                <c:ptCount val="7"/>
                <c:pt idx="0">
                  <c:v>1.0504462918913826</c:v>
                </c:pt>
                <c:pt idx="1">
                  <c:v>4.6800052700536527</c:v>
                </c:pt>
                <c:pt idx="2">
                  <c:v>4.4288660592387465</c:v>
                </c:pt>
                <c:pt idx="3">
                  <c:v>5.897907034915816</c:v>
                </c:pt>
                <c:pt idx="4">
                  <c:v>5.3418982724668815</c:v>
                </c:pt>
                <c:pt idx="5">
                  <c:v>15.80691662528279</c:v>
                </c:pt>
                <c:pt idx="6">
                  <c:v>32.309056397865206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1D-4A5B-8C33-E7A368A2014D}"/>
            </c:ext>
          </c:extLst>
        </c:ser>
        <c:ser>
          <c:idx val="2"/>
          <c:order val="1"/>
          <c:tx>
            <c:v>Decryption Speedup Ratio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AES!$B$23:$B$29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AES!$E$23:$E$29</c:f>
              <c:numCache>
                <c:formatCode>0.0000</c:formatCode>
                <c:ptCount val="7"/>
                <c:pt idx="0">
                  <c:v>1.5076508752601299</c:v>
                </c:pt>
                <c:pt idx="1">
                  <c:v>3.7254046795868092</c:v>
                </c:pt>
                <c:pt idx="2">
                  <c:v>4.3415787961182213</c:v>
                </c:pt>
                <c:pt idx="3">
                  <c:v>4.6229191474239464</c:v>
                </c:pt>
                <c:pt idx="4">
                  <c:v>4.1482073309419389</c:v>
                </c:pt>
                <c:pt idx="5">
                  <c:v>13.713738281206442</c:v>
                </c:pt>
                <c:pt idx="6">
                  <c:v>27.854331264749298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1D-4A5B-8C33-E7A368A20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567744"/>
        <c:axId val="2131569408"/>
      </c:scatterChart>
      <c:valAx>
        <c:axId val="213156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569408"/>
        <c:crosses val="autoZero"/>
        <c:crossBetween val="midCat"/>
      </c:valAx>
      <c:valAx>
        <c:axId val="213156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Speedup Multiplier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5677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F649D-F31A-4EF3-BED3-D79717A250B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664F7-91BC-44BC-A8B7-9670B05D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Exponential operation must be </a:t>
            </a:r>
            <a:r>
              <a:rPr lang="en-US" err="1"/>
              <a:t>modded</a:t>
            </a:r>
            <a:r>
              <a:rPr lang="en-US"/>
              <a:t> each time to reduce the size of the output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664F7-91BC-44BC-A8B7-9670B05DD8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664F7-91BC-44BC-A8B7-9670B05DD8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RSA encryption and decryption = same algorithm</a:t>
            </a:r>
          </a:p>
          <a:p>
            <a:r>
              <a:rPr lang="en-US"/>
              <a:t>Public and private exponents – determine run time [set to static number for benchmarks]</a:t>
            </a:r>
          </a:p>
          <a:p>
            <a:r>
              <a:rPr lang="en-US"/>
              <a:t>GPU run times are similar for multiple benchmarks – enough SMs to calculate all bytes of data</a:t>
            </a:r>
          </a:p>
          <a:p>
            <a:r>
              <a:rPr lang="en-US"/>
              <a:t>Output files to verify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664F7-91BC-44BC-A8B7-9670B05DD8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9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AES, we experienced a similar profile</a:t>
            </a:r>
          </a:p>
          <a:p>
            <a:r>
              <a:rPr lang="en-US"/>
              <a:t>Consistently linear improvement</a:t>
            </a:r>
          </a:p>
          <a:p>
            <a:r>
              <a:rPr lang="en-US"/>
              <a:t>In this case, also looked at the overall speedup including </a:t>
            </a:r>
            <a:r>
              <a:rPr lang="en-US" err="1"/>
              <a:t>FileIO</a:t>
            </a:r>
            <a:r>
              <a:rPr lang="en-US"/>
              <a:t>, which achieved a roughly 13000 time speedup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664F7-91BC-44BC-A8B7-9670B05DD8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AES, we experienced a similar profile</a:t>
            </a:r>
          </a:p>
          <a:p>
            <a:r>
              <a:rPr lang="en-US"/>
              <a:t>Consistently linear improvement</a:t>
            </a:r>
          </a:p>
          <a:p>
            <a:r>
              <a:rPr lang="en-US"/>
              <a:t>In this case, also looked at the overall speedup including </a:t>
            </a:r>
            <a:r>
              <a:rPr lang="en-US" err="1"/>
              <a:t>FileIO</a:t>
            </a:r>
            <a:r>
              <a:rPr lang="en-US"/>
              <a:t>, which achieved a roughly 13000 time speedup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664F7-91BC-44BC-A8B7-9670B05DD8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572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1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4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ackernoon/how-does-rsa-work-f44918df914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aestudio.com/rijndaelinspector/archivos/Rijndael_Animation_v4_eng-html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2182A-8111-4322-9BC3-A30579631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/>
              <a:t>Accelerated Encryption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87F94-EF59-4E7E-8A63-79328573E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4386554"/>
            <a:ext cx="2781666" cy="2152066"/>
          </a:xfrm>
        </p:spPr>
        <p:txBody>
          <a:bodyPr anchor="ctr"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/>
              <a:t>Julian Singkham</a:t>
            </a:r>
          </a:p>
          <a:p>
            <a:pPr>
              <a:spcBef>
                <a:spcPts val="600"/>
              </a:spcBef>
            </a:pPr>
            <a:r>
              <a:rPr lang="en-US"/>
              <a:t>Trenton Bowser</a:t>
            </a:r>
          </a:p>
          <a:p>
            <a:pPr>
              <a:spcBef>
                <a:spcPts val="600"/>
              </a:spcBef>
            </a:pPr>
            <a:r>
              <a:rPr lang="en-US"/>
              <a:t>Joseph Weller</a:t>
            </a:r>
          </a:p>
          <a:p>
            <a:pPr>
              <a:spcBef>
                <a:spcPts val="600"/>
              </a:spcBef>
            </a:pPr>
            <a:r>
              <a:rPr lang="en-US"/>
              <a:t>Chip Hennig</a:t>
            </a:r>
          </a:p>
          <a:p>
            <a:pPr>
              <a:spcBef>
                <a:spcPts val="600"/>
              </a:spcBef>
            </a:pPr>
            <a:r>
              <a:rPr lang="en-US"/>
              <a:t>Nathan DuPont</a:t>
            </a:r>
          </a:p>
        </p:txBody>
      </p:sp>
      <p:pic>
        <p:nvPicPr>
          <p:cNvPr id="20" name="Picture 3" descr="An abstract white and grey weave pattern">
            <a:extLst>
              <a:ext uri="{FF2B5EF4-FFF2-40B4-BE49-F238E27FC236}">
                <a16:creationId xmlns:a16="http://schemas.microsoft.com/office/drawing/2014/main" id="{511B7112-0B94-4411-A0C5-774875599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7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2AC891BA-7B95-4915-B6F1-9345F5243F63}"/>
              </a:ext>
            </a:extLst>
          </p:cNvPr>
          <p:cNvSpPr txBox="1">
            <a:spLocks/>
          </p:cNvSpPr>
          <p:nvPr/>
        </p:nvSpPr>
        <p:spPr>
          <a:xfrm>
            <a:off x="8877667" y="4386554"/>
            <a:ext cx="2902996" cy="215206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/>
              <a:t>GPU Programming</a:t>
            </a:r>
          </a:p>
          <a:p>
            <a:pPr>
              <a:spcBef>
                <a:spcPts val="600"/>
              </a:spcBef>
            </a:pPr>
            <a:r>
              <a:rPr lang="en-US"/>
              <a:t>CS 4981/031</a:t>
            </a:r>
          </a:p>
          <a:p>
            <a:pPr>
              <a:spcBef>
                <a:spcPts val="600"/>
              </a:spcBef>
            </a:pPr>
            <a:r>
              <a:rPr lang="en-US"/>
              <a:t>Dr. Berisha</a:t>
            </a:r>
          </a:p>
        </p:txBody>
      </p:sp>
    </p:spTree>
    <p:extLst>
      <p:ext uri="{BB962C8B-B14F-4D97-AF65-F5344CB8AC3E}">
        <p14:creationId xmlns:p14="http://schemas.microsoft.com/office/powerpoint/2010/main" val="7761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5943-3F80-4419-9B05-C295B38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Encryption Performance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7DE86F1-90C6-4E6C-A917-7FB2EB82A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180806"/>
              </p:ext>
            </p:extLst>
          </p:nvPr>
        </p:nvGraphicFramePr>
        <p:xfrm>
          <a:off x="294997" y="1942944"/>
          <a:ext cx="7169292" cy="462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7BC9D8-09E2-4011-A99B-DFEB0F24D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44654"/>
              </p:ext>
            </p:extLst>
          </p:nvPr>
        </p:nvGraphicFramePr>
        <p:xfrm>
          <a:off x="7792142" y="2743201"/>
          <a:ext cx="4104861" cy="2355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741">
                  <a:extLst>
                    <a:ext uri="{9D8B030D-6E8A-4147-A177-3AD203B41FA5}">
                      <a16:colId xmlns:a16="http://schemas.microsoft.com/office/drawing/2014/main" val="55925691"/>
                    </a:ext>
                  </a:extLst>
                </a:gridCol>
                <a:gridCol w="1201676">
                  <a:extLst>
                    <a:ext uri="{9D8B030D-6E8A-4147-A177-3AD203B41FA5}">
                      <a16:colId xmlns:a16="http://schemas.microsoft.com/office/drawing/2014/main" val="3880543779"/>
                    </a:ext>
                  </a:extLst>
                </a:gridCol>
                <a:gridCol w="1204265">
                  <a:extLst>
                    <a:ext uri="{9D8B030D-6E8A-4147-A177-3AD203B41FA5}">
                      <a16:colId xmlns:a16="http://schemas.microsoft.com/office/drawing/2014/main" val="2887206800"/>
                    </a:ext>
                  </a:extLst>
                </a:gridCol>
                <a:gridCol w="870179">
                  <a:extLst>
                    <a:ext uri="{9D8B030D-6E8A-4147-A177-3AD203B41FA5}">
                      <a16:colId xmlns:a16="http://schemas.microsoft.com/office/drawing/2014/main" val="1711408753"/>
                    </a:ext>
                  </a:extLst>
                </a:gridCol>
              </a:tblGrid>
              <a:tr h="481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File Size (bytes)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CPU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GPU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CPU : GPU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82741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72.9140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15.3449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4.7517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859158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633.5960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27.2004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23.2937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891236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1283.0883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27.2072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47.1599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284609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3253.4970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27.2121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119.5608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1631847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6272.3776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27.2160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230.4663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281732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31439.8594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54.3959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577.9817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643681"/>
                  </a:ext>
                </a:extLst>
              </a:tr>
              <a:tr h="279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62714.8503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81.5753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768.7967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52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3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5943-3F80-4419-9B05-C295B38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Encryption Performance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11486CC-F2EA-427B-8807-C8BA78A6A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759465"/>
              </p:ext>
            </p:extLst>
          </p:nvPr>
        </p:nvGraphicFramePr>
        <p:xfrm>
          <a:off x="366103" y="2989534"/>
          <a:ext cx="5402687" cy="334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4252785-FCA9-4C0C-BD20-3EF3270FF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864581"/>
              </p:ext>
            </p:extLst>
          </p:nvPr>
        </p:nvGraphicFramePr>
        <p:xfrm>
          <a:off x="6329608" y="2989534"/>
          <a:ext cx="5402686" cy="334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598A963-C74F-47B3-9B1E-34661A41E389}"/>
              </a:ext>
            </a:extLst>
          </p:cNvPr>
          <p:cNvSpPr txBox="1">
            <a:spLocks/>
          </p:cNvSpPr>
          <p:nvPr/>
        </p:nvSpPr>
        <p:spPr>
          <a:xfrm>
            <a:off x="1079500" y="1790700"/>
            <a:ext cx="10026650" cy="12987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b="0" kern="1200" cap="all" spc="3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b="1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b="1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Clr>
                <a:srgbClr val="C0C2DD"/>
              </a:buClr>
              <a:buFont typeface="Arial" panose="020B0604020202020204" pitchFamily="34" charset="0"/>
              <a:buChar char="•"/>
            </a:pPr>
            <a:r>
              <a:rPr lang="en-US" i="0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Took 10 trials and averaged the </a:t>
            </a:r>
            <a:r>
              <a:rPr lang="en-US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performance</a:t>
            </a:r>
          </a:p>
          <a:p>
            <a:pPr marL="359410" indent="-359410">
              <a:buClr>
                <a:srgbClr val="C0C2DD"/>
              </a:buClr>
              <a:buFont typeface="Arial" panose="020B0604020202020204" pitchFamily="34" charset="0"/>
              <a:buChar char="•"/>
            </a:pPr>
            <a:r>
              <a:rPr lang="en-US" i="0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Near linear</a:t>
            </a:r>
            <a:r>
              <a:rPr lang="en-US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speedup (maximum achieved is 32 times)</a:t>
            </a:r>
          </a:p>
        </p:txBody>
      </p:sp>
    </p:spTree>
    <p:extLst>
      <p:ext uri="{BB962C8B-B14F-4D97-AF65-F5344CB8AC3E}">
        <p14:creationId xmlns:p14="http://schemas.microsoft.com/office/powerpoint/2010/main" val="268386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5943-3F80-4419-9B05-C295B38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Encryption Performance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598A963-C74F-47B3-9B1E-34661A41E389}"/>
              </a:ext>
            </a:extLst>
          </p:cNvPr>
          <p:cNvSpPr txBox="1">
            <a:spLocks/>
          </p:cNvSpPr>
          <p:nvPr/>
        </p:nvSpPr>
        <p:spPr>
          <a:xfrm>
            <a:off x="1079500" y="1790700"/>
            <a:ext cx="10026650" cy="12987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b="0" kern="1200" cap="all" spc="3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b="1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b="1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Clr>
                <a:srgbClr val="C0C2DD"/>
              </a:buClr>
              <a:buFont typeface="Arial" panose="020B0604020202020204" pitchFamily="34" charset="0"/>
              <a:buChar char="•"/>
            </a:pPr>
            <a:r>
              <a:rPr lang="en-US" i="0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Took 10 trials and averaged the </a:t>
            </a:r>
            <a:r>
              <a:rPr lang="en-US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performance</a:t>
            </a:r>
          </a:p>
          <a:p>
            <a:pPr marL="359410" indent="-359410">
              <a:buClr>
                <a:srgbClr val="C0C2DD"/>
              </a:buClr>
              <a:buFont typeface="Arial" panose="020B0604020202020204" pitchFamily="34" charset="0"/>
              <a:buChar char="•"/>
            </a:pPr>
            <a:r>
              <a:rPr lang="en-US" i="0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Near linear</a:t>
            </a:r>
            <a:r>
              <a:rPr lang="en-US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speedup (maximum achieved is 32 times)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B9EE96-3C37-4D54-AF89-7D46C97C7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51093"/>
              </p:ext>
            </p:extLst>
          </p:nvPr>
        </p:nvGraphicFramePr>
        <p:xfrm>
          <a:off x="483108" y="2715909"/>
          <a:ext cx="4518661" cy="1762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886">
                  <a:extLst>
                    <a:ext uri="{9D8B030D-6E8A-4147-A177-3AD203B41FA5}">
                      <a16:colId xmlns:a16="http://schemas.microsoft.com/office/drawing/2014/main" val="2487232266"/>
                    </a:ext>
                  </a:extLst>
                </a:gridCol>
                <a:gridCol w="1340797">
                  <a:extLst>
                    <a:ext uri="{9D8B030D-6E8A-4147-A177-3AD203B41FA5}">
                      <a16:colId xmlns:a16="http://schemas.microsoft.com/office/drawing/2014/main" val="1901070383"/>
                    </a:ext>
                  </a:extLst>
                </a:gridCol>
                <a:gridCol w="1349504">
                  <a:extLst>
                    <a:ext uri="{9D8B030D-6E8A-4147-A177-3AD203B41FA5}">
                      <a16:colId xmlns:a16="http://schemas.microsoft.com/office/drawing/2014/main" val="2999139083"/>
                    </a:ext>
                  </a:extLst>
                </a:gridCol>
                <a:gridCol w="905474">
                  <a:extLst>
                    <a:ext uri="{9D8B030D-6E8A-4147-A177-3AD203B41FA5}">
                      <a16:colId xmlns:a16="http://schemas.microsoft.com/office/drawing/2014/main" val="3190209884"/>
                    </a:ext>
                  </a:extLst>
                </a:gridCol>
              </a:tblGrid>
              <a:tr h="17534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Encryption (10 Iterations)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38417"/>
                  </a:ext>
                </a:extLst>
              </a:tr>
              <a:tr h="302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File Size (bytes)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CPU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GPU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CPU : GPU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1981579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641299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4.6800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827568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4.4289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704114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5.8979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87821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4.7744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5.3419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960565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22.9175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1.4498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15.8069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7117771"/>
                  </a:ext>
                </a:extLst>
              </a:tr>
              <a:tr h="175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47.0137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1.4551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32.3091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2160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226E52-9F06-417E-A4F2-6CA6A23CB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39812"/>
              </p:ext>
            </p:extLst>
          </p:nvPr>
        </p:nvGraphicFramePr>
        <p:xfrm>
          <a:off x="483108" y="4646005"/>
          <a:ext cx="4518661" cy="1762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886">
                  <a:extLst>
                    <a:ext uri="{9D8B030D-6E8A-4147-A177-3AD203B41FA5}">
                      <a16:colId xmlns:a16="http://schemas.microsoft.com/office/drawing/2014/main" val="422795596"/>
                    </a:ext>
                  </a:extLst>
                </a:gridCol>
                <a:gridCol w="1340797">
                  <a:extLst>
                    <a:ext uri="{9D8B030D-6E8A-4147-A177-3AD203B41FA5}">
                      <a16:colId xmlns:a16="http://schemas.microsoft.com/office/drawing/2014/main" val="1879272623"/>
                    </a:ext>
                  </a:extLst>
                </a:gridCol>
                <a:gridCol w="1349504">
                  <a:extLst>
                    <a:ext uri="{9D8B030D-6E8A-4147-A177-3AD203B41FA5}">
                      <a16:colId xmlns:a16="http://schemas.microsoft.com/office/drawing/2014/main" val="1724113629"/>
                    </a:ext>
                  </a:extLst>
                </a:gridCol>
                <a:gridCol w="905474">
                  <a:extLst>
                    <a:ext uri="{9D8B030D-6E8A-4147-A177-3AD203B41FA5}">
                      <a16:colId xmlns:a16="http://schemas.microsoft.com/office/drawing/2014/main" val="361057982"/>
                    </a:ext>
                  </a:extLst>
                </a:gridCol>
              </a:tblGrid>
              <a:tr h="17534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Decryption (10 Iterations)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1498"/>
                  </a:ext>
                </a:extLst>
              </a:tr>
              <a:tr h="302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File Size (bytes)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CPU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GPU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CPU : GPU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530032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482936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3.7254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081845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1.3748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4.3416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500374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3.4863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0.7541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4.6229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8688829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6.1499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1.4825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4.1482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100976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33.2069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2.4214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13.7137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9258384"/>
                  </a:ext>
                </a:extLst>
              </a:tr>
              <a:tr h="175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67.4437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2.4213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27.8543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311833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414754-9C12-4B5B-96B1-3DAFC9A7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454643"/>
              </p:ext>
            </p:extLst>
          </p:nvPr>
        </p:nvGraphicFramePr>
        <p:xfrm>
          <a:off x="5896070" y="2913552"/>
          <a:ext cx="5538788" cy="312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41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9949-DA6C-4E4E-8672-51C979FC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06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C268-6E78-431F-8EC0-0DC924EF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Overview</a:t>
            </a:r>
          </a:p>
        </p:txBody>
      </p:sp>
    </p:spTree>
    <p:extLst>
      <p:ext uri="{BB962C8B-B14F-4D97-AF65-F5344CB8AC3E}">
        <p14:creationId xmlns:p14="http://schemas.microsoft.com/office/powerpoint/2010/main" val="340813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3155-84F5-49FA-9417-9E70529E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D3F6-F690-4DEB-9BA1-9FAB2048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496889"/>
          </a:xfrm>
        </p:spPr>
        <p:txBody>
          <a:bodyPr>
            <a:normAutofit/>
          </a:bodyPr>
          <a:lstStyle/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How does it work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Generate &amp; multiply two large prime numbers (n = p * q)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Generate asymmetric public/private key pair ({</a:t>
            </a:r>
            <a:r>
              <a:rPr lang="en-US" err="1"/>
              <a:t>e,n</a:t>
            </a:r>
            <a:r>
              <a:rPr lang="en-US"/>
              <a:t>} &amp; {</a:t>
            </a:r>
            <a:r>
              <a:rPr lang="en-US" err="1"/>
              <a:t>d,n</a:t>
            </a:r>
            <a:r>
              <a:rPr lang="en-US"/>
              <a:t>})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Encrypt &amp; decrypt message blocks w/ key</a:t>
            </a:r>
          </a:p>
          <a:p>
            <a:pPr marL="720000" lvl="2" indent="0">
              <a:lnSpc>
                <a:spcPct val="150000"/>
              </a:lnSpc>
              <a:buNone/>
            </a:pPr>
            <a:endParaRPr lang="en-US" sz="1000"/>
          </a:p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CPU Bottleneck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Message blocks computed serially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Blocks are independent </a:t>
            </a:r>
          </a:p>
          <a:p>
            <a:pPr marL="1079410" lvl="2" indent="-35941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834491-F42F-48D0-91E7-F2CEE7B08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" t="5510" r="6669" b="6463"/>
          <a:stretch/>
        </p:blipFill>
        <p:spPr bwMode="auto">
          <a:xfrm>
            <a:off x="7517536" y="3931490"/>
            <a:ext cx="4512276" cy="28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7BDE4-6220-42FD-BA6A-D581FD329741}"/>
              </a:ext>
            </a:extLst>
          </p:cNvPr>
          <p:cNvSpPr txBox="1"/>
          <p:nvPr/>
        </p:nvSpPr>
        <p:spPr>
          <a:xfrm>
            <a:off x="7610206" y="3607968"/>
            <a:ext cx="4326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hlinkClick r:id="rId3"/>
              </a:rPr>
              <a:t>https://medium.com/hackernoon/how-does-rsa-work-f44918df914b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1063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A81F-009A-42D7-B613-E9686842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DDFF-CE71-4788-A4C9-7D63DCCC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Developed by the US National Institute of Standards and Technology (NIST) from 1998-2001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Based on the Rijndael block cipher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Symmetric key</a:t>
            </a:r>
            <a:endParaRPr lang="en-US" i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Key Sizes: 128, 192 or 256 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Block Size: 128 bits</a:t>
            </a:r>
          </a:p>
          <a:p>
            <a:pPr>
              <a:buClr>
                <a:srgbClr val="C0C2DD"/>
              </a:buClr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  <a:hlinkClick r:id="rId2"/>
              </a:rPr>
              <a:t>AES Animation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9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A81F-009A-42D7-B613-E9686842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DDFF-CE71-4788-A4C9-7D63DCCC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AES blocks are independent from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Each AES block could be a thread</a:t>
            </a:r>
          </a:p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/>
              <a:t>Possible parallelization in the encryption process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byte in Sub-bytes can be a thread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row in shift rows can be a thread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column in mix columns can be a thread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column in add round key can be a thread</a:t>
            </a:r>
            <a:endParaRPr lang="en-US" sz="1000"/>
          </a:p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/>
              <a:t>CPU Bottleneck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block is computed sequentially</a:t>
            </a:r>
          </a:p>
          <a:p>
            <a:pPr marL="1062990" lvl="2" indent="-342900">
              <a:buClr>
                <a:srgbClr val="C0C2DD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7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6959-3528-4ADB-BDB9-3C105C4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GPU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5836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3155-84F5-49FA-9417-9E70529E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Parallelized RSA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D3F6-F690-4DEB-9BA1-9FAB2048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8541578" cy="3978275"/>
          </a:xfrm>
        </p:spPr>
        <p:txBody>
          <a:bodyPr/>
          <a:lstStyle/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How does it work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thread is assigned a message block to encrypt &amp; decrypt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Blocks encrypted in parallel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Keys and modulus values stored in constant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GPU Bottleneck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Exponential operation results in very large number and must be performed in several steps</a:t>
            </a:r>
          </a:p>
        </p:txBody>
      </p:sp>
    </p:spTree>
    <p:extLst>
      <p:ext uri="{BB962C8B-B14F-4D97-AF65-F5344CB8AC3E}">
        <p14:creationId xmlns:p14="http://schemas.microsoft.com/office/powerpoint/2010/main" val="80583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A81F-009A-42D7-B613-E9686842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Parallelized AES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DDFF-CE71-4788-A4C9-7D63DCCC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9410" indent="-359410">
              <a:buClr>
                <a:srgbClr val="C0C2DD"/>
              </a:buClr>
            </a:pP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AES is also a block cipher, so data segments (128 bits) are encrypted individually and can be parallelized</a:t>
            </a:r>
          </a:p>
          <a:p>
            <a:pPr marL="359410" indent="-359410">
              <a:buClr>
                <a:srgbClr val="C0C2DD"/>
              </a:buClr>
            </a:pP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Each thread corresponds to a block cipher (encryption &amp; decryption)</a:t>
            </a:r>
          </a:p>
          <a:p>
            <a:pPr marL="359410" indent="-359410">
              <a:buClr>
                <a:srgbClr val="C0C2DD"/>
              </a:buClr>
            </a:pP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Lookup tables are put into __constant__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3539FFB-1D2F-4843-857A-4095D925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53" y="3278908"/>
            <a:ext cx="4285786" cy="348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7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6959-3528-4ADB-BDB9-3C105C4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5949647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8E2"/>
      </a:lt2>
      <a:accent1>
        <a:srgbClr val="969AC6"/>
      </a:accent1>
      <a:accent2>
        <a:srgbClr val="7F9CBA"/>
      </a:accent2>
      <a:accent3>
        <a:srgbClr val="83ABAF"/>
      </a:accent3>
      <a:accent4>
        <a:srgbClr val="78B09E"/>
      </a:accent4>
      <a:accent5>
        <a:srgbClr val="84AE8F"/>
      </a:accent5>
      <a:accent6>
        <a:srgbClr val="81B179"/>
      </a:accent6>
      <a:hlink>
        <a:srgbClr val="888452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1E290A8A7BB84095A14A79D6F90A9E" ma:contentTypeVersion="14" ma:contentTypeDescription="Create a new document." ma:contentTypeScope="" ma:versionID="47fc00ed7020de24570fa82e0887d737">
  <xsd:schema xmlns:xsd="http://www.w3.org/2001/XMLSchema" xmlns:xs="http://www.w3.org/2001/XMLSchema" xmlns:p="http://schemas.microsoft.com/office/2006/metadata/properties" xmlns:ns3="d04c860b-c28d-42fc-8c47-51a8fad9e939" xmlns:ns4="e18efb4e-e6f2-4b37-b21e-74b810764c57" targetNamespace="http://schemas.microsoft.com/office/2006/metadata/properties" ma:root="true" ma:fieldsID="c116e8e15a069568a8dec638a4aab38c" ns3:_="" ns4:_="">
    <xsd:import namespace="d04c860b-c28d-42fc-8c47-51a8fad9e939"/>
    <xsd:import namespace="e18efb4e-e6f2-4b37-b21e-74b810764c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c860b-c28d-42fc-8c47-51a8fad9e9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efb4e-e6f2-4b37-b21e-74b810764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A1843A-ACA7-402D-88BF-527282256E73}">
  <ds:schemaRefs>
    <ds:schemaRef ds:uri="e18efb4e-e6f2-4b37-b21e-74b810764c57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d04c860b-c28d-42fc-8c47-51a8fad9e93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63EBB3-EB37-4FC5-A6BC-439FD8EE4752}">
  <ds:schemaRefs>
    <ds:schemaRef ds:uri="d04c860b-c28d-42fc-8c47-51a8fad9e939"/>
    <ds:schemaRef ds:uri="e18efb4e-e6f2-4b37-b21e-74b810764c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FAB2C2-4916-45E5-883E-9B6D287D23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Widescreen</PresentationFormat>
  <Paragraphs>186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 Light</vt:lpstr>
      <vt:lpstr>Calibri</vt:lpstr>
      <vt:lpstr>Rockwell Nova Light</vt:lpstr>
      <vt:lpstr>Wingdings</vt:lpstr>
      <vt:lpstr>LeafVTI</vt:lpstr>
      <vt:lpstr>Accelerated Encryption techniques</vt:lpstr>
      <vt:lpstr>Algorithm Overview</vt:lpstr>
      <vt:lpstr>RSA Encryption</vt:lpstr>
      <vt:lpstr>AES Encryption</vt:lpstr>
      <vt:lpstr>AES Parallelization</vt:lpstr>
      <vt:lpstr>GPU Implementations</vt:lpstr>
      <vt:lpstr>Parallelized RSA Encryption</vt:lpstr>
      <vt:lpstr>Parallelized AES Encryption</vt:lpstr>
      <vt:lpstr>Results</vt:lpstr>
      <vt:lpstr>RSA Encryption Performance</vt:lpstr>
      <vt:lpstr>AES Encryption Performance</vt:lpstr>
      <vt:lpstr>AES Encryption Performance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Dupont, Nathan</dc:creator>
  <cp:lastModifiedBy>Singkham, Julian</cp:lastModifiedBy>
  <cp:revision>2</cp:revision>
  <dcterms:created xsi:type="dcterms:W3CDTF">2021-11-10T00:20:23Z</dcterms:created>
  <dcterms:modified xsi:type="dcterms:W3CDTF">2022-03-24T04:54:49Z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0x010100751E290A8A7BB84095A14A79D6F90A9E</vt:lpwstr>
  </property>
</Properties>
</file>