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6.jpg" ContentType="image/png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n barkoudeh" initials="jb" lastIdx="12" clrIdx="0">
    <p:extLst>
      <p:ext uri="{19B8F6BF-5375-455C-9EA6-DF929625EA0E}">
        <p15:presenceInfo xmlns:p15="http://schemas.microsoft.com/office/powerpoint/2012/main" userId="0e0f446497ddb2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36B0"/>
    <a:srgbClr val="5C3892"/>
    <a:srgbClr val="623495"/>
    <a:srgbClr val="7D36B3"/>
    <a:srgbClr val="3E3A75"/>
    <a:srgbClr val="613898"/>
    <a:srgbClr val="163B4A"/>
    <a:srgbClr val="1E4E62"/>
    <a:srgbClr val="184152"/>
    <a:srgbClr val="143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5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1T17:53:13.233" idx="8">
    <p:pos x="6617" y="-736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1T19:18:53.610" idx="10">
    <p:pos x="5458" y="1210"/>
    <p:text>Chemin formé de façon aléatoire</p:text>
    <p:extLst>
      <p:ext uri="{C676402C-5697-4E1C-873F-D02D1690AC5C}">
        <p15:threadingInfo xmlns:p15="http://schemas.microsoft.com/office/powerpoint/2012/main" timeZoneBias="-60"/>
      </p:ext>
    </p:extLst>
  </p:cm>
  <p:cm authorId="1" dt="2021-03-21T19:19:07.139" idx="11">
    <p:pos x="5538" y="1970"/>
    <p:text>Chemain conservé pour l'echange avec le serveur Web mais supprimé et reconfigurer avec l'ajout d'un nouveau Jondo</p:text>
    <p:extLst>
      <p:ext uri="{C676402C-5697-4E1C-873F-D02D1690AC5C}">
        <p15:threadingInfo xmlns:p15="http://schemas.microsoft.com/office/powerpoint/2012/main" timeZoneBias="-60"/>
      </p:ext>
    </p:extLst>
  </p:cm>
  <p:cm authorId="1" dt="2021-03-21T19:19:47.152" idx="12">
    <p:pos x="7018" y="3098"/>
    <p:text>La forlation de chemin favorise l'envoie vers le serveur avec une propabilité &gt; 1/2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B1286-753B-44E4-B63A-49FBEB76EB3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21F6B-4F28-4272-942F-AA7260DD84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63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21F6B-4F28-4272-942F-AA7260DD84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65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21F6B-4F28-4272-942F-AA7260DD84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21F6B-4F28-4272-942F-AA7260DD84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13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21F6B-4F28-4272-942F-AA7260DD84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59FF-921D-4D62-8FBD-90E1C8A552BF}" type="datetime1">
              <a:rPr lang="fr-FR" smtClean="0"/>
              <a:t>22/03/2021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Julian barkoudeh - EI2I-3-II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9B1-453B-4F02-A3B9-29A253835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71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8B11-1606-4777-88E1-5A455E49DCAD}" type="datetime1">
              <a:rPr lang="fr-FR" smtClean="0"/>
              <a:t>22/03/2021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Julian barkoudeh - EI2I-3-II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9B1-453B-4F02-A3B9-29A253835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11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5116-79D7-4562-8A2E-6B9E5D03306A}" type="datetime1">
              <a:rPr lang="fr-FR" smtClean="0"/>
              <a:t>22/03/2021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Julian barkoudeh - EI2I-3-II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9B1-453B-4F02-A3B9-29A253835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477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2374-51A3-4D70-80A2-D68E8F526624}" type="datetime1">
              <a:rPr lang="fr-FR" smtClean="0"/>
              <a:t>22/03/2021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Julian barkoudeh - EI2I-3-II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9B1-453B-4F02-A3B9-29A253835B8E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1641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2F05-6FC7-466B-89C0-FDEB2C989D3D}" type="datetime1">
              <a:rPr lang="fr-FR" smtClean="0"/>
              <a:t>22/03/2021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Julian barkoudeh - EI2I-3-II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9B1-453B-4F02-A3B9-29A253835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565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E61F-9110-4D36-B249-894BECE929BD}" type="datetime1">
              <a:rPr lang="fr-FR" smtClean="0"/>
              <a:t>22/03/2021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Julian barkoudeh - EI2I-3-II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9B1-453B-4F02-A3B9-29A253835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928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F60D-56BC-4E17-B28C-F079871F852A}" type="datetime1">
              <a:rPr lang="fr-FR" smtClean="0"/>
              <a:t>22/03/2021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Julian barkoudeh - EI2I-3-II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9B1-453B-4F02-A3B9-29A253835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532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E631-526F-4BA5-9F77-7B33D318A8F1}" type="datetime1">
              <a:rPr lang="fr-FR" smtClean="0"/>
              <a:t>22/03/2021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Julian barkoudeh - EI2I-3-II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9B1-453B-4F02-A3B9-29A253835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144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9C91-2469-4C9B-AF71-EC3567DB5AC3}" type="datetime1">
              <a:rPr lang="fr-FR" smtClean="0"/>
              <a:t>22/03/2021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Julian barkoudeh - EI2I-3-II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9B1-453B-4F02-A3B9-29A253835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74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2828-55AE-4034-8B0E-F0E8B8FE5838}" type="datetime1">
              <a:rPr lang="fr-FR" smtClean="0"/>
              <a:t>22/03/2021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Julian barkoudeh - EI2I-3-II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9B1-453B-4F02-A3B9-29A253835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09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446A-F612-4ADB-98A5-A8940D530B4D}" type="datetime1">
              <a:rPr lang="fr-FR" smtClean="0"/>
              <a:t>22/03/2021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Julian barkoudeh - EI2I-3-II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9B1-453B-4F02-A3B9-29A253835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27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8450-C0F2-41BF-B094-F65BC9103EE1}" type="datetime1">
              <a:rPr lang="fr-FR" smtClean="0"/>
              <a:t>22/03/2021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Julian barkoudeh - EI2I-3-II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9B1-453B-4F02-A3B9-29A253835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51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5244-0940-46F3-8489-C7DCD7F33368}" type="datetime1">
              <a:rPr lang="fr-FR" smtClean="0"/>
              <a:t>22/03/2021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Julian barkoudeh - EI2I-3-II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9B1-453B-4F02-A3B9-29A253835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15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8E7C-CEAB-4A0C-9BB7-B37AB47B01AF}" type="datetime1">
              <a:rPr lang="fr-FR" smtClean="0"/>
              <a:t>22/03/2021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Julian barkoudeh - EI2I-3-II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9B1-453B-4F02-A3B9-29A253835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57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6BDE-15DB-45F7-834E-57B421A43D06}" type="datetime1">
              <a:rPr lang="fr-FR" smtClean="0"/>
              <a:t>22/03/2021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Julian barkoudeh - EI2I-3-II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9B1-453B-4F02-A3B9-29A253835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91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887C-3F2A-4339-8C5F-3A28280CA8DF}" type="datetime1">
              <a:rPr lang="fr-FR" smtClean="0"/>
              <a:t>22/03/2021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Julian barkoudeh - EI2I-3-II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9B1-453B-4F02-A3B9-29A253835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43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9D6E-3B62-4BE6-BB6D-2294D3006631}" type="datetime1">
              <a:rPr lang="fr-FR" smtClean="0"/>
              <a:t>22/03/2021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Julian barkoudeh - EI2I-3-II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9B1-453B-4F02-A3B9-29A253835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89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5BA5B11-E415-4E19-8C7B-F9B1616DB2B0}" type="datetime1">
              <a:rPr lang="fr-FR" smtClean="0"/>
              <a:t>22/03/2021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fr-FR"/>
              <a:t>Julian barkoudeh - EI2I-3-II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FB289B1-453B-4F02-A3B9-29A253835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639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3.jpg"/><Relationship Id="rId7" Type="http://schemas.openxmlformats.org/officeDocument/2006/relationships/image" Target="../media/image7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fif"/><Relationship Id="rId4" Type="http://schemas.openxmlformats.org/officeDocument/2006/relationships/image" Target="../media/image4.jf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">
              <a:srgbClr val="7030A0">
                <a:lumMod val="88000"/>
              </a:srgbClr>
            </a:gs>
            <a:gs pos="91000">
              <a:schemeClr val="accent1">
                <a:lumMod val="30000"/>
              </a:schemeClr>
            </a:gs>
            <a:gs pos="75000">
              <a:schemeClr val="accent1">
                <a:lumMod val="41000"/>
              </a:schemeClr>
            </a:gs>
            <a:gs pos="100000">
              <a:schemeClr val="accent1">
                <a:lumMod val="14000"/>
              </a:schemeClr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900E37-3E98-495D-9598-62C26C8998ED}"/>
              </a:ext>
            </a:extLst>
          </p:cNvPr>
          <p:cNvSpPr/>
          <p:nvPr/>
        </p:nvSpPr>
        <p:spPr>
          <a:xfrm>
            <a:off x="785985" y="0"/>
            <a:ext cx="3352062" cy="6858000"/>
          </a:xfrm>
          <a:prstGeom prst="rect">
            <a:avLst/>
          </a:prstGeom>
          <a:solidFill>
            <a:srgbClr val="5C3892"/>
          </a:solidFill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DA55833-E7A3-407A-94F7-E3B4C21F48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1" r="3381" b="20185"/>
          <a:stretch/>
        </p:blipFill>
        <p:spPr>
          <a:xfrm>
            <a:off x="700744" y="1582171"/>
            <a:ext cx="3522544" cy="2702423"/>
          </a:xfrm>
          <a:prstGeom prst="rect">
            <a:avLst/>
          </a:prstGeom>
          <a:effectLst>
            <a:softEdge rad="0"/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CBD43E1-43B6-4EFC-8BAC-DA1DA7E595C6}"/>
              </a:ext>
            </a:extLst>
          </p:cNvPr>
          <p:cNvSpPr txBox="1"/>
          <p:nvPr/>
        </p:nvSpPr>
        <p:spPr>
          <a:xfrm>
            <a:off x="5176433" y="982007"/>
            <a:ext cx="3812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latin typeface="Garamond" panose="02020404030301010803" pitchFamily="18" charset="0"/>
              </a:rPr>
              <a:t>Crowds</a:t>
            </a:r>
            <a:r>
              <a:rPr lang="fr-FR" sz="6000" dirty="0">
                <a:latin typeface="Abadi" panose="020B0604020202020204" pitchFamily="34" charset="0"/>
              </a:rPr>
              <a:t>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83D71FE-3A5F-4446-99FA-6F54091CD26A}"/>
              </a:ext>
            </a:extLst>
          </p:cNvPr>
          <p:cNvSpPr txBox="1"/>
          <p:nvPr/>
        </p:nvSpPr>
        <p:spPr>
          <a:xfrm>
            <a:off x="5641382" y="2182336"/>
            <a:ext cx="24125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Garamond" panose="02020404030301010803" pitchFamily="18" charset="0"/>
              </a:rPr>
              <a:t>Anonymous Web </a:t>
            </a:r>
            <a:r>
              <a:rPr lang="fr-FR" sz="3200" dirty="0" err="1">
                <a:latin typeface="Garamond" panose="02020404030301010803" pitchFamily="18" charset="0"/>
              </a:rPr>
              <a:t>Browsing</a:t>
            </a:r>
            <a:r>
              <a:rPr lang="fr-FR" sz="3200" dirty="0">
                <a:latin typeface="Garamond" panose="02020404030301010803" pitchFamily="18" charset="0"/>
              </a:rPr>
              <a:t> </a:t>
            </a:r>
            <a:endParaRPr lang="en-US" sz="3200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4C3B7795-A361-42F6-B1B6-588E17A7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9B1-453B-4F02-A3B9-29A253835B8E}" type="slidenum">
              <a:rPr lang="fr-FR" sz="1600" smtClean="0">
                <a:latin typeface="Garamond" panose="02020404030301010803" pitchFamily="18" charset="0"/>
              </a:rPr>
              <a:t>1</a:t>
            </a:fld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17" name="Espace réservé du pied de page 16">
            <a:extLst>
              <a:ext uri="{FF2B5EF4-FFF2-40B4-BE49-F238E27FC236}">
                <a16:creationId xmlns:a16="http://schemas.microsoft.com/office/drawing/2014/main" id="{2524AF86-9765-4884-9ED8-DD0DB608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Julian barkoudeh - EI2I-3-II</a:t>
            </a:r>
          </a:p>
        </p:txBody>
      </p:sp>
    </p:spTree>
    <p:extLst>
      <p:ext uri="{BB962C8B-B14F-4D97-AF65-F5344CB8AC3E}">
        <p14:creationId xmlns:p14="http://schemas.microsoft.com/office/powerpoint/2010/main" val="152774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">
              <a:srgbClr val="7030A0">
                <a:lumMod val="92000"/>
                <a:lumOff val="8000"/>
              </a:srgbClr>
            </a:gs>
            <a:gs pos="91000">
              <a:schemeClr val="accent1">
                <a:lumMod val="30000"/>
              </a:schemeClr>
            </a:gs>
            <a:gs pos="75000">
              <a:schemeClr val="accent1">
                <a:lumMod val="41000"/>
              </a:schemeClr>
            </a:gs>
            <a:gs pos="100000">
              <a:schemeClr val="accent1">
                <a:lumMod val="14000"/>
              </a:schemeClr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4C3B7795-A361-42F6-B1B6-588E17A7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9B1-453B-4F02-A3B9-29A253835B8E}" type="slidenum">
              <a:rPr lang="fr-FR" sz="1600" smtClean="0">
                <a:latin typeface="Garamond" panose="02020404030301010803" pitchFamily="18" charset="0"/>
              </a:rPr>
              <a:t>2</a:t>
            </a:fld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17" name="Espace réservé du pied de page 16">
            <a:extLst>
              <a:ext uri="{FF2B5EF4-FFF2-40B4-BE49-F238E27FC236}">
                <a16:creationId xmlns:a16="http://schemas.microsoft.com/office/drawing/2014/main" id="{2524AF86-9765-4884-9ED8-DD0DB608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Julian barkoudeh - EI2I-3-II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2F1E4E3A-A8FB-47B7-9E5B-5E86148AFF89}"/>
              </a:ext>
            </a:extLst>
          </p:cNvPr>
          <p:cNvSpPr/>
          <p:nvPr/>
        </p:nvSpPr>
        <p:spPr>
          <a:xfrm>
            <a:off x="-356461" y="480447"/>
            <a:ext cx="3037668" cy="604434"/>
          </a:xfrm>
          <a:prstGeom prst="roundRect">
            <a:avLst>
              <a:gd name="adj" fmla="val 50000"/>
            </a:avLst>
          </a:prstGeom>
          <a:solidFill>
            <a:srgbClr val="7A36B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Garamond" panose="02020404030301010803" pitchFamily="18" charset="0"/>
              </a:rPr>
              <a:t>Sommaire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1E1B110-0663-4D7E-A0D7-1B35D6089A63}"/>
              </a:ext>
            </a:extLst>
          </p:cNvPr>
          <p:cNvSpPr txBox="1"/>
          <p:nvPr/>
        </p:nvSpPr>
        <p:spPr>
          <a:xfrm>
            <a:off x="4038600" y="1682481"/>
            <a:ext cx="60701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3600" dirty="0">
                <a:latin typeface="Garamond" panose="02020404030301010803" pitchFamily="18" charset="0"/>
              </a:rPr>
              <a:t>Introduction 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600" dirty="0">
                <a:latin typeface="Garamond" panose="02020404030301010803" pitchFamily="18" charset="0"/>
              </a:rPr>
              <a:t>Fonctionnement de Crowds</a:t>
            </a:r>
          </a:p>
          <a:p>
            <a:pPr marL="1200150" lvl="1" indent="-742950">
              <a:buFont typeface="+mj-lt"/>
              <a:buAutoNum type="arabicPeriod"/>
            </a:pPr>
            <a:r>
              <a:rPr lang="fr-FR" sz="3600" dirty="0">
                <a:latin typeface="Garamond" panose="02020404030301010803" pitchFamily="18" charset="0"/>
              </a:rPr>
              <a:t>Vue générale </a:t>
            </a:r>
          </a:p>
          <a:p>
            <a:pPr marL="1200150" lvl="1" indent="-742950">
              <a:buFont typeface="+mj-lt"/>
              <a:buAutoNum type="arabicPeriod"/>
            </a:pPr>
            <a:r>
              <a:rPr lang="fr-FR" sz="3600" dirty="0">
                <a:latin typeface="Garamond" panose="02020404030301010803" pitchFamily="18" charset="0"/>
              </a:rPr>
              <a:t>Aspect technique 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600" dirty="0">
                <a:latin typeface="Garamond" panose="02020404030301010803" pitchFamily="18" charset="0"/>
              </a:rPr>
              <a:t> Risques\ Désavantages</a:t>
            </a:r>
          </a:p>
        </p:txBody>
      </p:sp>
    </p:spTree>
    <p:extLst>
      <p:ext uri="{BB962C8B-B14F-4D97-AF65-F5344CB8AC3E}">
        <p14:creationId xmlns:p14="http://schemas.microsoft.com/office/powerpoint/2010/main" val="191036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">
              <a:srgbClr val="7030A0">
                <a:lumMod val="92000"/>
                <a:lumOff val="8000"/>
              </a:srgbClr>
            </a:gs>
            <a:gs pos="91000">
              <a:schemeClr val="accent1">
                <a:lumMod val="30000"/>
              </a:schemeClr>
            </a:gs>
            <a:gs pos="75000">
              <a:schemeClr val="accent1">
                <a:lumMod val="41000"/>
              </a:schemeClr>
            </a:gs>
            <a:gs pos="100000">
              <a:schemeClr val="accent1">
                <a:lumMod val="14000"/>
              </a:schemeClr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4C3B7795-A361-42F6-B1B6-588E17A7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9B1-453B-4F02-A3B9-29A253835B8E}" type="slidenum">
              <a:rPr lang="fr-FR" sz="1600" smtClean="0">
                <a:latin typeface="Garamond" panose="02020404030301010803" pitchFamily="18" charset="0"/>
              </a:rPr>
              <a:t>3</a:t>
            </a:fld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17" name="Espace réservé du pied de page 16">
            <a:extLst>
              <a:ext uri="{FF2B5EF4-FFF2-40B4-BE49-F238E27FC236}">
                <a16:creationId xmlns:a16="http://schemas.microsoft.com/office/drawing/2014/main" id="{2524AF86-9765-4884-9ED8-DD0DB608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Julian barkoudeh - EI2I-3-II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2F1E4E3A-A8FB-47B7-9E5B-5E86148AFF89}"/>
              </a:ext>
            </a:extLst>
          </p:cNvPr>
          <p:cNvSpPr/>
          <p:nvPr/>
        </p:nvSpPr>
        <p:spPr>
          <a:xfrm>
            <a:off x="-356461" y="480447"/>
            <a:ext cx="3037668" cy="604434"/>
          </a:xfrm>
          <a:prstGeom prst="roundRect">
            <a:avLst>
              <a:gd name="adj" fmla="val 50000"/>
            </a:avLst>
          </a:prstGeom>
          <a:solidFill>
            <a:srgbClr val="7A36B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Garamond" panose="02020404030301010803" pitchFamily="18" charset="0"/>
              </a:rPr>
              <a:t>Introduction</a:t>
            </a:r>
            <a:r>
              <a:rPr lang="fr-FR" dirty="0"/>
              <a:t> 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8B8709-5A44-410C-8732-1C481DF69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70" y="2083465"/>
            <a:ext cx="2836468" cy="26485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F84B89A-2D58-4DC3-90A2-5335647331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2" b="9931"/>
          <a:stretch/>
        </p:blipFill>
        <p:spPr>
          <a:xfrm>
            <a:off x="4802212" y="2508662"/>
            <a:ext cx="1293788" cy="7706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AD64CFF-EEF8-438D-BFBE-179EFBF8FD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912" y="3489618"/>
            <a:ext cx="941806" cy="9418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31F5CA87-2A7F-4D85-B67B-45A7924C1E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5" r="24004"/>
          <a:stretch/>
        </p:blipFill>
        <p:spPr>
          <a:xfrm>
            <a:off x="6320979" y="2923294"/>
            <a:ext cx="980843" cy="9418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62D40E4-3C47-4B7B-9C8B-2F7F2E66B388}"/>
              </a:ext>
            </a:extLst>
          </p:cNvPr>
          <p:cNvSpPr txBox="1"/>
          <p:nvPr/>
        </p:nvSpPr>
        <p:spPr>
          <a:xfrm>
            <a:off x="4980878" y="1442609"/>
            <a:ext cx="2230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Garamond" panose="02020404030301010803" pitchFamily="18" charset="0"/>
              </a:rPr>
              <a:t>Anonymous </a:t>
            </a:r>
            <a:r>
              <a:rPr lang="fr-FR" dirty="0" err="1">
                <a:latin typeface="Garamond" panose="02020404030301010803" pitchFamily="18" charset="0"/>
              </a:rPr>
              <a:t>browsing</a:t>
            </a:r>
            <a:r>
              <a:rPr lang="fr-FR" dirty="0">
                <a:latin typeface="Garamond" panose="02020404030301010803" pitchFamily="18" charset="0"/>
              </a:rPr>
              <a:t> </a:t>
            </a:r>
            <a:r>
              <a:rPr lang="fr-FR" dirty="0" err="1">
                <a:latin typeface="Garamond" panose="02020404030301010803" pitchFamily="18" charset="0"/>
              </a:rPr>
              <a:t>technics</a:t>
            </a:r>
            <a:r>
              <a:rPr lang="fr-FR" dirty="0">
                <a:latin typeface="Garamond" panose="02020404030301010803" pitchFamily="18" charset="0"/>
              </a:rPr>
              <a:t> 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65BE50F-0934-4012-AFD3-578E83B9BED3}"/>
              </a:ext>
            </a:extLst>
          </p:cNvPr>
          <p:cNvSpPr txBox="1"/>
          <p:nvPr/>
        </p:nvSpPr>
        <p:spPr>
          <a:xfrm>
            <a:off x="885426" y="1560559"/>
            <a:ext cx="248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Garamond" panose="02020404030301010803" pitchFamily="18" charset="0"/>
              </a:rPr>
              <a:t>Collecting</a:t>
            </a:r>
            <a:r>
              <a:rPr lang="fr-FR" dirty="0">
                <a:latin typeface="Garamond" panose="02020404030301010803" pitchFamily="18" charset="0"/>
              </a:rPr>
              <a:t> </a:t>
            </a:r>
            <a:r>
              <a:rPr lang="fr-FR" dirty="0" err="1">
                <a:latin typeface="Garamond" panose="02020404030301010803" pitchFamily="18" charset="0"/>
              </a:rPr>
              <a:t>personal</a:t>
            </a:r>
            <a:r>
              <a:rPr lang="fr-FR" dirty="0">
                <a:latin typeface="Garamond" panose="02020404030301010803" pitchFamily="18" charset="0"/>
              </a:rPr>
              <a:t> info 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14" name="Image 13" descr="Une image contenant personne, intérieur&#10;&#10;Description générée automatiquement">
            <a:extLst>
              <a:ext uri="{FF2B5EF4-FFF2-40B4-BE49-F238E27FC236}">
                <a16:creationId xmlns:a16="http://schemas.microsoft.com/office/drawing/2014/main" id="{E1670241-4E1D-469B-B39B-D95EB43273B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05" t="583" r="7310" b="27589"/>
          <a:stretch/>
        </p:blipFill>
        <p:spPr>
          <a:xfrm>
            <a:off x="10235017" y="2454649"/>
            <a:ext cx="1519239" cy="17970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1" name="Image 20" descr="Une image contenant personne, intérieur&#10;&#10;Description générée automatiquement">
            <a:extLst>
              <a:ext uri="{FF2B5EF4-FFF2-40B4-BE49-F238E27FC236}">
                <a16:creationId xmlns:a16="http://schemas.microsoft.com/office/drawing/2014/main" id="{43175B95-E39A-449C-8005-91A8630585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332" y="2508662"/>
            <a:ext cx="1331689" cy="17755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6D63FF56-CA70-4041-BD6E-52A10D31407B}"/>
              </a:ext>
            </a:extLst>
          </p:cNvPr>
          <p:cNvSpPr txBox="1"/>
          <p:nvPr/>
        </p:nvSpPr>
        <p:spPr>
          <a:xfrm>
            <a:off x="8492110" y="4347123"/>
            <a:ext cx="147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Garamond" panose="02020404030301010803" pitchFamily="18" charset="0"/>
              </a:rPr>
              <a:t>Michael Reiter 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AC9B87C-9C69-4E56-99C3-332CC6969AF2}"/>
              </a:ext>
            </a:extLst>
          </p:cNvPr>
          <p:cNvSpPr txBox="1"/>
          <p:nvPr/>
        </p:nvSpPr>
        <p:spPr>
          <a:xfrm>
            <a:off x="10283216" y="4347123"/>
            <a:ext cx="147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Garamond" panose="02020404030301010803" pitchFamily="18" charset="0"/>
              </a:rPr>
              <a:t>Avi</a:t>
            </a:r>
            <a:r>
              <a:rPr lang="fr-FR" dirty="0">
                <a:latin typeface="Garamond" panose="02020404030301010803" pitchFamily="18" charset="0"/>
              </a:rPr>
              <a:t> Rubin 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22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">
              <a:srgbClr val="7030A0">
                <a:lumMod val="92000"/>
                <a:lumOff val="8000"/>
              </a:srgbClr>
            </a:gs>
            <a:gs pos="91000">
              <a:schemeClr val="accent1">
                <a:lumMod val="30000"/>
              </a:schemeClr>
            </a:gs>
            <a:gs pos="75000">
              <a:schemeClr val="accent1">
                <a:lumMod val="41000"/>
              </a:schemeClr>
            </a:gs>
            <a:gs pos="100000">
              <a:schemeClr val="accent1">
                <a:lumMod val="14000"/>
              </a:schemeClr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4C3B7795-A361-42F6-B1B6-588E17A7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9B1-453B-4F02-A3B9-29A253835B8E}" type="slidenum">
              <a:rPr lang="fr-FR" sz="1600" smtClean="0">
                <a:latin typeface="Garamond" panose="02020404030301010803" pitchFamily="18" charset="0"/>
              </a:rPr>
              <a:t>4</a:t>
            </a:fld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17" name="Espace réservé du pied de page 16">
            <a:extLst>
              <a:ext uri="{FF2B5EF4-FFF2-40B4-BE49-F238E27FC236}">
                <a16:creationId xmlns:a16="http://schemas.microsoft.com/office/drawing/2014/main" id="{2524AF86-9765-4884-9ED8-DD0DB608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Julian barkoudeh - EI2I-3-II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B4BD73-964A-4949-9D7F-979101FBED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33" r="30453"/>
          <a:stretch/>
        </p:blipFill>
        <p:spPr>
          <a:xfrm>
            <a:off x="395421" y="2011316"/>
            <a:ext cx="3390768" cy="11560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5F99E18-F785-4B74-89D1-E6FED285D04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313" y="1910978"/>
            <a:ext cx="1631997" cy="163199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95B7027-6824-4FB7-B21B-C9D075FF89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9" t="16800" r="14201" b="18442"/>
          <a:stretch/>
        </p:blipFill>
        <p:spPr>
          <a:xfrm>
            <a:off x="751778" y="4423403"/>
            <a:ext cx="1004299" cy="9639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1BFB715-EE1E-478F-8294-EB693AB1771D}"/>
              </a:ext>
            </a:extLst>
          </p:cNvPr>
          <p:cNvSpPr/>
          <p:nvPr/>
        </p:nvSpPr>
        <p:spPr>
          <a:xfrm>
            <a:off x="540545" y="3690616"/>
            <a:ext cx="2847387" cy="1924372"/>
          </a:xfrm>
          <a:prstGeom prst="rect">
            <a:avLst/>
          </a:prstGeom>
          <a:noFill/>
          <a:ln w="127000" cap="rnd" cmpd="sng">
            <a:solidFill>
              <a:srgbClr val="7A36B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4D5D021-1C35-48D6-82D5-7A72BE54B67D}"/>
              </a:ext>
            </a:extLst>
          </p:cNvPr>
          <p:cNvSpPr txBox="1"/>
          <p:nvPr/>
        </p:nvSpPr>
        <p:spPr>
          <a:xfrm>
            <a:off x="751778" y="3749909"/>
            <a:ext cx="77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Garamond" panose="02020404030301010803" pitchFamily="18" charset="0"/>
              </a:rPr>
              <a:t>User 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9A5D7F7-22B4-4FB1-995A-1AF135D363CF}"/>
              </a:ext>
            </a:extLst>
          </p:cNvPr>
          <p:cNvSpPr txBox="1"/>
          <p:nvPr/>
        </p:nvSpPr>
        <p:spPr>
          <a:xfrm>
            <a:off x="2383633" y="4561818"/>
            <a:ext cx="1004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Garamond" panose="02020404030301010803" pitchFamily="18" charset="0"/>
              </a:rPr>
              <a:t>Jondo  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A96E7B59-5324-4E43-B04F-3A94BFEC6B73}"/>
              </a:ext>
            </a:extLst>
          </p:cNvPr>
          <p:cNvSpPr/>
          <p:nvPr/>
        </p:nvSpPr>
        <p:spPr>
          <a:xfrm>
            <a:off x="1848167" y="4672013"/>
            <a:ext cx="584515" cy="351470"/>
          </a:xfrm>
          <a:prstGeom prst="rightArrow">
            <a:avLst/>
          </a:prstGeom>
          <a:solidFill>
            <a:srgbClr val="7A36B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F7B9F37C-27BE-4E5C-BFD0-02B5AE6001FE}"/>
              </a:ext>
            </a:extLst>
          </p:cNvPr>
          <p:cNvSpPr/>
          <p:nvPr/>
        </p:nvSpPr>
        <p:spPr>
          <a:xfrm rot="19363649">
            <a:off x="2983485" y="3948224"/>
            <a:ext cx="2316597" cy="365125"/>
          </a:xfrm>
          <a:prstGeom prst="rightArrow">
            <a:avLst/>
          </a:prstGeom>
          <a:solidFill>
            <a:srgbClr val="7A36B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0F9633DD-FC3B-4E36-92B8-29031DE237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659" y="4621476"/>
            <a:ext cx="1120654" cy="11206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EA3E82BD-5F71-47DC-B564-579C561AED55}"/>
              </a:ext>
            </a:extLst>
          </p:cNvPr>
          <p:cNvSpPr/>
          <p:nvPr/>
        </p:nvSpPr>
        <p:spPr>
          <a:xfrm rot="5400000">
            <a:off x="5036538" y="3876663"/>
            <a:ext cx="1018840" cy="351470"/>
          </a:xfrm>
          <a:prstGeom prst="rightArrow">
            <a:avLst/>
          </a:prstGeom>
          <a:solidFill>
            <a:srgbClr val="7A36B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CD11627-B7A1-46F1-91AF-DD6305B7E010}"/>
              </a:ext>
            </a:extLst>
          </p:cNvPr>
          <p:cNvSpPr txBox="1"/>
          <p:nvPr/>
        </p:nvSpPr>
        <p:spPr>
          <a:xfrm>
            <a:off x="5140493" y="1535891"/>
            <a:ext cx="112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Garamond" panose="02020404030301010803" pitchFamily="18" charset="0"/>
              </a:rPr>
              <a:t>Crowd  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E03D727E-2486-4877-AEAD-C9EF6A40216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" t="5911" r="3104" b="1193"/>
          <a:stretch/>
        </p:blipFill>
        <p:spPr>
          <a:xfrm>
            <a:off x="7341700" y="1208052"/>
            <a:ext cx="811700" cy="655677"/>
          </a:xfrm>
          <a:prstGeom prst="ellips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2DB33258-3F0A-4E11-912F-343740454A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790" y="1249546"/>
            <a:ext cx="655677" cy="65567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0B476048-4759-468F-BBD6-CEBB9C3D1956}"/>
              </a:ext>
            </a:extLst>
          </p:cNvPr>
          <p:cNvSpPr/>
          <p:nvPr/>
        </p:nvSpPr>
        <p:spPr>
          <a:xfrm>
            <a:off x="8361756" y="1249546"/>
            <a:ext cx="655677" cy="330204"/>
          </a:xfrm>
          <a:prstGeom prst="rightArrow">
            <a:avLst/>
          </a:prstGeom>
          <a:solidFill>
            <a:srgbClr val="7A36B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3D68A2F7-DA56-45A3-B18C-DA618D935A64}"/>
              </a:ext>
            </a:extLst>
          </p:cNvPr>
          <p:cNvSpPr/>
          <p:nvPr/>
        </p:nvSpPr>
        <p:spPr>
          <a:xfrm rot="10800000">
            <a:off x="8361755" y="1575019"/>
            <a:ext cx="655677" cy="330204"/>
          </a:xfrm>
          <a:prstGeom prst="rightArrow">
            <a:avLst/>
          </a:prstGeom>
          <a:solidFill>
            <a:srgbClr val="7A36B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8B124E2-97D1-425F-A12A-87F7AF2570FA}"/>
              </a:ext>
            </a:extLst>
          </p:cNvPr>
          <p:cNvSpPr txBox="1"/>
          <p:nvPr/>
        </p:nvSpPr>
        <p:spPr>
          <a:xfrm>
            <a:off x="9112418" y="880214"/>
            <a:ext cx="112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Garamond" panose="02020404030301010803" pitchFamily="18" charset="0"/>
              </a:rPr>
              <a:t>Blender   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0" name="Légende : encadrée 39">
            <a:extLst>
              <a:ext uri="{FF2B5EF4-FFF2-40B4-BE49-F238E27FC236}">
                <a16:creationId xmlns:a16="http://schemas.microsoft.com/office/drawing/2014/main" id="{DC845FD4-0931-419C-8B40-3FBCAA3C1A65}"/>
              </a:ext>
            </a:extLst>
          </p:cNvPr>
          <p:cNvSpPr/>
          <p:nvPr/>
        </p:nvSpPr>
        <p:spPr>
          <a:xfrm>
            <a:off x="10268351" y="995653"/>
            <a:ext cx="1324908" cy="1099848"/>
          </a:xfrm>
          <a:prstGeom prst="borderCallout1">
            <a:avLst>
              <a:gd name="adj1" fmla="val 29073"/>
              <a:gd name="adj2" fmla="val 949"/>
              <a:gd name="adj3" fmla="val 64064"/>
              <a:gd name="adj4" fmla="val -30739"/>
            </a:avLst>
          </a:prstGeom>
          <a:noFill/>
          <a:ln w="47625">
            <a:solidFill>
              <a:srgbClr val="7A36B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11EEFA6-6CE3-4960-B7C1-0DF2BA59B12A}"/>
              </a:ext>
            </a:extLst>
          </p:cNvPr>
          <p:cNvSpPr txBox="1"/>
          <p:nvPr/>
        </p:nvSpPr>
        <p:spPr>
          <a:xfrm>
            <a:off x="10370010" y="995653"/>
            <a:ext cx="14265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IP</a:t>
            </a:r>
            <a:endParaRPr lang="fr-FR" sz="1400" dirty="0"/>
          </a:p>
          <a:p>
            <a:r>
              <a:rPr lang="fr-FR" sz="1400" dirty="0"/>
              <a:t>Port de connexion</a:t>
            </a:r>
          </a:p>
          <a:p>
            <a:r>
              <a:rPr lang="fr-FR" sz="1400" dirty="0"/>
              <a:t>Clé cryptage </a:t>
            </a:r>
            <a:endParaRPr lang="en-US" dirty="0"/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D48D71E1-4C50-4EB5-942C-1DA2361F1C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" t="5911" r="3104" b="1193"/>
          <a:stretch/>
        </p:blipFill>
        <p:spPr>
          <a:xfrm>
            <a:off x="7426977" y="2839546"/>
            <a:ext cx="811700" cy="655677"/>
          </a:xfrm>
          <a:prstGeom prst="ellips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4BF627C0-CAB0-4450-858A-89DD88639F7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" t="5911" r="3104" b="1193"/>
          <a:stretch/>
        </p:blipFill>
        <p:spPr>
          <a:xfrm>
            <a:off x="9069767" y="3657691"/>
            <a:ext cx="811700" cy="655677"/>
          </a:xfrm>
          <a:prstGeom prst="ellips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A566AF78-07EF-4817-A293-3FD20A20649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" t="5911" r="3104" b="1193"/>
          <a:stretch/>
        </p:blipFill>
        <p:spPr>
          <a:xfrm>
            <a:off x="7550055" y="4218359"/>
            <a:ext cx="811700" cy="655677"/>
          </a:xfrm>
          <a:prstGeom prst="ellips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C838EF2B-5EBD-4611-975D-412E99F4DEA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" t="5911" r="3104" b="1193"/>
          <a:stretch/>
        </p:blipFill>
        <p:spPr>
          <a:xfrm>
            <a:off x="8990494" y="2544633"/>
            <a:ext cx="811700" cy="655677"/>
          </a:xfrm>
          <a:prstGeom prst="ellips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D2CF9621-6B0B-4CF5-B715-DBF411FD59F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" t="5911" r="3104" b="1193"/>
          <a:stretch/>
        </p:blipFill>
        <p:spPr>
          <a:xfrm>
            <a:off x="10439687" y="3012133"/>
            <a:ext cx="811700" cy="655677"/>
          </a:xfrm>
          <a:prstGeom prst="ellips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B2C89B7F-EBB9-41AD-8999-CF9AFDEEDD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900" y="5149739"/>
            <a:ext cx="909260" cy="9092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55" name="Connecteur : en arc 54">
            <a:extLst>
              <a:ext uri="{FF2B5EF4-FFF2-40B4-BE49-F238E27FC236}">
                <a16:creationId xmlns:a16="http://schemas.microsoft.com/office/drawing/2014/main" id="{A2A7CE84-1B77-41B2-B317-6F0912EBD928}"/>
              </a:ext>
            </a:extLst>
          </p:cNvPr>
          <p:cNvCxnSpPr>
            <a:cxnSpLocks/>
            <a:stCxn id="46" idx="2"/>
          </p:cNvCxnSpPr>
          <p:nvPr/>
        </p:nvCxnSpPr>
        <p:spPr>
          <a:xfrm rot="10800000" flipV="1">
            <a:off x="9892071" y="3339971"/>
            <a:ext cx="547617" cy="499747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 : en arc 59">
            <a:extLst>
              <a:ext uri="{FF2B5EF4-FFF2-40B4-BE49-F238E27FC236}">
                <a16:creationId xmlns:a16="http://schemas.microsoft.com/office/drawing/2014/main" id="{A19366B3-C589-429B-9DA4-08097A3ADE8E}"/>
              </a:ext>
            </a:extLst>
          </p:cNvPr>
          <p:cNvCxnSpPr>
            <a:cxnSpLocks/>
          </p:cNvCxnSpPr>
          <p:nvPr/>
        </p:nvCxnSpPr>
        <p:spPr>
          <a:xfrm>
            <a:off x="9719205" y="2743068"/>
            <a:ext cx="945449" cy="237289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 : en arc 63">
            <a:extLst>
              <a:ext uri="{FF2B5EF4-FFF2-40B4-BE49-F238E27FC236}">
                <a16:creationId xmlns:a16="http://schemas.microsoft.com/office/drawing/2014/main" id="{8C648961-3645-4FE6-B240-741C263D9C06}"/>
              </a:ext>
            </a:extLst>
          </p:cNvPr>
          <p:cNvCxnSpPr>
            <a:cxnSpLocks/>
            <a:stCxn id="43" idx="2"/>
            <a:endCxn id="43" idx="0"/>
          </p:cNvCxnSpPr>
          <p:nvPr/>
        </p:nvCxnSpPr>
        <p:spPr>
          <a:xfrm rot="10800000" flipH="1">
            <a:off x="9069767" y="3657692"/>
            <a:ext cx="405850" cy="327839"/>
          </a:xfrm>
          <a:prstGeom prst="curvedConnector4">
            <a:avLst>
              <a:gd name="adj1" fmla="val -109523"/>
              <a:gd name="adj2" fmla="val 169729"/>
            </a:avLst>
          </a:prstGeom>
          <a:ln w="12700">
            <a:solidFill>
              <a:srgbClr val="FF0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 : en arc 68">
            <a:extLst>
              <a:ext uri="{FF2B5EF4-FFF2-40B4-BE49-F238E27FC236}">
                <a16:creationId xmlns:a16="http://schemas.microsoft.com/office/drawing/2014/main" id="{447195DF-54F8-4AE4-ABB4-5CD5016D9BB1}"/>
              </a:ext>
            </a:extLst>
          </p:cNvPr>
          <p:cNvCxnSpPr>
            <a:cxnSpLocks/>
            <a:stCxn id="43" idx="3"/>
            <a:endCxn id="44" idx="6"/>
          </p:cNvCxnSpPr>
          <p:nvPr/>
        </p:nvCxnSpPr>
        <p:spPr>
          <a:xfrm rot="5400000">
            <a:off x="8610771" y="3968331"/>
            <a:ext cx="328852" cy="826883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lipse 74">
            <a:extLst>
              <a:ext uri="{FF2B5EF4-FFF2-40B4-BE49-F238E27FC236}">
                <a16:creationId xmlns:a16="http://schemas.microsoft.com/office/drawing/2014/main" id="{9254F8D3-C027-4B52-8923-CA4E0C51E8D3}"/>
              </a:ext>
            </a:extLst>
          </p:cNvPr>
          <p:cNvSpPr/>
          <p:nvPr/>
        </p:nvSpPr>
        <p:spPr>
          <a:xfrm>
            <a:off x="6531195" y="2392852"/>
            <a:ext cx="5062064" cy="2756887"/>
          </a:xfrm>
          <a:prstGeom prst="ellipse">
            <a:avLst/>
          </a:prstGeom>
          <a:noFill/>
          <a:ln w="44450">
            <a:solidFill>
              <a:srgbClr val="7A36B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6997A4D1-F6DB-4607-A4A8-8D1307FBDF0A}"/>
              </a:ext>
            </a:extLst>
          </p:cNvPr>
          <p:cNvCxnSpPr>
            <a:cxnSpLocks/>
            <a:stCxn id="44" idx="5"/>
            <a:endCxn id="47" idx="1"/>
          </p:cNvCxnSpPr>
          <p:nvPr/>
        </p:nvCxnSpPr>
        <p:spPr>
          <a:xfrm rot="16200000" flipH="1">
            <a:off x="8705715" y="4315183"/>
            <a:ext cx="826355" cy="1752016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Légende : encadrée 75">
            <a:extLst>
              <a:ext uri="{FF2B5EF4-FFF2-40B4-BE49-F238E27FC236}">
                <a16:creationId xmlns:a16="http://schemas.microsoft.com/office/drawing/2014/main" id="{3F4F5BB1-CA8C-44EC-BC1B-8E742B16D204}"/>
              </a:ext>
            </a:extLst>
          </p:cNvPr>
          <p:cNvSpPr/>
          <p:nvPr/>
        </p:nvSpPr>
        <p:spPr>
          <a:xfrm>
            <a:off x="2816875" y="5894685"/>
            <a:ext cx="1094725" cy="455910"/>
          </a:xfrm>
          <a:prstGeom prst="borderCallout1">
            <a:avLst>
              <a:gd name="adj1" fmla="val 29073"/>
              <a:gd name="adj2" fmla="val 949"/>
              <a:gd name="adj3" fmla="val -203602"/>
              <a:gd name="adj4" fmla="val -17666"/>
            </a:avLst>
          </a:prstGeom>
          <a:noFill/>
          <a:ln w="47625">
            <a:solidFill>
              <a:srgbClr val="7A36B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8B92CEDC-3044-4C74-8647-87BA59995E9E}"/>
              </a:ext>
            </a:extLst>
          </p:cNvPr>
          <p:cNvSpPr txBox="1"/>
          <p:nvPr/>
        </p:nvSpPr>
        <p:spPr>
          <a:xfrm>
            <a:off x="2816305" y="5896570"/>
            <a:ext cx="132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John Doe</a:t>
            </a:r>
            <a:endParaRPr lang="en-US" dirty="0"/>
          </a:p>
        </p:txBody>
      </p:sp>
      <p:cxnSp>
        <p:nvCxnSpPr>
          <p:cNvPr id="49" name="Connecteur : en arc 48">
            <a:extLst>
              <a:ext uri="{FF2B5EF4-FFF2-40B4-BE49-F238E27FC236}">
                <a16:creationId xmlns:a16="http://schemas.microsoft.com/office/drawing/2014/main" id="{FB30F36B-A09E-4564-B325-D1E1C889BC86}"/>
              </a:ext>
            </a:extLst>
          </p:cNvPr>
          <p:cNvCxnSpPr>
            <a:cxnSpLocks/>
            <a:stCxn id="33" idx="5"/>
            <a:endCxn id="45" idx="1"/>
          </p:cNvCxnSpPr>
          <p:nvPr/>
        </p:nvCxnSpPr>
        <p:spPr>
          <a:xfrm rot="16200000" flipH="1">
            <a:off x="8135473" y="1666763"/>
            <a:ext cx="872948" cy="1074836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 : avec coins rognés en diagonale 81">
            <a:extLst>
              <a:ext uri="{FF2B5EF4-FFF2-40B4-BE49-F238E27FC236}">
                <a16:creationId xmlns:a16="http://schemas.microsoft.com/office/drawing/2014/main" id="{E8DB068A-5F00-4507-9E00-10906DDFF09B}"/>
              </a:ext>
            </a:extLst>
          </p:cNvPr>
          <p:cNvSpPr/>
          <p:nvPr/>
        </p:nvSpPr>
        <p:spPr>
          <a:xfrm>
            <a:off x="2594124" y="1031580"/>
            <a:ext cx="1769267" cy="341250"/>
          </a:xfrm>
          <a:prstGeom prst="snip2DiagRect">
            <a:avLst>
              <a:gd name="adj1" fmla="val 18608"/>
              <a:gd name="adj2" fmla="val 42557"/>
            </a:avLst>
          </a:prstGeom>
          <a:solidFill>
            <a:srgbClr val="7A36B0"/>
          </a:solidFill>
          <a:ln>
            <a:solidFill>
              <a:srgbClr val="7A3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Vue générale </a:t>
            </a:r>
            <a:endParaRPr lang="en-US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2F1E4E3A-A8FB-47B7-9E5B-5E86148AFF89}"/>
              </a:ext>
            </a:extLst>
          </p:cNvPr>
          <p:cNvSpPr/>
          <p:nvPr/>
        </p:nvSpPr>
        <p:spPr>
          <a:xfrm>
            <a:off x="-356462" y="480447"/>
            <a:ext cx="4993775" cy="604434"/>
          </a:xfrm>
          <a:prstGeom prst="roundRect">
            <a:avLst>
              <a:gd name="adj" fmla="val 50000"/>
            </a:avLst>
          </a:prstGeom>
          <a:solidFill>
            <a:srgbClr val="7A36B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Garamond" panose="02020404030301010803" pitchFamily="18" charset="0"/>
              </a:rPr>
              <a:t>Fonctionnement de Crowds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1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/>
      <p:bldP spid="23" grpId="0"/>
      <p:bldP spid="19" grpId="0" animBg="1"/>
      <p:bldP spid="26" grpId="0" animBg="1"/>
      <p:bldP spid="28" grpId="0" animBg="1"/>
      <p:bldP spid="29" grpId="0"/>
      <p:bldP spid="35" grpId="0" animBg="1"/>
      <p:bldP spid="37" grpId="0" animBg="1"/>
      <p:bldP spid="38" grpId="0"/>
      <p:bldP spid="40" grpId="0" animBg="1"/>
      <p:bldP spid="41" grpId="0"/>
      <p:bldP spid="75" grpId="0" animBg="1"/>
      <p:bldP spid="76" grpId="0" animBg="1"/>
      <p:bldP spid="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">
              <a:srgbClr val="7030A0">
                <a:lumMod val="92000"/>
                <a:lumOff val="8000"/>
              </a:srgbClr>
            </a:gs>
            <a:gs pos="91000">
              <a:schemeClr val="accent1">
                <a:lumMod val="30000"/>
              </a:schemeClr>
            </a:gs>
            <a:gs pos="75000">
              <a:schemeClr val="accent1">
                <a:lumMod val="41000"/>
              </a:schemeClr>
            </a:gs>
            <a:gs pos="100000">
              <a:schemeClr val="accent1">
                <a:lumMod val="14000"/>
              </a:schemeClr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4C3B7795-A361-42F6-B1B6-588E17A7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9B1-453B-4F02-A3B9-29A253835B8E}" type="slidenum">
              <a:rPr lang="fr-FR" sz="1600" smtClean="0">
                <a:latin typeface="Garamond" panose="02020404030301010803" pitchFamily="18" charset="0"/>
              </a:rPr>
              <a:t>5</a:t>
            </a:fld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17" name="Espace réservé du pied de page 16">
            <a:extLst>
              <a:ext uri="{FF2B5EF4-FFF2-40B4-BE49-F238E27FC236}">
                <a16:creationId xmlns:a16="http://schemas.microsoft.com/office/drawing/2014/main" id="{2524AF86-9765-4884-9ED8-DD0DB608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Julian barkoudeh - EI2I-3-II</a:t>
            </a:r>
          </a:p>
        </p:txBody>
      </p:sp>
      <p:sp>
        <p:nvSpPr>
          <p:cNvPr id="82" name="Rectangle : avec coins rognés en diagonale 81">
            <a:extLst>
              <a:ext uri="{FF2B5EF4-FFF2-40B4-BE49-F238E27FC236}">
                <a16:creationId xmlns:a16="http://schemas.microsoft.com/office/drawing/2014/main" id="{E8DB068A-5F00-4507-9E00-10906DDFF09B}"/>
              </a:ext>
            </a:extLst>
          </p:cNvPr>
          <p:cNvSpPr/>
          <p:nvPr/>
        </p:nvSpPr>
        <p:spPr>
          <a:xfrm>
            <a:off x="2298806" y="1031580"/>
            <a:ext cx="2064586" cy="341250"/>
          </a:xfrm>
          <a:prstGeom prst="snip2DiagRect">
            <a:avLst>
              <a:gd name="adj1" fmla="val 18608"/>
              <a:gd name="adj2" fmla="val 42557"/>
            </a:avLst>
          </a:prstGeom>
          <a:solidFill>
            <a:srgbClr val="7A36B0"/>
          </a:solidFill>
          <a:ln>
            <a:solidFill>
              <a:srgbClr val="7A3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Aspect technique </a:t>
            </a:r>
            <a:endParaRPr lang="en-US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2F1E4E3A-A8FB-47B7-9E5B-5E86148AFF89}"/>
              </a:ext>
            </a:extLst>
          </p:cNvPr>
          <p:cNvSpPr/>
          <p:nvPr/>
        </p:nvSpPr>
        <p:spPr>
          <a:xfrm>
            <a:off x="-356462" y="480447"/>
            <a:ext cx="4993775" cy="604434"/>
          </a:xfrm>
          <a:prstGeom prst="roundRect">
            <a:avLst>
              <a:gd name="adj" fmla="val 50000"/>
            </a:avLst>
          </a:prstGeom>
          <a:solidFill>
            <a:srgbClr val="7A36B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Garamond" panose="02020404030301010803" pitchFamily="18" charset="0"/>
              </a:rPr>
              <a:t>Fonctionnement de Crowds </a:t>
            </a:r>
            <a:endParaRPr lang="en-US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B6B1A49-5CA8-4963-BACB-B89570F681E9}"/>
              </a:ext>
            </a:extLst>
          </p:cNvPr>
          <p:cNvSpPr txBox="1"/>
          <p:nvPr/>
        </p:nvSpPr>
        <p:spPr>
          <a:xfrm>
            <a:off x="457200" y="2837977"/>
            <a:ext cx="312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Garamond" panose="02020404030301010803" pitchFamily="18" charset="0"/>
              </a:rPr>
              <a:t>C</a:t>
            </a:r>
            <a:r>
              <a:rPr lang="fr-FR" dirty="0">
                <a:latin typeface="Garamond" panose="02020404030301010803" pitchFamily="18" charset="0"/>
              </a:rPr>
              <a:t> : Collaborateurs corrompus </a:t>
            </a:r>
          </a:p>
          <a:p>
            <a:endParaRPr lang="fr-FR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Garamond" panose="02020404030301010803" pitchFamily="18" charset="0"/>
              </a:rPr>
              <a:t>Eavsdropper </a:t>
            </a:r>
            <a:r>
              <a:rPr lang="fr-FR" dirty="0">
                <a:latin typeface="Garamond" panose="02020404030301010803" pitchFamily="18" charset="0"/>
              </a:rPr>
              <a:t>: espion </a:t>
            </a:r>
          </a:p>
          <a:p>
            <a:endParaRPr lang="fr-FR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Garamond" panose="02020404030301010803" pitchFamily="18" charset="0"/>
              </a:rPr>
              <a:t>Pf</a:t>
            </a:r>
            <a:r>
              <a:rPr lang="fr-FR" dirty="0">
                <a:latin typeface="Garamond" panose="02020404030301010803" pitchFamily="18" charset="0"/>
              </a:rPr>
              <a:t> : Forward probability</a:t>
            </a:r>
          </a:p>
          <a:p>
            <a:endParaRPr lang="fr-FR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Garamond" panose="02020404030301010803" pitchFamily="18" charset="0"/>
              </a:rPr>
              <a:t>Probabilité d’innocence </a:t>
            </a:r>
          </a:p>
          <a:p>
            <a:r>
              <a:rPr lang="fr-FR" dirty="0">
                <a:latin typeface="Garamond" panose="02020404030301010803" pitchFamily="18" charset="0"/>
              </a:rPr>
              <a:t>  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F9CFE5E-23A2-4013-9823-1AB0B2BF03C7}"/>
              </a:ext>
            </a:extLst>
          </p:cNvPr>
          <p:cNvSpPr txBox="1"/>
          <p:nvPr/>
        </p:nvSpPr>
        <p:spPr>
          <a:xfrm>
            <a:off x="457200" y="2349500"/>
            <a:ext cx="273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Garamond" panose="02020404030301010803" pitchFamily="18" charset="0"/>
              </a:rPr>
              <a:t>Termes importants </a:t>
            </a:r>
            <a:endParaRPr lang="en-US" sz="2000" b="1" dirty="0">
              <a:latin typeface="Garamond" panose="02020404030301010803" pitchFamily="18" charset="0"/>
            </a:endParaRP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49A4C67B-37FE-4B13-943E-9C0C935C9A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" t="5911" r="3104" b="1193"/>
          <a:stretch/>
        </p:blipFill>
        <p:spPr>
          <a:xfrm>
            <a:off x="4590668" y="2317944"/>
            <a:ext cx="559613" cy="452046"/>
          </a:xfrm>
          <a:prstGeom prst="ellipse">
            <a:avLst/>
          </a:prstGeom>
          <a:ln>
            <a:noFill/>
          </a:ln>
          <a:effectLst>
            <a:outerShdw blurRad="63500" sx="151000" sy="151000" algn="ctr" rotWithShape="0">
              <a:schemeClr val="accent6">
                <a:lumMod val="60000"/>
                <a:lumOff val="40000"/>
                <a:alpha val="56000"/>
              </a:schemeClr>
            </a:outerShdw>
            <a:softEdge rad="0"/>
          </a:effectLst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3559579E-7179-4BFB-B60A-62A832EC00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" t="5911" r="3104" b="1193"/>
          <a:stretch/>
        </p:blipFill>
        <p:spPr>
          <a:xfrm>
            <a:off x="5594014" y="3953997"/>
            <a:ext cx="559613" cy="452046"/>
          </a:xfrm>
          <a:prstGeom prst="ellipse">
            <a:avLst/>
          </a:prstGeom>
          <a:ln>
            <a:noFill/>
          </a:ln>
          <a:effectLst>
            <a:outerShdw blurRad="63500" sx="151000" sy="151000" algn="ctr" rotWithShape="0">
              <a:srgbClr val="FF0000">
                <a:alpha val="56000"/>
              </a:srgbClr>
            </a:outerShdw>
            <a:softEdge rad="0"/>
          </a:effectLst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C16B9F9D-5F46-446C-9D5C-DF87847495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" t="5911" r="3104" b="1193"/>
          <a:stretch/>
        </p:blipFill>
        <p:spPr>
          <a:xfrm>
            <a:off x="4511042" y="4420515"/>
            <a:ext cx="559613" cy="452046"/>
          </a:xfrm>
          <a:prstGeom prst="ellipse">
            <a:avLst/>
          </a:prstGeom>
          <a:ln>
            <a:noFill/>
          </a:ln>
          <a:effectLst>
            <a:outerShdw blurRad="63500" sx="151000" sy="151000" algn="ctr" rotWithShape="0">
              <a:srgbClr val="FF0000">
                <a:alpha val="56000"/>
              </a:srgbClr>
            </a:outerShdw>
            <a:softEdge rad="0"/>
          </a:effectLst>
        </p:spPr>
      </p:pic>
      <p:cxnSp>
        <p:nvCxnSpPr>
          <p:cNvPr id="56" name="Connecteur : en arc 55">
            <a:extLst>
              <a:ext uri="{FF2B5EF4-FFF2-40B4-BE49-F238E27FC236}">
                <a16:creationId xmlns:a16="http://schemas.microsoft.com/office/drawing/2014/main" id="{3B0B897C-C3FA-4869-8F7F-C04911701E09}"/>
              </a:ext>
            </a:extLst>
          </p:cNvPr>
          <p:cNvCxnSpPr>
            <a:cxnSpLocks/>
            <a:stCxn id="54" idx="2"/>
          </p:cNvCxnSpPr>
          <p:nvPr/>
        </p:nvCxnSpPr>
        <p:spPr>
          <a:xfrm rot="10800000" flipV="1">
            <a:off x="6120989" y="3647497"/>
            <a:ext cx="799699" cy="397930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lipse 60">
            <a:extLst>
              <a:ext uri="{FF2B5EF4-FFF2-40B4-BE49-F238E27FC236}">
                <a16:creationId xmlns:a16="http://schemas.microsoft.com/office/drawing/2014/main" id="{9A02B4FF-4C29-4345-A8E3-05A80FD0CCF7}"/>
              </a:ext>
            </a:extLst>
          </p:cNvPr>
          <p:cNvSpPr/>
          <p:nvPr/>
        </p:nvSpPr>
        <p:spPr>
          <a:xfrm>
            <a:off x="3336757" y="2984478"/>
            <a:ext cx="4514510" cy="2037149"/>
          </a:xfrm>
          <a:prstGeom prst="ellipse">
            <a:avLst/>
          </a:prstGeom>
          <a:noFill/>
          <a:ln w="44450">
            <a:solidFill>
              <a:srgbClr val="7A36B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onnecteur : en arc 57">
            <a:extLst>
              <a:ext uri="{FF2B5EF4-FFF2-40B4-BE49-F238E27FC236}">
                <a16:creationId xmlns:a16="http://schemas.microsoft.com/office/drawing/2014/main" id="{491493A8-F839-447E-87DC-A3A665FBB019}"/>
              </a:ext>
            </a:extLst>
          </p:cNvPr>
          <p:cNvCxnSpPr>
            <a:cxnSpLocks/>
            <a:stCxn id="51" idx="2"/>
            <a:endCxn id="51" idx="0"/>
          </p:cNvCxnSpPr>
          <p:nvPr/>
        </p:nvCxnSpPr>
        <p:spPr>
          <a:xfrm rot="10800000" flipH="1">
            <a:off x="5594013" y="3953998"/>
            <a:ext cx="279807" cy="226023"/>
          </a:xfrm>
          <a:prstGeom prst="curvedConnector4">
            <a:avLst>
              <a:gd name="adj1" fmla="val -81699"/>
              <a:gd name="adj2" fmla="val 201140"/>
            </a:avLst>
          </a:prstGeom>
          <a:ln w="12700">
            <a:solidFill>
              <a:srgbClr val="FF0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 : en arc 58">
            <a:extLst>
              <a:ext uri="{FF2B5EF4-FFF2-40B4-BE49-F238E27FC236}">
                <a16:creationId xmlns:a16="http://schemas.microsoft.com/office/drawing/2014/main" id="{C1CA74C4-425D-4D26-AB44-BE4A5241AC3C}"/>
              </a:ext>
            </a:extLst>
          </p:cNvPr>
          <p:cNvCxnSpPr>
            <a:cxnSpLocks/>
            <a:stCxn id="51" idx="3"/>
            <a:endCxn id="52" idx="6"/>
          </p:cNvCxnSpPr>
          <p:nvPr/>
        </p:nvCxnSpPr>
        <p:spPr>
          <a:xfrm rot="5400000">
            <a:off x="5219963" y="4190534"/>
            <a:ext cx="306696" cy="605312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 61">
            <a:extLst>
              <a:ext uri="{FF2B5EF4-FFF2-40B4-BE49-F238E27FC236}">
                <a16:creationId xmlns:a16="http://schemas.microsoft.com/office/drawing/2014/main" id="{D56E103A-7993-4FBE-B196-69278C7BDA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479" y="5292828"/>
            <a:ext cx="626874" cy="62687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63" name="Connecteur : en arc 62">
            <a:extLst>
              <a:ext uri="{FF2B5EF4-FFF2-40B4-BE49-F238E27FC236}">
                <a16:creationId xmlns:a16="http://schemas.microsoft.com/office/drawing/2014/main" id="{F44BD02D-A0FA-422F-9125-29886B831D3D}"/>
              </a:ext>
            </a:extLst>
          </p:cNvPr>
          <p:cNvCxnSpPr>
            <a:cxnSpLocks/>
            <a:stCxn id="52" idx="5"/>
            <a:endCxn id="62" idx="1"/>
          </p:cNvCxnSpPr>
          <p:nvPr/>
        </p:nvCxnSpPr>
        <p:spPr>
          <a:xfrm rot="16200000" flipH="1">
            <a:off x="4804638" y="4990423"/>
            <a:ext cx="799905" cy="431777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 : en arc 64">
            <a:extLst>
              <a:ext uri="{FF2B5EF4-FFF2-40B4-BE49-F238E27FC236}">
                <a16:creationId xmlns:a16="http://schemas.microsoft.com/office/drawing/2014/main" id="{50AD4BE9-C935-4928-BA6A-9797A190B020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5150281" y="2543967"/>
            <a:ext cx="726393" cy="751237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Image 53">
            <a:extLst>
              <a:ext uri="{FF2B5EF4-FFF2-40B4-BE49-F238E27FC236}">
                <a16:creationId xmlns:a16="http://schemas.microsoft.com/office/drawing/2014/main" id="{4F6B742B-C35E-4FB3-912C-90C0859FE3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" t="5911" r="3104" b="1193"/>
          <a:stretch/>
        </p:blipFill>
        <p:spPr>
          <a:xfrm>
            <a:off x="6920687" y="3421474"/>
            <a:ext cx="559613" cy="452046"/>
          </a:xfrm>
          <a:prstGeom prst="ellipse">
            <a:avLst/>
          </a:prstGeom>
          <a:ln>
            <a:noFill/>
          </a:ln>
          <a:effectLst>
            <a:outerShdw blurRad="63500" sx="151000" sy="151000" algn="ctr" rotWithShape="0">
              <a:srgbClr val="92D050">
                <a:alpha val="56000"/>
              </a:srgbClr>
            </a:outerShdw>
            <a:softEdge rad="0"/>
          </a:effectLst>
        </p:spPr>
      </p:pic>
      <p:cxnSp>
        <p:nvCxnSpPr>
          <p:cNvPr id="57" name="Connecteur : en arc 56">
            <a:extLst>
              <a:ext uri="{FF2B5EF4-FFF2-40B4-BE49-F238E27FC236}">
                <a16:creationId xmlns:a16="http://schemas.microsoft.com/office/drawing/2014/main" id="{91B07B3B-85DA-4FC2-9346-EFAFB82A913C}"/>
              </a:ext>
            </a:extLst>
          </p:cNvPr>
          <p:cNvCxnSpPr>
            <a:cxnSpLocks/>
          </p:cNvCxnSpPr>
          <p:nvPr/>
        </p:nvCxnSpPr>
        <p:spPr>
          <a:xfrm>
            <a:off x="6371276" y="3346381"/>
            <a:ext cx="651824" cy="109484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Image 52">
            <a:extLst>
              <a:ext uri="{FF2B5EF4-FFF2-40B4-BE49-F238E27FC236}">
                <a16:creationId xmlns:a16="http://schemas.microsoft.com/office/drawing/2014/main" id="{BC194461-49B9-4E28-9E52-0C3659A7FB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" t="5911" r="3104" b="1193"/>
          <a:stretch/>
        </p:blipFill>
        <p:spPr>
          <a:xfrm>
            <a:off x="5876674" y="3069181"/>
            <a:ext cx="559613" cy="452046"/>
          </a:xfrm>
          <a:prstGeom prst="ellipse">
            <a:avLst/>
          </a:prstGeom>
          <a:ln>
            <a:noFill/>
          </a:ln>
          <a:effectLst>
            <a:outerShdw blurRad="63500" sx="151000" sy="151000" algn="ctr" rotWithShape="0">
              <a:srgbClr val="92D050">
                <a:alpha val="56000"/>
              </a:srgbClr>
            </a:outerShdw>
            <a:softEdge rad="0"/>
          </a:effectLst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8CE99C04-2769-4438-9CEB-5E5E9FC396D1}"/>
              </a:ext>
            </a:extLst>
          </p:cNvPr>
          <p:cNvSpPr txBox="1"/>
          <p:nvPr/>
        </p:nvSpPr>
        <p:spPr>
          <a:xfrm>
            <a:off x="8199128" y="1783743"/>
            <a:ext cx="3566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latin typeface="Garamond" panose="02020404030301010803" pitchFamily="18" charset="0"/>
              </a:rPr>
              <a:t>Hk</a:t>
            </a:r>
            <a:r>
              <a:rPr lang="fr-FR" b="1" dirty="0">
                <a:latin typeface="Garamond" panose="02020404030301010803" pitchFamily="18" charset="0"/>
              </a:rPr>
              <a:t> ou </a:t>
            </a:r>
            <a:r>
              <a:rPr lang="fr-FR" b="1" dirty="0" err="1">
                <a:latin typeface="Garamond" panose="02020404030301010803" pitchFamily="18" charset="0"/>
              </a:rPr>
              <a:t>Hk</a:t>
            </a:r>
            <a:r>
              <a:rPr lang="fr-FR" b="1" dirty="0">
                <a:latin typeface="Garamond" panose="02020404030301010803" pitchFamily="18" charset="0"/>
              </a:rPr>
              <a:t>+</a:t>
            </a:r>
            <a:r>
              <a:rPr lang="fr-FR" dirty="0">
                <a:latin typeface="Garamond" panose="02020404030301010803" pitchFamily="18" charset="0"/>
              </a:rPr>
              <a:t> : Premier collaborateur à la position K, et Initiateur à la position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Garamond" panose="02020404030301010803" pitchFamily="18" charset="0"/>
              </a:rPr>
              <a:t>I </a:t>
            </a:r>
            <a:r>
              <a:rPr lang="fr-FR" dirty="0">
                <a:latin typeface="Garamond" panose="02020404030301010803" pitchFamily="18" charset="0"/>
              </a:rPr>
              <a:t>: Initiateur à la position k-1.  </a:t>
            </a:r>
            <a:endParaRPr lang="fr-FR" b="1" dirty="0">
              <a:latin typeface="Garamond" panose="02020404030301010803" pitchFamily="18" charset="0"/>
            </a:endParaRPr>
          </a:p>
          <a:p>
            <a:r>
              <a:rPr lang="fr-FR" dirty="0">
                <a:latin typeface="Garamond" panose="02020404030301010803" pitchFamily="18" charset="0"/>
              </a:rPr>
              <a:t>  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40F4DFC-5F0B-4C0F-81C8-19338F4F527A}"/>
              </a:ext>
            </a:extLst>
          </p:cNvPr>
          <p:cNvSpPr txBox="1"/>
          <p:nvPr/>
        </p:nvSpPr>
        <p:spPr>
          <a:xfrm>
            <a:off x="6269913" y="3367015"/>
            <a:ext cx="55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  <a:endParaRPr lang="en-US" dirty="0"/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6D24D106-EB5A-43D0-A2C3-D3FEDB00B361}"/>
              </a:ext>
            </a:extLst>
          </p:cNvPr>
          <p:cNvSpPr txBox="1"/>
          <p:nvPr/>
        </p:nvSpPr>
        <p:spPr>
          <a:xfrm>
            <a:off x="7197012" y="3835355"/>
            <a:ext cx="55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  <a:endParaRPr lang="en-US" dirty="0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F1696F7F-0004-4539-8A0A-D64E04B1D1F1}"/>
              </a:ext>
            </a:extLst>
          </p:cNvPr>
          <p:cNvSpPr txBox="1"/>
          <p:nvPr/>
        </p:nvSpPr>
        <p:spPr>
          <a:xfrm>
            <a:off x="5977544" y="4282683"/>
            <a:ext cx="55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  <a:endParaRPr lang="en-US" dirty="0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F471E179-CFEC-47BF-8657-1970C6DC7FE5}"/>
              </a:ext>
            </a:extLst>
          </p:cNvPr>
          <p:cNvSpPr txBox="1"/>
          <p:nvPr/>
        </p:nvSpPr>
        <p:spPr>
          <a:xfrm>
            <a:off x="5035324" y="4612791"/>
            <a:ext cx="55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  <a:endParaRPr lang="en-US" dirty="0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54E4A280-3B1F-4392-89C5-06C3960F4595}"/>
              </a:ext>
            </a:extLst>
          </p:cNvPr>
          <p:cNvSpPr txBox="1"/>
          <p:nvPr/>
        </p:nvSpPr>
        <p:spPr>
          <a:xfrm>
            <a:off x="8199128" y="3116588"/>
            <a:ext cx="242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 P(I\H1+) =&lt; ½ 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427AE7B5-0F40-400B-B003-5A269A997B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461" t="45554" r="65359" b="48392"/>
          <a:stretch/>
        </p:blipFill>
        <p:spPr>
          <a:xfrm>
            <a:off x="8244506" y="3656639"/>
            <a:ext cx="2046907" cy="6126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9" name="Image 78">
            <a:extLst>
              <a:ext uri="{FF2B5EF4-FFF2-40B4-BE49-F238E27FC236}">
                <a16:creationId xmlns:a16="http://schemas.microsoft.com/office/drawing/2014/main" id="{671B36B5-6ECA-4C2C-9946-37E629AFE4D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2120" t="29521" r="38968" b="62573"/>
          <a:stretch/>
        </p:blipFill>
        <p:spPr>
          <a:xfrm>
            <a:off x="8273971" y="4412696"/>
            <a:ext cx="2205478" cy="737634"/>
          </a:xfrm>
          <a:prstGeom prst="rect">
            <a:avLst/>
          </a:prstGeom>
        </p:spPr>
      </p:pic>
      <p:pic>
        <p:nvPicPr>
          <p:cNvPr id="80" name="Image 79">
            <a:extLst>
              <a:ext uri="{FF2B5EF4-FFF2-40B4-BE49-F238E27FC236}">
                <a16:creationId xmlns:a16="http://schemas.microsoft.com/office/drawing/2014/main" id="{9AD7A4CF-48B4-4D6E-87D7-A949B05BA83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629" t="31110" r="76890" b="65741"/>
          <a:stretch/>
        </p:blipFill>
        <p:spPr>
          <a:xfrm>
            <a:off x="7884414" y="4504743"/>
            <a:ext cx="406001" cy="293798"/>
          </a:xfrm>
          <a:prstGeom prst="rect">
            <a:avLst/>
          </a:prstGeom>
        </p:spPr>
      </p:pic>
      <p:pic>
        <p:nvPicPr>
          <p:cNvPr id="83" name="Image 82">
            <a:extLst>
              <a:ext uri="{FF2B5EF4-FFF2-40B4-BE49-F238E27FC236}">
                <a16:creationId xmlns:a16="http://schemas.microsoft.com/office/drawing/2014/main" id="{AD7172AB-2E70-42E7-B368-A69DB9FF4F6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214" t="40093" r="41443" b="53535"/>
          <a:stretch/>
        </p:blipFill>
        <p:spPr>
          <a:xfrm>
            <a:off x="7294938" y="5288078"/>
            <a:ext cx="4485022" cy="581067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69E4119F-4BF0-4F0A-8717-14EF7927EE0F}"/>
              </a:ext>
            </a:extLst>
          </p:cNvPr>
          <p:cNvSpPr/>
          <p:nvPr/>
        </p:nvSpPr>
        <p:spPr>
          <a:xfrm>
            <a:off x="10172701" y="5261528"/>
            <a:ext cx="1592572" cy="634166"/>
          </a:xfrm>
          <a:prstGeom prst="rect">
            <a:avLst/>
          </a:prstGeom>
          <a:noFill/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Image 49">
            <a:extLst>
              <a:ext uri="{FF2B5EF4-FFF2-40B4-BE49-F238E27FC236}">
                <a16:creationId xmlns:a16="http://schemas.microsoft.com/office/drawing/2014/main" id="{73577922-BA0A-49D7-A0B4-FB3C4EFF51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" t="5911" r="3104" b="1193"/>
          <a:stretch/>
        </p:blipFill>
        <p:spPr>
          <a:xfrm>
            <a:off x="4471799" y="3116588"/>
            <a:ext cx="559613" cy="452046"/>
          </a:xfrm>
          <a:prstGeom prst="ellipse">
            <a:avLst/>
          </a:prstGeom>
          <a:ln>
            <a:noFill/>
          </a:ln>
          <a:effectLst>
            <a:outerShdw blurRad="63500" sx="151000" sy="151000" algn="ctr" rotWithShape="0">
              <a:srgbClr val="92D050">
                <a:alpha val="56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12220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1" grpId="0" animBg="1"/>
      <p:bldP spid="66" grpId="0"/>
      <p:bldP spid="24" grpId="0"/>
      <p:bldP spid="68" grpId="0"/>
      <p:bldP spid="70" grpId="0"/>
      <p:bldP spid="71" grpId="0"/>
      <p:bldP spid="73" grpId="0"/>
      <p:bldP spid="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">
              <a:srgbClr val="7030A0">
                <a:lumMod val="92000"/>
                <a:lumOff val="8000"/>
              </a:srgbClr>
            </a:gs>
            <a:gs pos="91000">
              <a:schemeClr val="accent1">
                <a:lumMod val="30000"/>
              </a:schemeClr>
            </a:gs>
            <a:gs pos="75000">
              <a:schemeClr val="accent1">
                <a:lumMod val="41000"/>
              </a:schemeClr>
            </a:gs>
            <a:gs pos="100000">
              <a:schemeClr val="accent1">
                <a:lumMod val="14000"/>
              </a:schemeClr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4C3B7795-A361-42F6-B1B6-588E17A7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9B1-453B-4F02-A3B9-29A253835B8E}" type="slidenum">
              <a:rPr lang="fr-FR" sz="1600" smtClean="0">
                <a:latin typeface="Garamond" panose="02020404030301010803" pitchFamily="18" charset="0"/>
              </a:rPr>
              <a:t>6</a:t>
            </a:fld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17" name="Espace réservé du pied de page 16">
            <a:extLst>
              <a:ext uri="{FF2B5EF4-FFF2-40B4-BE49-F238E27FC236}">
                <a16:creationId xmlns:a16="http://schemas.microsoft.com/office/drawing/2014/main" id="{2524AF86-9765-4884-9ED8-DD0DB608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Julian barkoudeh - EI2I-3-II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2F1E4E3A-A8FB-47B7-9E5B-5E86148AFF89}"/>
              </a:ext>
            </a:extLst>
          </p:cNvPr>
          <p:cNvSpPr/>
          <p:nvPr/>
        </p:nvSpPr>
        <p:spPr>
          <a:xfrm>
            <a:off x="-356462" y="513901"/>
            <a:ext cx="4993775" cy="604434"/>
          </a:xfrm>
          <a:prstGeom prst="roundRect">
            <a:avLst>
              <a:gd name="adj" fmla="val 50000"/>
            </a:avLst>
          </a:prstGeom>
          <a:solidFill>
            <a:srgbClr val="7A36B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Garamond" panose="02020404030301010803" pitchFamily="18" charset="0"/>
              </a:rPr>
              <a:t>Risques\ Désavantages</a:t>
            </a:r>
            <a:endParaRPr lang="en-US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61EF80D-C338-48DE-82B4-141DE896A027}"/>
              </a:ext>
            </a:extLst>
          </p:cNvPr>
          <p:cNvSpPr txBox="1"/>
          <p:nvPr/>
        </p:nvSpPr>
        <p:spPr>
          <a:xfrm>
            <a:off x="1071169" y="2910677"/>
            <a:ext cx="3566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Garamond" panose="02020404030301010803" pitchFamily="18" charset="0"/>
              </a:rPr>
              <a:t>Confidentialité des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aramond" panose="02020404030301010803" pitchFamily="18" charset="0"/>
              </a:rPr>
              <a:t>Applet Java </a:t>
            </a:r>
            <a:r>
              <a:rPr lang="en-US" b="1" dirty="0" err="1">
                <a:latin typeface="Garamond" panose="02020404030301010803" pitchFamily="18" charset="0"/>
              </a:rPr>
              <a:t>ou</a:t>
            </a:r>
            <a:r>
              <a:rPr lang="en-US" b="1" dirty="0">
                <a:latin typeface="Garamond" panose="02020404030301010803" pitchFamily="18" charset="0"/>
              </a:rPr>
              <a:t> ActiveX control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18A5100-996B-4949-B6E1-737293B978CD}"/>
              </a:ext>
            </a:extLst>
          </p:cNvPr>
          <p:cNvSpPr txBox="1"/>
          <p:nvPr/>
        </p:nvSpPr>
        <p:spPr>
          <a:xfrm>
            <a:off x="1204332" y="2322796"/>
            <a:ext cx="2051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Risques </a:t>
            </a:r>
            <a:endParaRPr lang="en-US" sz="2400" b="1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AADE642-8993-4A6E-9CD5-06E41663E589}"/>
              </a:ext>
            </a:extLst>
          </p:cNvPr>
          <p:cNvSpPr txBox="1"/>
          <p:nvPr/>
        </p:nvSpPr>
        <p:spPr>
          <a:xfrm>
            <a:off x="7117974" y="2910676"/>
            <a:ext cx="35661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Garamond" panose="02020404030301010803" pitchFamily="18" charset="0"/>
              </a:rPr>
              <a:t>Délai supplémentaire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Garamond" panose="02020404030301010803" pitchFamily="18" charset="0"/>
              </a:rPr>
              <a:t>Type d’anonymat limité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Garamond" panose="02020404030301010803" pitchFamily="18" charset="0"/>
              </a:rPr>
              <a:t>Interdiction sur certains sites  </a:t>
            </a:r>
            <a:r>
              <a:rPr lang="en-US" b="1" dirty="0">
                <a:latin typeface="Garamond" panose="02020404030301010803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E8522A4-7A80-4945-A1C1-76FF0D744FEE}"/>
              </a:ext>
            </a:extLst>
          </p:cNvPr>
          <p:cNvSpPr txBox="1"/>
          <p:nvPr/>
        </p:nvSpPr>
        <p:spPr>
          <a:xfrm>
            <a:off x="7322634" y="2322795"/>
            <a:ext cx="2051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Désavantages </a:t>
            </a:r>
            <a:endParaRPr lang="en-US" sz="2400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91AD261-1B05-4146-B623-55B0F6C7F1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0" b="-1976"/>
          <a:stretch/>
        </p:blipFill>
        <p:spPr>
          <a:xfrm>
            <a:off x="4488634" y="2710181"/>
            <a:ext cx="761465" cy="80065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Image 9" descr="Une image contenant texte, moniteur, écran, cadre&#10;&#10;Description générée automatiquement">
            <a:extLst>
              <a:ext uri="{FF2B5EF4-FFF2-40B4-BE49-F238E27FC236}">
                <a16:creationId xmlns:a16="http://schemas.microsoft.com/office/drawing/2014/main" id="{81BE4AC6-2DEC-4B00-AE73-009839CF48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2" t="945" r="14297" b="-4179"/>
          <a:stretch/>
        </p:blipFill>
        <p:spPr>
          <a:xfrm>
            <a:off x="4562973" y="3363679"/>
            <a:ext cx="612786" cy="94782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Image 11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CE5CBC0B-1A98-4B67-A324-11463B2EC2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3" r="22161"/>
          <a:stretch/>
        </p:blipFill>
        <p:spPr>
          <a:xfrm>
            <a:off x="9887675" y="2691728"/>
            <a:ext cx="623595" cy="575004"/>
          </a:xfrm>
          <a:prstGeom prst="ellipse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40BAA5F-BD1D-4308-8643-88112A1ABA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396847"/>
            <a:ext cx="434546" cy="601122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8252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6" grpId="0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">
              <a:srgbClr val="7030A0">
                <a:lumMod val="92000"/>
                <a:lumOff val="8000"/>
              </a:srgbClr>
            </a:gs>
            <a:gs pos="91000">
              <a:schemeClr val="accent1">
                <a:lumMod val="30000"/>
              </a:schemeClr>
            </a:gs>
            <a:gs pos="75000">
              <a:schemeClr val="accent1">
                <a:lumMod val="41000"/>
              </a:schemeClr>
            </a:gs>
            <a:gs pos="100000">
              <a:schemeClr val="accent1">
                <a:lumMod val="14000"/>
              </a:schemeClr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4C3B7795-A361-42F6-B1B6-588E17A7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9B1-453B-4F02-A3B9-29A253835B8E}" type="slidenum">
              <a:rPr lang="fr-FR" sz="1600" smtClean="0">
                <a:latin typeface="Garamond" panose="02020404030301010803" pitchFamily="18" charset="0"/>
              </a:rPr>
              <a:t>7</a:t>
            </a:fld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17" name="Espace réservé du pied de page 16">
            <a:extLst>
              <a:ext uri="{FF2B5EF4-FFF2-40B4-BE49-F238E27FC236}">
                <a16:creationId xmlns:a16="http://schemas.microsoft.com/office/drawing/2014/main" id="{2524AF86-9765-4884-9ED8-DD0DB608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Julian barkoudeh - EI2I-3-II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BB37773-3EF9-4EAD-BA87-2626C0CE4A20}"/>
              </a:ext>
            </a:extLst>
          </p:cNvPr>
          <p:cNvSpPr txBox="1"/>
          <p:nvPr/>
        </p:nvSpPr>
        <p:spPr>
          <a:xfrm>
            <a:off x="3391829" y="2782669"/>
            <a:ext cx="6456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Garamond" panose="02020404030301010803" pitchFamily="18" charset="0"/>
              </a:rPr>
              <a:t>Merci de votre attention  ! </a:t>
            </a:r>
            <a:endParaRPr lang="en-US" sz="3600" b="1" dirty="0">
              <a:latin typeface="Garamond" panose="02020404030301010803" pitchFamily="18" charset="0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777A8019-488E-4F45-968D-B681409B87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1" r="3381" b="20185"/>
          <a:stretch/>
        </p:blipFill>
        <p:spPr>
          <a:xfrm>
            <a:off x="4334728" y="-32217"/>
            <a:ext cx="3522544" cy="2702423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95426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fondeur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rofondeur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ondeu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</TotalTime>
  <Words>173</Words>
  <Application>Microsoft Office PowerPoint</Application>
  <PresentationFormat>Grand écran</PresentationFormat>
  <Paragraphs>72</Paragraphs>
  <Slides>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Abadi</vt:lpstr>
      <vt:lpstr>Arial</vt:lpstr>
      <vt:lpstr>Calibri</vt:lpstr>
      <vt:lpstr>Corbel</vt:lpstr>
      <vt:lpstr>Garamond</vt:lpstr>
      <vt:lpstr>Profondeur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julian barkoudeh</dc:creator>
  <cp:lastModifiedBy>julian barkoudeh</cp:lastModifiedBy>
  <cp:revision>114</cp:revision>
  <dcterms:created xsi:type="dcterms:W3CDTF">2020-11-14T19:39:55Z</dcterms:created>
  <dcterms:modified xsi:type="dcterms:W3CDTF">2021-03-22T09:11:03Z</dcterms:modified>
</cp:coreProperties>
</file>