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1E0EB51-75EA-495B-9907-5B2EF9948335}">
  <a:tblStyle styleId="{51E0EB51-75EA-495B-9907-5B2EF99483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34962729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34962729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34962729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34962729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34962729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34962729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34962729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34962729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d93daa90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d93daa90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dc81a1cf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dc81a1c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d93daa90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d93daa90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dc81a1cf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dc81a1cf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e8756d5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e8756d5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dc81a1cf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dc81a1cf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c81a1cf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dc81a1cf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dc81a1cf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dc81a1cf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224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/>
              <a:t>DESTINY 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Informática II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Julián Guillermo Zapata Rugeles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Juan </a:t>
            </a:r>
            <a:r>
              <a:rPr lang="es" sz="1400"/>
              <a:t>David</a:t>
            </a:r>
            <a:r>
              <a:rPr lang="es" sz="1400"/>
              <a:t> Rendon Berrío</a:t>
            </a:r>
            <a:endParaRPr sz="14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5825" y="1012550"/>
            <a:ext cx="2520908" cy="121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234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CCCCCC"/>
                </a:solidFill>
              </a:rPr>
              <a:t>Objeto Cometa errático</a:t>
            </a:r>
            <a:endParaRPr sz="2500">
              <a:solidFill>
                <a:srgbClr val="CCCCCC"/>
              </a:solidFill>
            </a:endParaRPr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771475"/>
            <a:ext cx="8520600" cy="25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Este objeto consta de un cuerpo </a:t>
            </a:r>
            <a:r>
              <a:rPr lang="es" sz="1000"/>
              <a:t>volador</a:t>
            </a:r>
            <a:r>
              <a:rPr lang="es" sz="1000"/>
              <a:t> que sigue órbitas lineales y que puede colisionar con otros objetos , incluido el usuario.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200"/>
              <a:t>características Funcionales : 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/>
              <a:t> 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200"/>
              <a:t>características Gráficas  : 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200"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534675"/>
            <a:ext cx="1191216" cy="572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2" name="Google Shape;142;p22"/>
          <p:cNvGraphicFramePr/>
          <p:nvPr/>
        </p:nvGraphicFramePr>
        <p:xfrm>
          <a:off x="452850" y="15741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{51E0EB51-75EA-495B-9907-5B2EF9948335}</a:tableStyleId>
              </a:tblPr>
              <a:tblGrid>
                <a:gridCol w="2092425"/>
                <a:gridCol w="5086825"/>
                <a:gridCol w="559400"/>
              </a:tblGrid>
              <a:tr h="288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movimiento , velocidad , tamaño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rectilíneo uniforme , velocidad variable  , tamaño variable.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?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7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ángulo de lanzamiento y frecuencia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a partir de un punto común o aleatorio y un ángulo dado este cuerpo saldrá disparado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(se tratará de interceptar la trayectoria del jugador y </a:t>
                      </a:r>
                      <a:r>
                        <a:rPr lang="es" sz="1000"/>
                        <a:t>explotarlo</a:t>
                      </a:r>
                      <a:r>
                        <a:rPr lang="es" sz="1000"/>
                        <a:t> 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?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7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Colisionable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Si. puede explotar si colisiona con algún objeto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?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3" name="Google Shape;143;p22"/>
          <p:cNvGraphicFramePr/>
          <p:nvPr/>
        </p:nvGraphicFramePr>
        <p:xfrm>
          <a:off x="486875" y="323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{51E0EB51-75EA-495B-9907-5B2EF9948335}</a:tableStyleId>
              </a:tblPr>
              <a:tblGrid>
                <a:gridCol w="7704625"/>
              </a:tblGrid>
              <a:tr h="964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sprite 1 : paquete de texturas #1 (rotando sobre sí mismo con velocidad de rotación  X1 )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sprite 2 : paquete de texturas #2 (rotando sobre sí mismo con velocidad de rotación  X2 )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sprite 3 : paquete de texturas #3 (sin rotación con estela de fuego o cola )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sprite 4 : paquete de texturas #4 (explosión del cometa)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4" name="Google Shape;144;p22"/>
          <p:cNvGraphicFramePr/>
          <p:nvPr/>
        </p:nvGraphicFramePr>
        <p:xfrm>
          <a:off x="6878625" y="27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{51E0EB51-75EA-495B-9907-5B2EF9948335}</a:tableStyleId>
              </a:tblPr>
              <a:tblGrid>
                <a:gridCol w="1312875"/>
              </a:tblGrid>
              <a:tr h="312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sin implementar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311700" y="234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CCCCCC"/>
                </a:solidFill>
              </a:rPr>
              <a:t>Objeto Cuerpos trayectorias circulares</a:t>
            </a:r>
            <a:endParaRPr sz="2500">
              <a:solidFill>
                <a:srgbClr val="CCCCCC"/>
              </a:solidFill>
            </a:endParaRPr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311700" y="771475"/>
            <a:ext cx="8520600" cy="25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Este objeto consta de un cuerpo que describe una trayectoria circular sobre la escena a partir de un punto común o centro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200"/>
              <a:t>características Funcionales : 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/>
              <a:t> 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200"/>
              <a:t>características Gráficas  : 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200"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534675"/>
            <a:ext cx="1191216" cy="572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2" name="Google Shape;152;p23"/>
          <p:cNvGraphicFramePr/>
          <p:nvPr/>
        </p:nvGraphicFramePr>
        <p:xfrm>
          <a:off x="452850" y="15741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{51E0EB51-75EA-495B-9907-5B2EF9948335}</a:tableStyleId>
              </a:tblPr>
              <a:tblGrid>
                <a:gridCol w="2092425"/>
                <a:gridCol w="5086825"/>
                <a:gridCol w="559400"/>
              </a:tblGrid>
              <a:tr h="288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movimiento , velocidad , tamaño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circular</a:t>
                      </a:r>
                      <a:r>
                        <a:rPr lang="es" sz="1000"/>
                        <a:t> , velocidad variable  , tamaño variable.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?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7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atracción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El objeto puede tener gravedad y perturbar las trayectorias de los objetos que estén en el </a:t>
                      </a:r>
                      <a:r>
                        <a:rPr lang="es" sz="1000"/>
                        <a:t>área</a:t>
                      </a:r>
                      <a:r>
                        <a:rPr lang="es" sz="1000"/>
                        <a:t> de  acción.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?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7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Colisionable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Si. puede explotar si colisiona con algún objeto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?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3" name="Google Shape;153;p23"/>
          <p:cNvGraphicFramePr/>
          <p:nvPr/>
        </p:nvGraphicFramePr>
        <p:xfrm>
          <a:off x="486875" y="323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{51E0EB51-75EA-495B-9907-5B2EF9948335}</a:tableStyleId>
              </a:tblPr>
              <a:tblGrid>
                <a:gridCol w="7704625"/>
              </a:tblGrid>
              <a:tr h="964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sprite 1 : paquete de texturas #1 ()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sprite 2 : paquete de texturas #2 ()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sprite 3 : paquete de texturas #3 ()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4" name="Google Shape;154;p23"/>
          <p:cNvGraphicFramePr/>
          <p:nvPr/>
        </p:nvGraphicFramePr>
        <p:xfrm>
          <a:off x="6878625" y="27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{51E0EB51-75EA-495B-9907-5B2EF9948335}</a:tableStyleId>
              </a:tblPr>
              <a:tblGrid>
                <a:gridCol w="1312875"/>
              </a:tblGrid>
              <a:tr h="312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sin implementar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311700" y="234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CCCCCC"/>
                </a:solidFill>
              </a:rPr>
              <a:t>Objeto Bichos espaciales</a:t>
            </a:r>
            <a:endParaRPr sz="2500">
              <a:solidFill>
                <a:srgbClr val="CCCCCC"/>
              </a:solidFill>
            </a:endParaRPr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311700" y="771475"/>
            <a:ext cx="8520600" cy="25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Este objeto consta de un cuerpo que describe una trayectoria circular sobre la escena a partir de un punto común o centro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200"/>
              <a:t>características Funcionales : 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/>
              <a:t> 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200"/>
              <a:t>características Gráficas  : 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200"/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534675"/>
            <a:ext cx="1191216" cy="572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2" name="Google Shape;162;p24"/>
          <p:cNvGraphicFramePr/>
          <p:nvPr/>
        </p:nvGraphicFramePr>
        <p:xfrm>
          <a:off x="452850" y="15741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{51E0EB51-75EA-495B-9907-5B2EF9948335}</a:tableStyleId>
              </a:tblPr>
              <a:tblGrid>
                <a:gridCol w="2092425"/>
                <a:gridCol w="5086825"/>
                <a:gridCol w="559400"/>
              </a:tblGrid>
              <a:tr h="288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movimiento , velocidad , tamaño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errático patrulla o circular</a:t>
                      </a:r>
                      <a:r>
                        <a:rPr lang="es" sz="1000"/>
                        <a:t>, velocidad variable  , fijo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?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7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búsqueda</a:t>
                      </a:r>
                      <a:r>
                        <a:rPr lang="es" sz="1000"/>
                        <a:t> y destrucción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El objeto en su patrulla tiene un </a:t>
                      </a:r>
                      <a:r>
                        <a:rPr lang="es" sz="1000"/>
                        <a:t>área</a:t>
                      </a:r>
                      <a:r>
                        <a:rPr lang="es" sz="1000"/>
                        <a:t> de acción </a:t>
                      </a:r>
                      <a:r>
                        <a:rPr lang="es" sz="1000"/>
                        <a:t>circular</a:t>
                      </a:r>
                      <a:r>
                        <a:rPr lang="es" sz="1000"/>
                        <a:t> con </a:t>
                      </a:r>
                      <a:r>
                        <a:rPr lang="es" sz="1000"/>
                        <a:t>él</a:t>
                      </a:r>
                      <a:r>
                        <a:rPr lang="es" sz="1000"/>
                        <a:t> como centro, si el jugador entra en su rango de efectividad se pondrá en modo destrucción : se alertará a todos sobre la posición del jugador y estos corregirán </a:t>
                      </a:r>
                      <a:r>
                        <a:rPr lang="es" sz="1000"/>
                        <a:t>coordenadas</a:t>
                      </a:r>
                      <a:r>
                        <a:rPr lang="es" sz="1000"/>
                        <a:t> hacia el punto donde se avistó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?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7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Colisionable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Si. puede explotar si el jugador está en su rango  y si es impactado por el jugador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?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3" name="Google Shape;163;p24"/>
          <p:cNvGraphicFramePr/>
          <p:nvPr/>
        </p:nvGraphicFramePr>
        <p:xfrm>
          <a:off x="486875" y="36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{51E0EB51-75EA-495B-9907-5B2EF9948335}</a:tableStyleId>
              </a:tblPr>
              <a:tblGrid>
                <a:gridCol w="7704625"/>
              </a:tblGrid>
              <a:tr h="843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sprite 1 : paquete de texturas #1 ()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sprite 2 : explosión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4" name="Google Shape;164;p24"/>
          <p:cNvGraphicFramePr/>
          <p:nvPr/>
        </p:nvGraphicFramePr>
        <p:xfrm>
          <a:off x="6878625" y="27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{51E0EB51-75EA-495B-9907-5B2EF9948335}</a:tableStyleId>
              </a:tblPr>
              <a:tblGrid>
                <a:gridCol w="1312875"/>
              </a:tblGrid>
              <a:tr h="312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sin implementar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311700" y="234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CCCCCC"/>
                </a:solidFill>
              </a:rPr>
              <a:t>Objeto Minas espaciales &lt;opcional &gt; </a:t>
            </a:r>
            <a:endParaRPr sz="2500">
              <a:solidFill>
                <a:srgbClr val="CCCCCC"/>
              </a:solidFill>
            </a:endParaRPr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311700" y="771475"/>
            <a:ext cx="8520600" cy="25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Este objeto consta de un cuerpo que describe una trayectoria circular sobre la escena a partir de un punto común o centro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200"/>
              <a:t>características Funcionales : 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/>
              <a:t> 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200"/>
              <a:t>características Gráficas  : 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200"/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534675"/>
            <a:ext cx="1191216" cy="572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2" name="Google Shape;172;p25"/>
          <p:cNvGraphicFramePr/>
          <p:nvPr/>
        </p:nvGraphicFramePr>
        <p:xfrm>
          <a:off x="452850" y="15741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{51E0EB51-75EA-495B-9907-5B2EF9948335}</a:tableStyleId>
              </a:tblPr>
              <a:tblGrid>
                <a:gridCol w="2092425"/>
                <a:gridCol w="5086825"/>
                <a:gridCol w="559400"/>
              </a:tblGrid>
              <a:tr h="288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movimiento , velocidad , tamaño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estáticas </a:t>
                      </a:r>
                      <a:r>
                        <a:rPr lang="es" sz="1000"/>
                        <a:t>, </a:t>
                      </a:r>
                      <a:r>
                        <a:rPr lang="es" sz="1000"/>
                        <a:t>Rectilíneo</a:t>
                      </a:r>
                      <a:r>
                        <a:rPr lang="es" sz="1000"/>
                        <a:t> uniforme , fijo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?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7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detección y explosión.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al ser detectado un jugador dentro del radio de acción de la mina , esta inicia un conteo interno ( x segundos ) y explota.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?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7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Colisionable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&lt;sin definir aún&gt;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?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3" name="Google Shape;173;p25"/>
          <p:cNvGraphicFramePr/>
          <p:nvPr/>
        </p:nvGraphicFramePr>
        <p:xfrm>
          <a:off x="486875" y="36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{51E0EB51-75EA-495B-9907-5B2EF9948335}</a:tableStyleId>
              </a:tblPr>
              <a:tblGrid>
                <a:gridCol w="7704625"/>
              </a:tblGrid>
              <a:tr h="74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sprite 1 :  mina a la espera  (se puede ver un </a:t>
                      </a:r>
                      <a:r>
                        <a:rPr lang="es" sz="1000"/>
                        <a:t>círculo</a:t>
                      </a:r>
                      <a:r>
                        <a:rPr lang="es" sz="1000"/>
                        <a:t> con centro ella mismo , el cual está variando a manera de pulso)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sprite 2 : exploción de la mina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4" name="Google Shape;174;p25"/>
          <p:cNvGraphicFramePr/>
          <p:nvPr/>
        </p:nvGraphicFramePr>
        <p:xfrm>
          <a:off x="6878625" y="27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{51E0EB51-75EA-495B-9907-5B2EF9948335}</a:tableStyleId>
              </a:tblPr>
              <a:tblGrid>
                <a:gridCol w="1312875"/>
              </a:tblGrid>
              <a:tr h="312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sin implementar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Historia</a:t>
            </a:r>
            <a:endParaRPr sz="25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¡La tierra ha sido invadida! </a:t>
            </a:r>
            <a:r>
              <a:rPr lang="es" sz="1200"/>
              <a:t>Capitán</a:t>
            </a:r>
            <a:r>
              <a:rPr lang="es" sz="1200"/>
              <a:t> es hora de salir de aquí.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/>
              <a:t>Hace algunos años  la tierra era un lugar muy tranquilo, los recursos abundaban y la humanidad vivía prosperamente. pero fue hasta </a:t>
            </a:r>
            <a:r>
              <a:rPr lang="es" sz="1200"/>
              <a:t>finales</a:t>
            </a:r>
            <a:r>
              <a:rPr lang="es" sz="1200"/>
              <a:t> de este siglo que descubrimos  que no </a:t>
            </a:r>
            <a:r>
              <a:rPr lang="es" sz="1200"/>
              <a:t>éramos</a:t>
            </a:r>
            <a:r>
              <a:rPr lang="es" sz="1200"/>
              <a:t> los únicos . Desde entonces hemos librado una batalla por  retenerlos y que nuestro planeta esté a salvo. Pero ya nuestros recursos se acabaron y los invasores están en nuestro hogar y quieren </a:t>
            </a:r>
            <a:r>
              <a:rPr lang="es" sz="1200"/>
              <a:t>exterminarnos</a:t>
            </a:r>
            <a:r>
              <a:rPr lang="es" sz="1200"/>
              <a:t>. Nuestra única opción será salir de aquí. dejar nuestro planeta y huir.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/>
              <a:t>¿ y ahora </a:t>
            </a:r>
            <a:r>
              <a:rPr lang="es" sz="1200"/>
              <a:t>capitán</a:t>
            </a:r>
            <a:r>
              <a:rPr lang="es" sz="1200"/>
              <a:t> ? 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es" sz="1200"/>
              <a:t>persona : hay una nave en la plataforma a dos </a:t>
            </a:r>
            <a:r>
              <a:rPr lang="es" sz="1200"/>
              <a:t>kilómetros</a:t>
            </a:r>
            <a:r>
              <a:rPr lang="es" sz="1200"/>
              <a:t> de aquí, quizá  podamos llegar a ella y salir de aquí lo </a:t>
            </a:r>
            <a:r>
              <a:rPr lang="es" sz="1200"/>
              <a:t>más</a:t>
            </a:r>
            <a:r>
              <a:rPr lang="es" sz="1200"/>
              <a:t> rápido posible.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s" sz="1200"/>
              <a:t>Preparaos tus municiones porque vamos hacia la nave.</a:t>
            </a:r>
            <a:endParaRPr sz="12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534675"/>
            <a:ext cx="1191216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/>
              <a:t>ESCENA TERRESTRE</a:t>
            </a:r>
            <a:endParaRPr b="1" sz="2500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235500" y="3440525"/>
            <a:ext cx="8767200" cy="11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En esta ciudad ardiendo en fuego nuestro personaje deberá caminar a </a:t>
            </a:r>
            <a:r>
              <a:rPr lang="es" sz="1200"/>
              <a:t>través</a:t>
            </a:r>
            <a:r>
              <a:rPr lang="es" sz="1200"/>
              <a:t> de sus calles </a:t>
            </a:r>
            <a:r>
              <a:rPr lang="es" sz="1200"/>
              <a:t>enfrentándose</a:t>
            </a:r>
            <a:r>
              <a:rPr lang="es" sz="1200"/>
              <a:t> a diferentes enemigos y sorteando su suerte con </a:t>
            </a:r>
            <a:r>
              <a:rPr lang="es" sz="1200"/>
              <a:t>obstáculos</a:t>
            </a:r>
            <a:r>
              <a:rPr lang="es" sz="1200"/>
              <a:t> y plataformas hasta llegar a la </a:t>
            </a:r>
            <a:r>
              <a:rPr lang="es" sz="1200"/>
              <a:t>plataforma</a:t>
            </a:r>
            <a:r>
              <a:rPr lang="es" sz="1200"/>
              <a:t> de la nave espacial, la cual deberán despegar con éxito y salir de la tierra.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200"/>
              <a:t>la escena está además animada con personas </a:t>
            </a:r>
            <a:r>
              <a:rPr lang="es" sz="1200"/>
              <a:t>huyendo o arrastrándose del lugar.</a:t>
            </a:r>
            <a:r>
              <a:rPr lang="es" sz="1200"/>
              <a:t> </a:t>
            </a:r>
            <a:endParaRPr sz="120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534675"/>
            <a:ext cx="1191216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450" y="971550"/>
            <a:ext cx="8380455" cy="2373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8572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34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CCCCCC"/>
                </a:solidFill>
              </a:rPr>
              <a:t>Objeto Personaje Principal</a:t>
            </a:r>
            <a:endParaRPr sz="2500">
              <a:solidFill>
                <a:srgbClr val="CCCCCC"/>
              </a:solidFill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771475"/>
            <a:ext cx="8520600" cy="25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Este objeto consta del personaje principal quien será el protagonista del vídeo juego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200"/>
              <a:t>características Funcionales : 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/>
              <a:t> 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200"/>
              <a:t>características Gráficas  : 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534675"/>
            <a:ext cx="1191216" cy="572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8" name="Google Shape;78;p16"/>
          <p:cNvGraphicFramePr/>
          <p:nvPr/>
        </p:nvGraphicFramePr>
        <p:xfrm>
          <a:off x="452850" y="15741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{51E0EB51-75EA-495B-9907-5B2EF9948335}</a:tableStyleId>
              </a:tblPr>
              <a:tblGrid>
                <a:gridCol w="2092425"/>
                <a:gridCol w="5086825"/>
                <a:gridCol w="559400"/>
              </a:tblGrid>
              <a:tr h="288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movimiento , velocidad , MRU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salto  , desaceleración automática / MRU JETPACK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?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7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Capacidad de defensa mutable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El personaje puede defenderse usando un arma que puede cambiar con BONUS BOX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?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7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Colisionable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Si. puede perder vida o morir </a:t>
                      </a:r>
                      <a:r>
                        <a:rPr lang="es" sz="1000"/>
                        <a:t>instantáneamente</a:t>
                      </a:r>
                      <a:r>
                        <a:rPr lang="es" sz="1000"/>
                        <a:t>.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?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9" name="Google Shape;79;p16"/>
          <p:cNvGraphicFramePr/>
          <p:nvPr/>
        </p:nvGraphicFramePr>
        <p:xfrm>
          <a:off x="486875" y="323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{51E0EB51-75EA-495B-9907-5B2EF9948335}</a:tableStyleId>
              </a:tblPr>
              <a:tblGrid>
                <a:gridCol w="7704625"/>
              </a:tblGrid>
              <a:tr h="964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0" name="Google Shape;80;p16"/>
          <p:cNvGraphicFramePr/>
          <p:nvPr/>
        </p:nvGraphicFramePr>
        <p:xfrm>
          <a:off x="6878625" y="27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{51E0EB51-75EA-495B-9907-5B2EF9948335}</a:tableStyleId>
              </a:tblPr>
              <a:tblGrid>
                <a:gridCol w="1312875"/>
              </a:tblGrid>
              <a:tr h="312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sin implementar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5838" y="3274412"/>
            <a:ext cx="997025" cy="893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88187" y="3274413"/>
            <a:ext cx="886198" cy="89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07913" y="3143112"/>
            <a:ext cx="997025" cy="1146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84838" y="3302288"/>
            <a:ext cx="647700" cy="837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234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CCCCCC"/>
                </a:solidFill>
              </a:rPr>
              <a:t>Objeto Enemigos terrestres</a:t>
            </a:r>
            <a:endParaRPr sz="2500">
              <a:solidFill>
                <a:srgbClr val="CCCCCC"/>
              </a:solidFill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771475"/>
            <a:ext cx="8520600" cy="25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Este objeto consta enemigos que intentarán hacer daño al personaje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200"/>
              <a:t>características Funcionales : 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/>
              <a:t> 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200"/>
              <a:t>características Gráficas  : 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534675"/>
            <a:ext cx="1191216" cy="572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2" name="Google Shape;92;p17"/>
          <p:cNvGraphicFramePr/>
          <p:nvPr/>
        </p:nvGraphicFramePr>
        <p:xfrm>
          <a:off x="452850" y="15741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{51E0EB51-75EA-495B-9907-5B2EF9948335}</a:tableStyleId>
              </a:tblPr>
              <a:tblGrid>
                <a:gridCol w="2092425"/>
                <a:gridCol w="5086825"/>
                <a:gridCol w="559400"/>
              </a:tblGrid>
              <a:tr h="288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movimiento , velocidad , MRU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salto </a:t>
                      </a:r>
                      <a:r>
                        <a:rPr lang="es" sz="1000"/>
                        <a:t>, gravedad , </a:t>
                      </a:r>
                      <a:r>
                        <a:rPr lang="es" sz="1000"/>
                        <a:t>impulso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?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7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Capacidad de defensa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Disparos o diferentes acciones que comprometen al jugador.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?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7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Colisionable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Si. puede perder vida o morir instantáneamente.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?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3" name="Google Shape;93;p17"/>
          <p:cNvGraphicFramePr/>
          <p:nvPr/>
        </p:nvGraphicFramePr>
        <p:xfrm>
          <a:off x="486875" y="323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{51E0EB51-75EA-495B-9907-5B2EF9948335}</a:tableStyleId>
              </a:tblPr>
              <a:tblGrid>
                <a:gridCol w="7704625"/>
              </a:tblGrid>
              <a:tr h="964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sprite 1 : enemigo saltando 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sprite 2 : enemigo corriendo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sprite 3 : enemigo disparando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4" name="Google Shape;94;p17"/>
          <p:cNvGraphicFramePr/>
          <p:nvPr/>
        </p:nvGraphicFramePr>
        <p:xfrm>
          <a:off x="6878625" y="27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{51E0EB51-75EA-495B-9907-5B2EF9948335}</a:tableStyleId>
              </a:tblPr>
              <a:tblGrid>
                <a:gridCol w="1312875"/>
              </a:tblGrid>
              <a:tr h="312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sin implementar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234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CCCCCC"/>
                </a:solidFill>
              </a:rPr>
              <a:t>Objeto plataformas y paredes</a:t>
            </a:r>
            <a:endParaRPr sz="2500">
              <a:solidFill>
                <a:srgbClr val="CCCCCC"/>
              </a:solidFill>
            </a:endParaRPr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771475"/>
            <a:ext cx="8520600" cy="25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Este objeto representa paredes y plataformas , cualquier superficie cuadrada/rectangular  redimensionable 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200"/>
              <a:t>características Funcionales : 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/>
              <a:t> 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200"/>
              <a:t>características Gráficas  : 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534675"/>
            <a:ext cx="1191216" cy="572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2" name="Google Shape;102;p18"/>
          <p:cNvGraphicFramePr/>
          <p:nvPr/>
        </p:nvGraphicFramePr>
        <p:xfrm>
          <a:off x="452850" y="15741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{51E0EB51-75EA-495B-9907-5B2EF9948335}</a:tableStyleId>
              </a:tblPr>
              <a:tblGrid>
                <a:gridCol w="2092425"/>
                <a:gridCol w="5086825"/>
                <a:gridCol w="559400"/>
              </a:tblGrid>
              <a:tr h="288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MRU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desplazamiento simple  u </a:t>
                      </a:r>
                      <a:r>
                        <a:rPr lang="es" sz="1000"/>
                        <a:t>posición</a:t>
                      </a:r>
                      <a:r>
                        <a:rPr lang="es" sz="1000"/>
                        <a:t>  estática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?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7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Colisionable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Si. puede perder vida o morir instantáneamente.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7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graphicFrame>
        <p:nvGraphicFramePr>
          <p:cNvPr id="103" name="Google Shape;103;p18"/>
          <p:cNvGraphicFramePr/>
          <p:nvPr/>
        </p:nvGraphicFramePr>
        <p:xfrm>
          <a:off x="486875" y="323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{51E0EB51-75EA-495B-9907-5B2EF9948335}</a:tableStyleId>
              </a:tblPr>
              <a:tblGrid>
                <a:gridCol w="7704625"/>
              </a:tblGrid>
              <a:tr h="964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sprite 1 : </a:t>
                      </a:r>
                      <a:r>
                        <a:rPr lang="es" sz="1000"/>
                        <a:t>plataforma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sprite 2 : paredes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sprite 3 : otros objetos necesarios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4" name="Google Shape;104;p18"/>
          <p:cNvGraphicFramePr/>
          <p:nvPr/>
        </p:nvGraphicFramePr>
        <p:xfrm>
          <a:off x="6878625" y="27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{51E0EB51-75EA-495B-9907-5B2EF9948335}</a:tableStyleId>
              </a:tblPr>
              <a:tblGrid>
                <a:gridCol w="1312875"/>
              </a:tblGrid>
              <a:tr h="312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sin implementar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234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CCCCCC"/>
                </a:solidFill>
              </a:rPr>
              <a:t>Objeto Personas huyendo</a:t>
            </a:r>
            <a:endParaRPr sz="2500">
              <a:solidFill>
                <a:srgbClr val="CCCCCC"/>
              </a:solidFill>
            </a:endParaRPr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771475"/>
            <a:ext cx="8520600" cy="25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Este objeto consta del personaje principal quien será el protagonista del vídeo juego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200"/>
              <a:t>características Funcionales : 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/>
              <a:t> 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200"/>
              <a:t>características Gráficas  : 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534675"/>
            <a:ext cx="1191216" cy="572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2" name="Google Shape;112;p19"/>
          <p:cNvGraphicFramePr/>
          <p:nvPr/>
        </p:nvGraphicFramePr>
        <p:xfrm>
          <a:off x="452850" y="15741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{51E0EB51-75EA-495B-9907-5B2EF9948335}</a:tableStyleId>
              </a:tblPr>
              <a:tblGrid>
                <a:gridCol w="2092425"/>
                <a:gridCol w="5086825"/>
                <a:gridCol w="559400"/>
              </a:tblGrid>
              <a:tr h="288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MRU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Movimiento en un único sentido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?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7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N/A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No </a:t>
                      </a:r>
                      <a:r>
                        <a:rPr lang="es" sz="1000"/>
                        <a:t>interactúan</a:t>
                      </a:r>
                      <a:r>
                        <a:rPr lang="es" sz="1000"/>
                        <a:t> con el personaje , </a:t>
                      </a:r>
                      <a:r>
                        <a:rPr lang="es" sz="1000"/>
                        <a:t>podría</a:t>
                      </a:r>
                      <a:r>
                        <a:rPr lang="es" sz="1000"/>
                        <a:t> morir a manos de enemigos.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?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7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highlight>
                            <a:srgbClr val="FFFF00"/>
                          </a:highlight>
                        </a:rPr>
                        <a:t>Colisionable</a:t>
                      </a:r>
                      <a:endParaRPr sz="1000"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highlight>
                            <a:srgbClr val="FFFF00"/>
                          </a:highlight>
                        </a:rPr>
                        <a:t>SIN DEFINIR</a:t>
                      </a:r>
                      <a:endParaRPr sz="1000"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3" name="Google Shape;113;p19"/>
          <p:cNvGraphicFramePr/>
          <p:nvPr/>
        </p:nvGraphicFramePr>
        <p:xfrm>
          <a:off x="486875" y="323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{51E0EB51-75EA-495B-9907-5B2EF9948335}</a:tableStyleId>
              </a:tblPr>
              <a:tblGrid>
                <a:gridCol w="7704625"/>
              </a:tblGrid>
              <a:tr h="964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sprite 1 : persona corriendo con pánico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sprite 2 : </a:t>
                      </a:r>
                      <a:r>
                        <a:rPr lang="es" sz="1000">
                          <a:solidFill>
                            <a:schemeClr val="dk1"/>
                          </a:solidFill>
                        </a:rPr>
                        <a:t>persona corriendo con pánico #2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sprite 3 : persona </a:t>
                      </a:r>
                      <a:r>
                        <a:rPr lang="es" sz="1000"/>
                        <a:t>arrastrándose</a:t>
                      </a:r>
                      <a:r>
                        <a:rPr lang="es" sz="1000"/>
                        <a:t>.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4" name="Google Shape;114;p19"/>
          <p:cNvGraphicFramePr/>
          <p:nvPr/>
        </p:nvGraphicFramePr>
        <p:xfrm>
          <a:off x="6878625" y="27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{51E0EB51-75EA-495B-9907-5B2EF9948335}</a:tableStyleId>
              </a:tblPr>
              <a:tblGrid>
                <a:gridCol w="1312875"/>
              </a:tblGrid>
              <a:tr h="312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sin implementar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6975" y="3233725"/>
            <a:ext cx="4774526" cy="96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234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CCCCCC"/>
                </a:solidFill>
              </a:rPr>
              <a:t>Objeto Transbordador</a:t>
            </a:r>
            <a:endParaRPr sz="2500">
              <a:solidFill>
                <a:srgbClr val="CCCCCC"/>
              </a:solidFill>
            </a:endParaRPr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771475"/>
            <a:ext cx="8520600" cy="25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Este objeto consta de un cohete espacial que estará disponible al final del mapa y será pilotado  por el jugador hacia la órbita terrestre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200"/>
              <a:t>características Funcionales : 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/>
              <a:t> 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200"/>
              <a:t>características Gráficas  : 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534675"/>
            <a:ext cx="1191216" cy="572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3" name="Google Shape;123;p20"/>
          <p:cNvGraphicFramePr/>
          <p:nvPr/>
        </p:nvGraphicFramePr>
        <p:xfrm>
          <a:off x="452850" y="15741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{51E0EB51-75EA-495B-9907-5B2EF9948335}</a:tableStyleId>
              </a:tblPr>
              <a:tblGrid>
                <a:gridCol w="2092425"/>
                <a:gridCol w="5086825"/>
                <a:gridCol w="559400"/>
              </a:tblGrid>
              <a:tr h="288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Aceleración vertical</a:t>
                      </a:r>
                      <a:r>
                        <a:rPr lang="es" sz="1000"/>
                        <a:t>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desaceleración automática / </a:t>
                      </a:r>
                      <a:r>
                        <a:rPr lang="es" sz="1000"/>
                        <a:t>caída</a:t>
                      </a:r>
                      <a:r>
                        <a:rPr lang="es" sz="1000"/>
                        <a:t> libre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?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7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Inpulso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Aceleración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?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7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Colisionable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Si. puede explotar si colisiona con algún objeto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?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4" name="Google Shape;124;p20"/>
          <p:cNvGraphicFramePr/>
          <p:nvPr/>
        </p:nvGraphicFramePr>
        <p:xfrm>
          <a:off x="486875" y="323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{51E0EB51-75EA-495B-9907-5B2EF9948335}</a:tableStyleId>
              </a:tblPr>
              <a:tblGrid>
                <a:gridCol w="7704625"/>
              </a:tblGrid>
              <a:tr h="964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sprite 1 : trasbordador estático 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sprite 2 : impulso vertical , animación expulsión de gas caliente en la tobera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00">
                          <a:solidFill>
                            <a:schemeClr val="dk1"/>
                          </a:solidFill>
                        </a:rPr>
                        <a:t>sprite 3 : explosión del transbordador.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5" name="Google Shape;125;p20"/>
          <p:cNvGraphicFramePr/>
          <p:nvPr/>
        </p:nvGraphicFramePr>
        <p:xfrm>
          <a:off x="6878625" y="27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{51E0EB51-75EA-495B-9907-5B2EF9948335}</a:tableStyleId>
              </a:tblPr>
              <a:tblGrid>
                <a:gridCol w="1312875"/>
              </a:tblGrid>
              <a:tr h="312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sin implementar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26" name="Google Shape;126;p20"/>
          <p:cNvPicPr preferRelativeResize="0"/>
          <p:nvPr/>
        </p:nvPicPr>
        <p:blipFill rotWithShape="1">
          <a:blip r:embed="rId4">
            <a:alphaModFix/>
          </a:blip>
          <a:srcRect b="0" l="0" r="80953" t="0"/>
          <a:stretch/>
        </p:blipFill>
        <p:spPr>
          <a:xfrm>
            <a:off x="6823400" y="2815550"/>
            <a:ext cx="1998401" cy="18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/>
              <a:t>ESCENA ESPACIAL</a:t>
            </a:r>
            <a:endParaRPr b="1" sz="2500"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235500" y="3440525"/>
            <a:ext cx="8767200" cy="11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El espacio exterior está lleno de bichos espaciales que intentarán </a:t>
            </a:r>
            <a:r>
              <a:rPr lang="es" sz="1200"/>
              <a:t>deshacerse</a:t>
            </a:r>
            <a:r>
              <a:rPr lang="es" sz="1200"/>
              <a:t> de tí, en esta escena la gravedad cero será nula y la nave del personaje seguirá trayectorias uniforme aceleradas. su objetivo es salir del sistema solar sorteando su suerte frente a los invasores que </a:t>
            </a:r>
            <a:r>
              <a:rPr lang="es" sz="1200"/>
              <a:t>impedirán</a:t>
            </a:r>
            <a:r>
              <a:rPr lang="es" sz="1200"/>
              <a:t> a toda costa tu huida.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200"/>
              <a:t>la escena está además animada con objetos celestes que pueden colisionar con la nave y que siguen trayectorias </a:t>
            </a:r>
            <a:r>
              <a:rPr lang="es" sz="1200"/>
              <a:t>Rectilíneas</a:t>
            </a:r>
            <a:r>
              <a:rPr lang="es" sz="1200"/>
              <a:t>.</a:t>
            </a:r>
            <a:endParaRPr sz="1200"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534675"/>
            <a:ext cx="1191216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175" y="963625"/>
            <a:ext cx="8884225" cy="2394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85725">
              <a:srgbClr val="000000">
                <a:alpha val="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