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embeddedFontLst>
    <p:embeddedFont>
      <p:font typeface="Work Sans Bold" charset="1" panose="00000000000000000000"/>
      <p:regular r:id="rId17"/>
    </p:embeddedFont>
    <p:embeddedFont>
      <p:font typeface="Arial MT Pro" charset="1" panose="020B0502020202020204"/>
      <p:regular r:id="rId18"/>
    </p:embeddedFont>
    <p:embeddedFont>
      <p:font typeface="Work Sans Light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37313" y="-1023463"/>
            <a:ext cx="15075525" cy="8904926"/>
          </a:xfrm>
          <a:custGeom>
            <a:avLst/>
            <a:gdLst/>
            <a:ahLst/>
            <a:cxnLst/>
            <a:rect r="r" b="b" t="t" l="l"/>
            <a:pathLst>
              <a:path h="8904926" w="15075525">
                <a:moveTo>
                  <a:pt x="0" y="0"/>
                </a:moveTo>
                <a:lnTo>
                  <a:pt x="15075525" y="0"/>
                </a:lnTo>
                <a:lnTo>
                  <a:pt x="15075525" y="8904926"/>
                </a:lnTo>
                <a:lnTo>
                  <a:pt x="0" y="89049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05" t="0" r="-250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5800" y="3429000"/>
            <a:ext cx="6453683" cy="1938995"/>
          </a:xfrm>
          <a:custGeom>
            <a:avLst/>
            <a:gdLst/>
            <a:ahLst/>
            <a:cxnLst/>
            <a:rect r="r" b="b" t="t" l="l"/>
            <a:pathLst>
              <a:path h="1938995" w="6453683">
                <a:moveTo>
                  <a:pt x="0" y="0"/>
                </a:moveTo>
                <a:lnTo>
                  <a:pt x="6453683" y="0"/>
                </a:lnTo>
                <a:lnTo>
                  <a:pt x="6453683" y="1938995"/>
                </a:lnTo>
                <a:lnTo>
                  <a:pt x="0" y="19389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31980" y="3708910"/>
            <a:ext cx="5043773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9"/>
              </a:lnSpc>
            </a:pPr>
            <a:r>
              <a:rPr lang="en-US" b="true" sz="4299">
                <a:solidFill>
                  <a:srgbClr val="3F3F3F"/>
                </a:solidFill>
                <a:latin typeface="Work Sans Bold"/>
                <a:ea typeface="Work Sans Bold"/>
                <a:cs typeface="Work Sans Bold"/>
                <a:sym typeface="Work Sans Bold"/>
              </a:rPr>
              <a:t>A&amp;L Compresores Y Partes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37505"/>
            <a:ext cx="12258675" cy="6895505"/>
          </a:xfrm>
          <a:custGeom>
            <a:avLst/>
            <a:gdLst/>
            <a:ahLst/>
            <a:cxnLst/>
            <a:rect r="r" b="b" t="t" l="l"/>
            <a:pathLst>
              <a:path h="6895505" w="12258675">
                <a:moveTo>
                  <a:pt x="0" y="0"/>
                </a:moveTo>
                <a:lnTo>
                  <a:pt x="12258675" y="0"/>
                </a:lnTo>
                <a:lnTo>
                  <a:pt x="12258675" y="6895505"/>
                </a:lnTo>
                <a:lnTo>
                  <a:pt x="0" y="68955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7518" y="664331"/>
            <a:ext cx="9576073" cy="1501721"/>
          </a:xfrm>
          <a:custGeom>
            <a:avLst/>
            <a:gdLst/>
            <a:ahLst/>
            <a:cxnLst/>
            <a:rect r="r" b="b" t="t" l="l"/>
            <a:pathLst>
              <a:path h="1501721" w="9576073">
                <a:moveTo>
                  <a:pt x="0" y="0"/>
                </a:moveTo>
                <a:lnTo>
                  <a:pt x="9576073" y="0"/>
                </a:lnTo>
                <a:lnTo>
                  <a:pt x="9576073" y="1501721"/>
                </a:lnTo>
                <a:lnTo>
                  <a:pt x="0" y="1501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01042" y="2253833"/>
            <a:ext cx="3911004" cy="2605706"/>
          </a:xfrm>
          <a:custGeom>
            <a:avLst/>
            <a:gdLst/>
            <a:ahLst/>
            <a:cxnLst/>
            <a:rect r="r" b="b" t="t" l="l"/>
            <a:pathLst>
              <a:path h="2605706" w="3911004">
                <a:moveTo>
                  <a:pt x="0" y="0"/>
                </a:moveTo>
                <a:lnTo>
                  <a:pt x="3911004" y="0"/>
                </a:lnTo>
                <a:lnTo>
                  <a:pt x="3911004" y="2605706"/>
                </a:lnTo>
                <a:lnTo>
                  <a:pt x="0" y="26057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03243" y="2215733"/>
            <a:ext cx="6380959" cy="270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59"/>
              </a:lnSpc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Este sistema apoyará áreas clave como la gestión de inventarios, compras, ventas, administración de clientes</a:t>
            </a: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, optimizando procesos críticos como el control de stock de repuestos, la gestión de pedidos y la generación de reportes.</a:t>
            </a:r>
          </a:p>
          <a:p>
            <a:pPr algn="just">
              <a:lnSpc>
                <a:spcPts val="2159"/>
              </a:lnSpc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 </a:t>
            </a:r>
          </a:p>
          <a:p>
            <a:pPr algn="just">
              <a:lnSpc>
                <a:spcPts val="2159"/>
              </a:lnSpc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Las funcionalidades principales incluirán la centralización de inventarios, alertas automáticas de bajo stock, generación de reportes automáticos sobre ventas e inventarios, gestión de pedidos y ventas, integración con proveedores y seguimiento de control de calidad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3243" y="779678"/>
            <a:ext cx="7843105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7"/>
              </a:lnSpc>
            </a:pP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Al</a:t>
            </a: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cance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37505"/>
            <a:ext cx="12258675" cy="6895505"/>
          </a:xfrm>
          <a:custGeom>
            <a:avLst/>
            <a:gdLst/>
            <a:ahLst/>
            <a:cxnLst/>
            <a:rect r="r" b="b" t="t" l="l"/>
            <a:pathLst>
              <a:path h="6895505" w="12258675">
                <a:moveTo>
                  <a:pt x="0" y="0"/>
                </a:moveTo>
                <a:lnTo>
                  <a:pt x="12258675" y="0"/>
                </a:lnTo>
                <a:lnTo>
                  <a:pt x="12258675" y="6895505"/>
                </a:lnTo>
                <a:lnTo>
                  <a:pt x="0" y="68955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7518" y="664331"/>
            <a:ext cx="9576073" cy="1501721"/>
          </a:xfrm>
          <a:custGeom>
            <a:avLst/>
            <a:gdLst/>
            <a:ahLst/>
            <a:cxnLst/>
            <a:rect r="r" b="b" t="t" l="l"/>
            <a:pathLst>
              <a:path h="1501721" w="9576073">
                <a:moveTo>
                  <a:pt x="0" y="0"/>
                </a:moveTo>
                <a:lnTo>
                  <a:pt x="9576073" y="0"/>
                </a:lnTo>
                <a:lnTo>
                  <a:pt x="9576073" y="1501721"/>
                </a:lnTo>
                <a:lnTo>
                  <a:pt x="0" y="1501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146337" y="2166052"/>
            <a:ext cx="2802359" cy="2974649"/>
          </a:xfrm>
          <a:custGeom>
            <a:avLst/>
            <a:gdLst/>
            <a:ahLst/>
            <a:cxnLst/>
            <a:rect r="r" b="b" t="t" l="l"/>
            <a:pathLst>
              <a:path h="2974649" w="2802359">
                <a:moveTo>
                  <a:pt x="0" y="0"/>
                </a:moveTo>
                <a:lnTo>
                  <a:pt x="2802359" y="0"/>
                </a:lnTo>
                <a:lnTo>
                  <a:pt x="2802359" y="2974648"/>
                </a:lnTo>
                <a:lnTo>
                  <a:pt x="0" y="297464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-42469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03243" y="2215733"/>
            <a:ext cx="6380959" cy="270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59"/>
              </a:lnSpc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La empresa A&amp;L Compresores y Partes La empresa se especializa se dedica a la venta de filtros, aceites, separadores y repuestos para compresores y maquinaria pesada. Atiende a clientes locales y regionales en los s</a:t>
            </a: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ectores automotriz e industrial.</a:t>
            </a:r>
          </a:p>
          <a:p>
            <a:pPr algn="just">
              <a:lnSpc>
                <a:spcPts val="2159"/>
              </a:lnSpc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Se encuentra ubicada en:</a:t>
            </a:r>
          </a:p>
          <a:p>
            <a:pPr algn="just">
              <a:lnSpc>
                <a:spcPts val="2159"/>
              </a:lnSpc>
            </a:pPr>
          </a:p>
          <a:p>
            <a:pPr algn="just">
              <a:lnSpc>
                <a:spcPts val="2159"/>
              </a:lnSpc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Cl. 6 #46, Los Mártires, Bogotá</a:t>
            </a:r>
          </a:p>
          <a:p>
            <a:pPr algn="just">
              <a:lnSpc>
                <a:spcPts val="2159"/>
              </a:lnSpc>
            </a:pPr>
          </a:p>
          <a:p>
            <a:pPr algn="just">
              <a:lnSpc>
                <a:spcPts val="215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03243" y="779678"/>
            <a:ext cx="6908883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7"/>
              </a:lnSpc>
            </a:pP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Contexto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37505"/>
            <a:ext cx="12258675" cy="6895505"/>
          </a:xfrm>
          <a:custGeom>
            <a:avLst/>
            <a:gdLst/>
            <a:ahLst/>
            <a:cxnLst/>
            <a:rect r="r" b="b" t="t" l="l"/>
            <a:pathLst>
              <a:path h="6895505" w="12258675">
                <a:moveTo>
                  <a:pt x="0" y="0"/>
                </a:moveTo>
                <a:lnTo>
                  <a:pt x="12258675" y="0"/>
                </a:lnTo>
                <a:lnTo>
                  <a:pt x="12258675" y="6895505"/>
                </a:lnTo>
                <a:lnTo>
                  <a:pt x="0" y="68955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7518" y="664331"/>
            <a:ext cx="9576073" cy="1501721"/>
          </a:xfrm>
          <a:custGeom>
            <a:avLst/>
            <a:gdLst/>
            <a:ahLst/>
            <a:cxnLst/>
            <a:rect r="r" b="b" t="t" l="l"/>
            <a:pathLst>
              <a:path h="1501721" w="9576073">
                <a:moveTo>
                  <a:pt x="0" y="0"/>
                </a:moveTo>
                <a:lnTo>
                  <a:pt x="9576073" y="0"/>
                </a:lnTo>
                <a:lnTo>
                  <a:pt x="9576073" y="1501721"/>
                </a:lnTo>
                <a:lnTo>
                  <a:pt x="0" y="1501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72957" y="2253833"/>
            <a:ext cx="3555346" cy="2366527"/>
          </a:xfrm>
          <a:custGeom>
            <a:avLst/>
            <a:gdLst/>
            <a:ahLst/>
            <a:cxnLst/>
            <a:rect r="r" b="b" t="t" l="l"/>
            <a:pathLst>
              <a:path h="2366527" w="3555346">
                <a:moveTo>
                  <a:pt x="0" y="0"/>
                </a:moveTo>
                <a:lnTo>
                  <a:pt x="3555347" y="0"/>
                </a:lnTo>
                <a:lnTo>
                  <a:pt x="3555347" y="2366527"/>
                </a:lnTo>
                <a:lnTo>
                  <a:pt x="0" y="236652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03243" y="2215733"/>
            <a:ext cx="6380959" cy="323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59"/>
              </a:lnSpc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La empresa A&amp;L Compresores y Partes cuenta actualmente con una página web estática que únicamente ofrece información básica y poco detallada acerca de la compañía y de los productos que comercializa. Dicha información, además de ser general, se encuentra desactualizada y nunca se renueva, lo que le resta credibilidad y pertinencia frente a clientes potenciales.</a:t>
            </a:r>
          </a:p>
          <a:p>
            <a:pPr algn="just">
              <a:lnSpc>
                <a:spcPts val="2159"/>
              </a:lnSpc>
            </a:pPr>
          </a:p>
          <a:p>
            <a:pPr algn="just">
              <a:lnSpc>
                <a:spcPts val="2159"/>
              </a:lnSpc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Este sitio web representa un gasto anual de $300.000 pesos colombianos por concepto de pago del dominio, sin que dicha inversión se traduzca en un verdadero aporte de valor a la organización.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3243" y="779678"/>
            <a:ext cx="6908883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7"/>
              </a:lnSpc>
            </a:pP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Problemática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37505"/>
            <a:ext cx="12258675" cy="6895505"/>
          </a:xfrm>
          <a:custGeom>
            <a:avLst/>
            <a:gdLst/>
            <a:ahLst/>
            <a:cxnLst/>
            <a:rect r="r" b="b" t="t" l="l"/>
            <a:pathLst>
              <a:path h="6895505" w="12258675">
                <a:moveTo>
                  <a:pt x="0" y="0"/>
                </a:moveTo>
                <a:lnTo>
                  <a:pt x="12258675" y="0"/>
                </a:lnTo>
                <a:lnTo>
                  <a:pt x="12258675" y="6895505"/>
                </a:lnTo>
                <a:lnTo>
                  <a:pt x="0" y="68955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7518" y="664331"/>
            <a:ext cx="9576073" cy="1501721"/>
          </a:xfrm>
          <a:custGeom>
            <a:avLst/>
            <a:gdLst/>
            <a:ahLst/>
            <a:cxnLst/>
            <a:rect r="r" b="b" t="t" l="l"/>
            <a:pathLst>
              <a:path h="1501721" w="9576073">
                <a:moveTo>
                  <a:pt x="0" y="0"/>
                </a:moveTo>
                <a:lnTo>
                  <a:pt x="9576073" y="0"/>
                </a:lnTo>
                <a:lnTo>
                  <a:pt x="9576073" y="1501721"/>
                </a:lnTo>
                <a:lnTo>
                  <a:pt x="0" y="1501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012125" y="2253833"/>
            <a:ext cx="3852281" cy="2484721"/>
          </a:xfrm>
          <a:custGeom>
            <a:avLst/>
            <a:gdLst/>
            <a:ahLst/>
            <a:cxnLst/>
            <a:rect r="r" b="b" t="t" l="l"/>
            <a:pathLst>
              <a:path h="2484721" w="3852281">
                <a:moveTo>
                  <a:pt x="0" y="0"/>
                </a:moveTo>
                <a:lnTo>
                  <a:pt x="3852281" y="0"/>
                </a:lnTo>
                <a:lnTo>
                  <a:pt x="3852281" y="2484721"/>
                </a:lnTo>
                <a:lnTo>
                  <a:pt x="0" y="248472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03243" y="2215733"/>
            <a:ext cx="6380959" cy="323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59"/>
              </a:lnSpc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Adicionalmente, la empresa enfrenta serias dificultades en el manejo de la mercancía entre sus diferentes bodegas. Esta situación genera retrasos, inconsistencias en los inventarios y un control deficiente sobre la ubicación real de los productos, lo que a su vez repercute en la eficiencia operativa.</a:t>
            </a:r>
          </a:p>
          <a:p>
            <a:pPr algn="just">
              <a:lnSpc>
                <a:spcPts val="2159"/>
              </a:lnSpc>
            </a:pPr>
          </a:p>
          <a:p>
            <a:pPr algn="just">
              <a:lnSpc>
                <a:spcPts val="2159"/>
              </a:lnSpc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A lo anterior se suma la complejidad en la gestión de productos, ya que no existe un sistema confiable qu</a:t>
            </a: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e permita registrar, supervisar y actualizar de manera oportuna la información relacionada con las existencias, entradas y salidas.</a:t>
            </a:r>
          </a:p>
          <a:p>
            <a:pPr algn="just">
              <a:lnSpc>
                <a:spcPts val="215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03243" y="779678"/>
            <a:ext cx="6908883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7"/>
              </a:lnSpc>
            </a:pP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Problemática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37505"/>
            <a:ext cx="12258675" cy="6895505"/>
          </a:xfrm>
          <a:custGeom>
            <a:avLst/>
            <a:gdLst/>
            <a:ahLst/>
            <a:cxnLst/>
            <a:rect r="r" b="b" t="t" l="l"/>
            <a:pathLst>
              <a:path h="6895505" w="12258675">
                <a:moveTo>
                  <a:pt x="0" y="0"/>
                </a:moveTo>
                <a:lnTo>
                  <a:pt x="12258675" y="0"/>
                </a:lnTo>
                <a:lnTo>
                  <a:pt x="12258675" y="6895505"/>
                </a:lnTo>
                <a:lnTo>
                  <a:pt x="0" y="68955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7518" y="664331"/>
            <a:ext cx="9576073" cy="1501721"/>
          </a:xfrm>
          <a:custGeom>
            <a:avLst/>
            <a:gdLst/>
            <a:ahLst/>
            <a:cxnLst/>
            <a:rect r="r" b="b" t="t" l="l"/>
            <a:pathLst>
              <a:path h="1501721" w="9576073">
                <a:moveTo>
                  <a:pt x="0" y="0"/>
                </a:moveTo>
                <a:lnTo>
                  <a:pt x="9576073" y="0"/>
                </a:lnTo>
                <a:lnTo>
                  <a:pt x="9576073" y="1501721"/>
                </a:lnTo>
                <a:lnTo>
                  <a:pt x="0" y="1501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54874" y="2253833"/>
            <a:ext cx="2699984" cy="2699984"/>
          </a:xfrm>
          <a:custGeom>
            <a:avLst/>
            <a:gdLst/>
            <a:ahLst/>
            <a:cxnLst/>
            <a:rect r="r" b="b" t="t" l="l"/>
            <a:pathLst>
              <a:path h="2699984" w="2699984">
                <a:moveTo>
                  <a:pt x="0" y="0"/>
                </a:moveTo>
                <a:lnTo>
                  <a:pt x="2699984" y="0"/>
                </a:lnTo>
                <a:lnTo>
                  <a:pt x="2699984" y="2699983"/>
                </a:lnTo>
                <a:lnTo>
                  <a:pt x="0" y="269998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03243" y="2215733"/>
            <a:ext cx="6380959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59"/>
              </a:lnSpc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¿Cómo puede un sistema de información optimizar la gestión de productos y mejorar la eficiencia en el manejo de mercancía entre l</a:t>
            </a: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as bodegas de la empresa AyL Compresores y Partes?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3243" y="779678"/>
            <a:ext cx="9286903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7"/>
              </a:lnSpc>
            </a:pP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Pregunta problemática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37505"/>
            <a:ext cx="12258675" cy="6895505"/>
          </a:xfrm>
          <a:custGeom>
            <a:avLst/>
            <a:gdLst/>
            <a:ahLst/>
            <a:cxnLst/>
            <a:rect r="r" b="b" t="t" l="l"/>
            <a:pathLst>
              <a:path h="6895505" w="12258675">
                <a:moveTo>
                  <a:pt x="0" y="0"/>
                </a:moveTo>
                <a:lnTo>
                  <a:pt x="12258675" y="0"/>
                </a:lnTo>
                <a:lnTo>
                  <a:pt x="12258675" y="6895505"/>
                </a:lnTo>
                <a:lnTo>
                  <a:pt x="0" y="68955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7518" y="664331"/>
            <a:ext cx="9576073" cy="1501721"/>
          </a:xfrm>
          <a:custGeom>
            <a:avLst/>
            <a:gdLst/>
            <a:ahLst/>
            <a:cxnLst/>
            <a:rect r="r" b="b" t="t" l="l"/>
            <a:pathLst>
              <a:path h="1501721" w="9576073">
                <a:moveTo>
                  <a:pt x="0" y="0"/>
                </a:moveTo>
                <a:lnTo>
                  <a:pt x="9576073" y="0"/>
                </a:lnTo>
                <a:lnTo>
                  <a:pt x="9576073" y="1501721"/>
                </a:lnTo>
                <a:lnTo>
                  <a:pt x="0" y="1501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72957" y="2253833"/>
            <a:ext cx="3555346" cy="2366527"/>
          </a:xfrm>
          <a:custGeom>
            <a:avLst/>
            <a:gdLst/>
            <a:ahLst/>
            <a:cxnLst/>
            <a:rect r="r" b="b" t="t" l="l"/>
            <a:pathLst>
              <a:path h="2366527" w="3555346">
                <a:moveTo>
                  <a:pt x="0" y="0"/>
                </a:moveTo>
                <a:lnTo>
                  <a:pt x="3555347" y="0"/>
                </a:lnTo>
                <a:lnTo>
                  <a:pt x="3555347" y="2366527"/>
                </a:lnTo>
                <a:lnTo>
                  <a:pt x="0" y="236652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03243" y="2215733"/>
            <a:ext cx="6380959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59"/>
              </a:lnSpc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Desarrollar e implementar un sistema de información para la empresa A&amp;L Compresores y Partes, enfocado en</a:t>
            </a: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 la gestión de inventarios de repuestos y suministros, incorporando un módulo de ventas en línea con carrito de compras integrado al control de stock.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3243" y="779678"/>
            <a:ext cx="6908883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7"/>
              </a:lnSpc>
            </a:pP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</a:t>
            </a: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bjetivo general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620973" y="2507358"/>
            <a:ext cx="3724669" cy="1862334"/>
          </a:xfrm>
          <a:custGeom>
            <a:avLst/>
            <a:gdLst/>
            <a:ahLst/>
            <a:cxnLst/>
            <a:rect r="r" b="b" t="t" l="l"/>
            <a:pathLst>
              <a:path h="1862334" w="3724669">
                <a:moveTo>
                  <a:pt x="0" y="0"/>
                </a:moveTo>
                <a:lnTo>
                  <a:pt x="3724669" y="0"/>
                </a:lnTo>
                <a:lnTo>
                  <a:pt x="3724669" y="1862334"/>
                </a:lnTo>
                <a:lnTo>
                  <a:pt x="0" y="186233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37505"/>
            <a:ext cx="12258675" cy="6895505"/>
          </a:xfrm>
          <a:custGeom>
            <a:avLst/>
            <a:gdLst/>
            <a:ahLst/>
            <a:cxnLst/>
            <a:rect r="r" b="b" t="t" l="l"/>
            <a:pathLst>
              <a:path h="6895505" w="12258675">
                <a:moveTo>
                  <a:pt x="0" y="0"/>
                </a:moveTo>
                <a:lnTo>
                  <a:pt x="12258675" y="0"/>
                </a:lnTo>
                <a:lnTo>
                  <a:pt x="12258675" y="6895505"/>
                </a:lnTo>
                <a:lnTo>
                  <a:pt x="0" y="68955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7518" y="664331"/>
            <a:ext cx="9576073" cy="1501721"/>
          </a:xfrm>
          <a:custGeom>
            <a:avLst/>
            <a:gdLst/>
            <a:ahLst/>
            <a:cxnLst/>
            <a:rect r="r" b="b" t="t" l="l"/>
            <a:pathLst>
              <a:path h="1501721" w="9576073">
                <a:moveTo>
                  <a:pt x="0" y="0"/>
                </a:moveTo>
                <a:lnTo>
                  <a:pt x="9576073" y="0"/>
                </a:lnTo>
                <a:lnTo>
                  <a:pt x="9576073" y="1501721"/>
                </a:lnTo>
                <a:lnTo>
                  <a:pt x="0" y="1501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03243" y="2215733"/>
            <a:ext cx="6380959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18" indent="-194309" lvl="1">
              <a:lnSpc>
                <a:spcPts val="215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Gestionar la información centralizada del inventario.</a:t>
            </a:r>
          </a:p>
          <a:p>
            <a:pPr algn="just" marL="388618" indent="-194309" lvl="1">
              <a:lnSpc>
                <a:spcPts val="215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Desarrollar un carrito de compras en línea integrado</a:t>
            </a:r>
          </a:p>
          <a:p>
            <a:pPr algn="just" marL="388618" indent="-194309" lvl="1">
              <a:lnSpc>
                <a:spcPts val="215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Gestionar el proceso de control de existencias.</a:t>
            </a:r>
          </a:p>
          <a:p>
            <a:pPr algn="just" marL="388618" indent="-194309" lvl="1">
              <a:lnSpc>
                <a:spcPts val="215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Gestionar los procesos de recepción y salida de productos.</a:t>
            </a:r>
          </a:p>
          <a:p>
            <a:pPr algn="just" marL="388618" indent="-194309" lvl="1">
              <a:lnSpc>
                <a:spcPts val="215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Gestionar la optimización del proceso de compras y abastecimiento</a:t>
            </a:r>
          </a:p>
          <a:p>
            <a:pPr algn="just" marL="388618" indent="-194309" lvl="1">
              <a:lnSpc>
                <a:spcPts val="215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Gestionar usuarios.</a:t>
            </a:r>
          </a:p>
          <a:p>
            <a:pPr algn="just" marL="388618" indent="-194309" lvl="1">
              <a:lnSpc>
                <a:spcPts val="215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Generar reportes de inventarios de forma automatizada y personalizada.</a:t>
            </a:r>
          </a:p>
          <a:p>
            <a:pPr algn="just" marL="388618" indent="-194309" lvl="1">
              <a:lnSpc>
                <a:spcPts val="215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Desarrollar una interfaz web adaptable a diferentes dispositivos</a:t>
            </a:r>
          </a:p>
          <a:p>
            <a:pPr algn="just">
              <a:lnSpc>
                <a:spcPts val="2159"/>
              </a:lnSpc>
            </a:pPr>
          </a:p>
          <a:p>
            <a:pPr algn="just">
              <a:lnSpc>
                <a:spcPts val="215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103243" y="779678"/>
            <a:ext cx="8957802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7"/>
              </a:lnSpc>
            </a:pP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</a:t>
            </a: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bjetivos especíﬁcos.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107951" y="2771173"/>
            <a:ext cx="3551931" cy="1997961"/>
          </a:xfrm>
          <a:custGeom>
            <a:avLst/>
            <a:gdLst/>
            <a:ahLst/>
            <a:cxnLst/>
            <a:rect r="r" b="b" t="t" l="l"/>
            <a:pathLst>
              <a:path h="1997961" w="3551931">
                <a:moveTo>
                  <a:pt x="0" y="0"/>
                </a:moveTo>
                <a:lnTo>
                  <a:pt x="3551931" y="0"/>
                </a:lnTo>
                <a:lnTo>
                  <a:pt x="3551931" y="1997961"/>
                </a:lnTo>
                <a:lnTo>
                  <a:pt x="0" y="199796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37505"/>
            <a:ext cx="12258675" cy="6895505"/>
          </a:xfrm>
          <a:custGeom>
            <a:avLst/>
            <a:gdLst/>
            <a:ahLst/>
            <a:cxnLst/>
            <a:rect r="r" b="b" t="t" l="l"/>
            <a:pathLst>
              <a:path h="6895505" w="12258675">
                <a:moveTo>
                  <a:pt x="0" y="0"/>
                </a:moveTo>
                <a:lnTo>
                  <a:pt x="12258675" y="0"/>
                </a:lnTo>
                <a:lnTo>
                  <a:pt x="12258675" y="6895505"/>
                </a:lnTo>
                <a:lnTo>
                  <a:pt x="0" y="68955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7518" y="664331"/>
            <a:ext cx="9576073" cy="1501721"/>
          </a:xfrm>
          <a:custGeom>
            <a:avLst/>
            <a:gdLst/>
            <a:ahLst/>
            <a:cxnLst/>
            <a:rect r="r" b="b" t="t" l="l"/>
            <a:pathLst>
              <a:path h="1501721" w="9576073">
                <a:moveTo>
                  <a:pt x="0" y="0"/>
                </a:moveTo>
                <a:lnTo>
                  <a:pt x="9576073" y="0"/>
                </a:lnTo>
                <a:lnTo>
                  <a:pt x="9576073" y="1501721"/>
                </a:lnTo>
                <a:lnTo>
                  <a:pt x="0" y="1501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03243" y="2215733"/>
            <a:ext cx="6380959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59"/>
              </a:lnSpc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El sistema de información permitirá centralizar y optimizar el control de stock, </a:t>
            </a: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mejorando la visibilidad y gestión en tiempo real del inventario. Esto facilitará la planificación de compras, reducirá riesgos de pérdidas, sobre stock o duplicación de pedidos, optimizando tanto los recursos como los costos operativos.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3243" y="779678"/>
            <a:ext cx="7843105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7"/>
              </a:lnSpc>
            </a:pP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Jus</a:t>
            </a: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tificación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268639" y="2253833"/>
            <a:ext cx="3214111" cy="2410583"/>
          </a:xfrm>
          <a:custGeom>
            <a:avLst/>
            <a:gdLst/>
            <a:ahLst/>
            <a:cxnLst/>
            <a:rect r="r" b="b" t="t" l="l"/>
            <a:pathLst>
              <a:path h="2410583" w="3214111">
                <a:moveTo>
                  <a:pt x="0" y="0"/>
                </a:moveTo>
                <a:lnTo>
                  <a:pt x="3214110" y="0"/>
                </a:lnTo>
                <a:lnTo>
                  <a:pt x="3214110" y="2410583"/>
                </a:lnTo>
                <a:lnTo>
                  <a:pt x="0" y="241058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37505"/>
            <a:ext cx="12258675" cy="6895505"/>
          </a:xfrm>
          <a:custGeom>
            <a:avLst/>
            <a:gdLst/>
            <a:ahLst/>
            <a:cxnLst/>
            <a:rect r="r" b="b" t="t" l="l"/>
            <a:pathLst>
              <a:path h="6895505" w="12258675">
                <a:moveTo>
                  <a:pt x="0" y="0"/>
                </a:moveTo>
                <a:lnTo>
                  <a:pt x="12258675" y="0"/>
                </a:lnTo>
                <a:lnTo>
                  <a:pt x="12258675" y="6895505"/>
                </a:lnTo>
                <a:lnTo>
                  <a:pt x="0" y="68955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54858" y="303047"/>
            <a:ext cx="855783" cy="833980"/>
          </a:xfrm>
          <a:custGeom>
            <a:avLst/>
            <a:gdLst/>
            <a:ahLst/>
            <a:cxnLst/>
            <a:rect r="r" b="b" t="t" l="l"/>
            <a:pathLst>
              <a:path h="833980" w="855783">
                <a:moveTo>
                  <a:pt x="0" y="0"/>
                </a:moveTo>
                <a:lnTo>
                  <a:pt x="855783" y="0"/>
                </a:lnTo>
                <a:lnTo>
                  <a:pt x="855783" y="833981"/>
                </a:lnTo>
                <a:lnTo>
                  <a:pt x="0" y="8339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7518" y="664331"/>
            <a:ext cx="9576073" cy="1501721"/>
          </a:xfrm>
          <a:custGeom>
            <a:avLst/>
            <a:gdLst/>
            <a:ahLst/>
            <a:cxnLst/>
            <a:rect r="r" b="b" t="t" l="l"/>
            <a:pathLst>
              <a:path h="1501721" w="9576073">
                <a:moveTo>
                  <a:pt x="0" y="0"/>
                </a:moveTo>
                <a:lnTo>
                  <a:pt x="9576073" y="0"/>
                </a:lnTo>
                <a:lnTo>
                  <a:pt x="9576073" y="1501721"/>
                </a:lnTo>
                <a:lnTo>
                  <a:pt x="0" y="1501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03243" y="2215733"/>
            <a:ext cx="6380959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59"/>
              </a:lnSpc>
            </a:pP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Además, al automatizar la actualización de inventarios y la generación de reportes, se minimizarán los errores humanos</a:t>
            </a:r>
            <a:r>
              <a:rPr lang="en-US" sz="17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, mejorando la precisión en las transacciones. En conjunto, se agilizarán los procesos administrativos relacionados con órdenes de compra, asignación de materiales y gestión de mantenimientos, incrementando la eficiencia operativa y reduciendo tiempos de inactividad.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3243" y="779678"/>
            <a:ext cx="7843105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7"/>
              </a:lnSpc>
            </a:pP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Jus</a:t>
            </a:r>
            <a:r>
              <a:rPr lang="en-US" sz="6599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tificación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123004" y="2253833"/>
            <a:ext cx="3234998" cy="2272586"/>
          </a:xfrm>
          <a:custGeom>
            <a:avLst/>
            <a:gdLst/>
            <a:ahLst/>
            <a:cxnLst/>
            <a:rect r="r" b="b" t="t" l="l"/>
            <a:pathLst>
              <a:path h="2272586" w="3234998">
                <a:moveTo>
                  <a:pt x="0" y="0"/>
                </a:moveTo>
                <a:lnTo>
                  <a:pt x="3234998" y="0"/>
                </a:lnTo>
                <a:lnTo>
                  <a:pt x="3234998" y="2272586"/>
                </a:lnTo>
                <a:lnTo>
                  <a:pt x="0" y="227258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DAGxLuIRDq4</dc:identifier>
  <dcterms:modified xsi:type="dcterms:W3CDTF">2011-08-01T06:04:30Z</dcterms:modified>
  <cp:revision>1</cp:revision>
  <dc:title>Presentacion sustentacion</dc:title>
</cp:coreProperties>
</file>