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A2E"/>
    <a:srgbClr val="B3B0A8"/>
    <a:srgbClr val="51382A"/>
    <a:srgbClr val="414246"/>
    <a:srgbClr val="5A3929"/>
    <a:srgbClr val="545C65"/>
    <a:srgbClr val="40332B"/>
    <a:srgbClr val="474749"/>
    <a:srgbClr val="C2A487"/>
    <a:srgbClr val="8D7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BCC9-E725-458E-A916-21618BCF6E7F}" type="datetimeFigureOut">
              <a:rPr lang="en-GB" smtClean="0"/>
              <a:t>28/04/2025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7EACD-DD8E-4E44-8D83-461C91AFABF3}" type="slidenum">
              <a:rPr lang="en-GB" smtClean="0"/>
              <a:t>‹#›</a:t>
            </a:fld>
            <a:endParaRPr lang="en-GB"/>
          </a:p>
        </p:txBody>
      </p:sp>
    </p:spTree>
    <p:extLst>
      <p:ext uri="{BB962C8B-B14F-4D97-AF65-F5344CB8AC3E}">
        <p14:creationId xmlns:p14="http://schemas.microsoft.com/office/powerpoint/2010/main" val="303453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CDBD6-9975-4115-A20A-C675D4B1ABDC}" type="datetimeFigureOut">
              <a:rPr lang="en-GB" smtClean="0"/>
              <a:t>28/04/2025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215848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365878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214855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2994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602263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CDBD6-9975-4115-A20A-C675D4B1ABDC}" type="datetimeFigureOut">
              <a:rPr lang="en-GB" smtClean="0"/>
              <a:t>28/04/2025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43355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CDBD6-9975-4115-A20A-C675D4B1ABDC}" type="datetimeFigureOut">
              <a:rPr lang="en-GB" smtClean="0"/>
              <a:t>28/04/2025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53427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CDBD6-9975-4115-A20A-C675D4B1ABDC}" type="datetimeFigureOut">
              <a:rPr lang="en-GB" smtClean="0"/>
              <a:t>28/04/2025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73605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CDBD6-9975-4115-A20A-C675D4B1ABDC}" type="datetimeFigureOut">
              <a:rPr lang="en-GB" smtClean="0"/>
              <a:t>28/04/2025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91195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CDBD6-9975-4115-A20A-C675D4B1ABDC}" type="datetimeFigureOut">
              <a:rPr lang="en-GB" smtClean="0"/>
              <a:t>28/04/2025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99663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CDBD6-9975-4115-A20A-C675D4B1ABDC}" type="datetimeFigureOut">
              <a:rPr lang="en-GB" smtClean="0"/>
              <a:t>28/04/2025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190926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129005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CDBD6-9975-4115-A20A-C675D4B1ABDC}" type="datetimeFigureOut">
              <a:rPr lang="en-GB" smtClean="0"/>
              <a:t>28/04/2025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242353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CDBD6-9975-4115-A20A-C675D4B1ABDC}" type="datetimeFigureOut">
              <a:rPr lang="en-GB" smtClean="0"/>
              <a:t>28/04/2025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266156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CDBD6-9975-4115-A20A-C675D4B1ABDC}" type="datetimeFigureOut">
              <a:rPr lang="en-GB" smtClean="0"/>
              <a:t>28/04/2025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423565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303769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CDBD6-9975-4115-A20A-C675D4B1ABDC}" type="datetimeFigureOut">
              <a:rPr lang="en-GB" smtClean="0"/>
              <a:t>28/04/2025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9AE25-2F37-4143-AE60-7CC91D717E6E}" type="slidenum">
              <a:rPr lang="en-GB" smtClean="0"/>
              <a:t>‹#›</a:t>
            </a:fld>
            <a:endParaRPr lang="en-GB"/>
          </a:p>
        </p:txBody>
      </p:sp>
    </p:spTree>
    <p:extLst>
      <p:ext uri="{BB962C8B-B14F-4D97-AF65-F5344CB8AC3E}">
        <p14:creationId xmlns:p14="http://schemas.microsoft.com/office/powerpoint/2010/main" val="40112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6CDBD6-9975-4115-A20A-C675D4B1ABDC}" type="datetimeFigureOut">
              <a:rPr lang="en-GB" smtClean="0"/>
              <a:t>28/04/2025</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09AE25-2F37-4143-AE60-7CC91D717E6E}" type="slidenum">
              <a:rPr lang="en-GB" smtClean="0"/>
              <a:t>‹#›</a:t>
            </a:fld>
            <a:endParaRPr lang="en-GB"/>
          </a:p>
        </p:txBody>
      </p:sp>
    </p:spTree>
    <p:extLst>
      <p:ext uri="{BB962C8B-B14F-4D97-AF65-F5344CB8AC3E}">
        <p14:creationId xmlns:p14="http://schemas.microsoft.com/office/powerpoint/2010/main" val="321586650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1256-559F-400B-8E29-1A60D2E35E75}"/>
              </a:ext>
            </a:extLst>
          </p:cNvPr>
          <p:cNvSpPr>
            <a:spLocks noGrp="1"/>
          </p:cNvSpPr>
          <p:nvPr>
            <p:ph type="ctrTitle"/>
          </p:nvPr>
        </p:nvSpPr>
        <p:spPr/>
        <p:txBody>
          <a:bodyPr/>
          <a:lstStyle/>
          <a:p>
            <a:r>
              <a:rPr lang="en-GB" dirty="0"/>
              <a:t>Games Design &amp; Technical Design Document</a:t>
            </a:r>
          </a:p>
        </p:txBody>
      </p:sp>
    </p:spTree>
    <p:extLst>
      <p:ext uri="{BB962C8B-B14F-4D97-AF65-F5344CB8AC3E}">
        <p14:creationId xmlns:p14="http://schemas.microsoft.com/office/powerpoint/2010/main" val="380742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36ED-4F0B-41DF-98C1-C5E9F3B13098}"/>
              </a:ext>
            </a:extLst>
          </p:cNvPr>
          <p:cNvSpPr>
            <a:spLocks noGrp="1"/>
          </p:cNvSpPr>
          <p:nvPr>
            <p:ph type="title"/>
          </p:nvPr>
        </p:nvSpPr>
        <p:spPr/>
        <p:txBody>
          <a:bodyPr/>
          <a:lstStyle/>
          <a:p>
            <a:r>
              <a:rPr lang="en-GB" u="sng" dirty="0"/>
              <a:t>Game Conce</a:t>
            </a:r>
            <a:r>
              <a:rPr lang="en-GB" dirty="0"/>
              <a:t>p</a:t>
            </a:r>
            <a:r>
              <a:rPr lang="en-GB" u="sng" dirty="0"/>
              <a:t>t</a:t>
            </a:r>
          </a:p>
        </p:txBody>
      </p:sp>
      <p:sp>
        <p:nvSpPr>
          <p:cNvPr id="3" name="Content Placeholder 2">
            <a:extLst>
              <a:ext uri="{FF2B5EF4-FFF2-40B4-BE49-F238E27FC236}">
                <a16:creationId xmlns:a16="http://schemas.microsoft.com/office/drawing/2014/main" id="{1984961E-CAC4-4952-833E-8ECC9CB91685}"/>
              </a:ext>
            </a:extLst>
          </p:cNvPr>
          <p:cNvSpPr>
            <a:spLocks noGrp="1"/>
          </p:cNvSpPr>
          <p:nvPr>
            <p:ph idx="1"/>
          </p:nvPr>
        </p:nvSpPr>
        <p:spPr/>
        <p:txBody>
          <a:bodyPr/>
          <a:lstStyle/>
          <a:p>
            <a:pPr marL="36900" indent="0">
              <a:buNone/>
            </a:pPr>
            <a:r>
              <a:rPr lang="en-GB" dirty="0"/>
              <a:t>The Idea behind my game is to have a 3D-isometric scene and within this will be a Space Marine Dreadnought which has fallen and laying in the surrounding environment. You will be able to rotate the camera by switching between four 90 degree spaced out points around the scene so it will always be isometric. Along side that I intend to have UI with sliders which can change the weather or daylight cycle. You wont be able to play as any character and will purely be just for viewing. The model of the Dreadnought will be created as if it was being put into a game. The focus on this will be my modelling abilities as-well as my scene creation. The intention of this scene is to be a vertical slice of a greater landscape. This will all happen inside UE5 and the models will be made in Blender. I’m not sure if I will add audio however If I do it would most likely be to do with the environment. Such as if you’d change the weather, there could be rain and wind etc.</a:t>
            </a:r>
          </a:p>
        </p:txBody>
      </p:sp>
      <p:sp>
        <p:nvSpPr>
          <p:cNvPr id="4" name="Content Placeholder 2">
            <a:extLst>
              <a:ext uri="{FF2B5EF4-FFF2-40B4-BE49-F238E27FC236}">
                <a16:creationId xmlns:a16="http://schemas.microsoft.com/office/drawing/2014/main" id="{48B28FF0-084B-4FBE-8FBD-CE3580A4346D}"/>
              </a:ext>
            </a:extLst>
          </p:cNvPr>
          <p:cNvSpPr txBox="1">
            <a:spLocks/>
          </p:cNvSpPr>
          <p:nvPr/>
        </p:nvSpPr>
        <p:spPr>
          <a:xfrm>
            <a:off x="0" y="76201"/>
            <a:ext cx="913795" cy="45720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GDD</a:t>
            </a:r>
          </a:p>
          <a:p>
            <a:pPr marL="36900" indent="0">
              <a:buFont typeface="Wingdings 2" charset="2"/>
              <a:buNone/>
            </a:pPr>
            <a:endParaRPr lang="en-GB" dirty="0"/>
          </a:p>
        </p:txBody>
      </p:sp>
    </p:spTree>
    <p:extLst>
      <p:ext uri="{BB962C8B-B14F-4D97-AF65-F5344CB8AC3E}">
        <p14:creationId xmlns:p14="http://schemas.microsoft.com/office/powerpoint/2010/main" val="75647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36ED-4F0B-41DF-98C1-C5E9F3B13098}"/>
              </a:ext>
            </a:extLst>
          </p:cNvPr>
          <p:cNvSpPr>
            <a:spLocks noGrp="1"/>
          </p:cNvSpPr>
          <p:nvPr>
            <p:ph type="title"/>
          </p:nvPr>
        </p:nvSpPr>
        <p:spPr/>
        <p:txBody>
          <a:bodyPr/>
          <a:lstStyle/>
          <a:p>
            <a:r>
              <a:rPr lang="en-GB" u="sng" dirty="0"/>
              <a:t>Mech Conce</a:t>
            </a:r>
            <a:r>
              <a:rPr lang="en-GB" dirty="0"/>
              <a:t>p</a:t>
            </a:r>
            <a:r>
              <a:rPr lang="en-GB" u="sng" dirty="0"/>
              <a:t>t References</a:t>
            </a:r>
          </a:p>
        </p:txBody>
      </p:sp>
      <p:sp>
        <p:nvSpPr>
          <p:cNvPr id="3" name="Content Placeholder 2">
            <a:extLst>
              <a:ext uri="{FF2B5EF4-FFF2-40B4-BE49-F238E27FC236}">
                <a16:creationId xmlns:a16="http://schemas.microsoft.com/office/drawing/2014/main" id="{1984961E-CAC4-4952-833E-8ECC9CB91685}"/>
              </a:ext>
            </a:extLst>
          </p:cNvPr>
          <p:cNvSpPr>
            <a:spLocks noGrp="1"/>
          </p:cNvSpPr>
          <p:nvPr>
            <p:ph idx="1"/>
          </p:nvPr>
        </p:nvSpPr>
        <p:spPr>
          <a:xfrm>
            <a:off x="3324610" y="1524483"/>
            <a:ext cx="5532132" cy="1447850"/>
          </a:xfrm>
        </p:spPr>
        <p:txBody>
          <a:bodyPr/>
          <a:lstStyle/>
          <a:p>
            <a:pPr marL="36900" indent="0">
              <a:buNone/>
            </a:pPr>
            <a:r>
              <a:rPr lang="en-GB" dirty="0"/>
              <a:t>These are some of the modelling references I have gathered to gain a sense of scale and style. Some references don’t link to scale but more to the level of detailing and realism I am aiming for.</a:t>
            </a:r>
          </a:p>
        </p:txBody>
      </p:sp>
      <p:sp>
        <p:nvSpPr>
          <p:cNvPr id="4" name="Content Placeholder 2">
            <a:extLst>
              <a:ext uri="{FF2B5EF4-FFF2-40B4-BE49-F238E27FC236}">
                <a16:creationId xmlns:a16="http://schemas.microsoft.com/office/drawing/2014/main" id="{48B28FF0-084B-4FBE-8FBD-CE3580A4346D}"/>
              </a:ext>
            </a:extLst>
          </p:cNvPr>
          <p:cNvSpPr txBox="1">
            <a:spLocks/>
          </p:cNvSpPr>
          <p:nvPr/>
        </p:nvSpPr>
        <p:spPr>
          <a:xfrm>
            <a:off x="0" y="76201"/>
            <a:ext cx="913795" cy="45720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GDD</a:t>
            </a:r>
          </a:p>
          <a:p>
            <a:pPr marL="36900" indent="0">
              <a:buFont typeface="Wingdings 2" charset="2"/>
              <a:buNone/>
            </a:pPr>
            <a:endParaRPr lang="en-GB" dirty="0"/>
          </a:p>
        </p:txBody>
      </p:sp>
      <p:pic>
        <p:nvPicPr>
          <p:cNvPr id="1026" name="Picture 2" descr="Silver Wardens Sarcophagus Engine sci-fi Robots for Tabletop - Etsy">
            <a:extLst>
              <a:ext uri="{FF2B5EF4-FFF2-40B4-BE49-F238E27FC236}">
                <a16:creationId xmlns:a16="http://schemas.microsoft.com/office/drawing/2014/main" id="{6AEB3206-67EF-4FB1-BCE6-83AC3D884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61" y="2970726"/>
            <a:ext cx="1921967" cy="17243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eadnought powerfist version by Akiratang on DeviantArt">
            <a:extLst>
              <a:ext uri="{FF2B5EF4-FFF2-40B4-BE49-F238E27FC236}">
                <a16:creationId xmlns:a16="http://schemas.microsoft.com/office/drawing/2014/main" id="{89414661-622A-41F8-8EC8-4092AFDF6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086" y="2988111"/>
            <a:ext cx="2308448" cy="1731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readnaught - HP image - Absolution mod for Unreal Tournament 3 - ModDB">
            <a:extLst>
              <a:ext uri="{FF2B5EF4-FFF2-40B4-BE49-F238E27FC236}">
                <a16:creationId xmlns:a16="http://schemas.microsoft.com/office/drawing/2014/main" id="{0533E9C9-CFEF-4707-93E8-3EFBE3B95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992" y="2972333"/>
            <a:ext cx="2308448" cy="17313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hammer Dreadnought (hardsurface) - Buy Royalty Free 3D model by ...">
            <a:extLst>
              <a:ext uri="{FF2B5EF4-FFF2-40B4-BE49-F238E27FC236}">
                <a16:creationId xmlns:a16="http://schemas.microsoft.com/office/drawing/2014/main" id="{E00CBD18-D436-4518-A956-95FB49C9AE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1898" y="2970726"/>
            <a:ext cx="3085659" cy="17356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readnought by Simone Pasinetti : r/ImaginaryWarhammer">
            <a:extLst>
              <a:ext uri="{FF2B5EF4-FFF2-40B4-BE49-F238E27FC236}">
                <a16:creationId xmlns:a16="http://schemas.microsoft.com/office/drawing/2014/main" id="{AAB938BF-B2DE-451E-84BA-50D52D053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361" y="4856204"/>
            <a:ext cx="3085659" cy="17356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arhammer 40K Ultramarines Redemptor Dreadnought Brother Tyleas 1/18 ...">
            <a:extLst>
              <a:ext uri="{FF2B5EF4-FFF2-40B4-BE49-F238E27FC236}">
                <a16:creationId xmlns:a16="http://schemas.microsoft.com/office/drawing/2014/main" id="{8D75EAB1-B4D6-4212-BD7B-8F6D78D03D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886" y="4860610"/>
            <a:ext cx="2595617" cy="17312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pace Marines Dreadnought | WHTREASURY">
            <a:extLst>
              <a:ext uri="{FF2B5EF4-FFF2-40B4-BE49-F238E27FC236}">
                <a16:creationId xmlns:a16="http://schemas.microsoft.com/office/drawing/2014/main" id="{EC16DAB5-1176-4347-8356-400E5C4098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4369" y="4856203"/>
            <a:ext cx="2604329" cy="17356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33C765A-E1F4-4FDF-B9DC-2915136058CC}"/>
              </a:ext>
            </a:extLst>
          </p:cNvPr>
          <p:cNvSpPr/>
          <p:nvPr/>
        </p:nvSpPr>
        <p:spPr>
          <a:xfrm>
            <a:off x="176594" y="3742583"/>
            <a:ext cx="504721" cy="457200"/>
          </a:xfrm>
          <a:prstGeom prst="rect">
            <a:avLst/>
          </a:prstGeom>
          <a:solidFill>
            <a:srgbClr val="3A47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highlight>
                <a:srgbClr val="FFFF00"/>
              </a:highlight>
            </a:endParaRPr>
          </a:p>
        </p:txBody>
      </p:sp>
      <p:sp>
        <p:nvSpPr>
          <p:cNvPr id="16" name="Rectangle 15">
            <a:extLst>
              <a:ext uri="{FF2B5EF4-FFF2-40B4-BE49-F238E27FC236}">
                <a16:creationId xmlns:a16="http://schemas.microsoft.com/office/drawing/2014/main" id="{34CB59AD-FE4B-4A70-8AB2-8ED0B30D6049}"/>
              </a:ext>
            </a:extLst>
          </p:cNvPr>
          <p:cNvSpPr/>
          <p:nvPr/>
        </p:nvSpPr>
        <p:spPr>
          <a:xfrm>
            <a:off x="176594" y="4466508"/>
            <a:ext cx="504721" cy="457200"/>
          </a:xfrm>
          <a:prstGeom prst="rect">
            <a:avLst/>
          </a:prstGeom>
          <a:solidFill>
            <a:srgbClr val="C2A4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C5B49139-7AA9-45BF-A6DD-88F09AAC9197}"/>
              </a:ext>
            </a:extLst>
          </p:cNvPr>
          <p:cNvSpPr/>
          <p:nvPr/>
        </p:nvSpPr>
        <p:spPr>
          <a:xfrm>
            <a:off x="176594" y="5190433"/>
            <a:ext cx="504721" cy="457200"/>
          </a:xfrm>
          <a:prstGeom prst="rect">
            <a:avLst/>
          </a:prstGeom>
          <a:solidFill>
            <a:srgbClr val="4033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559936F-E400-4D12-925A-B032A2A6C91A}"/>
              </a:ext>
            </a:extLst>
          </p:cNvPr>
          <p:cNvSpPr/>
          <p:nvPr/>
        </p:nvSpPr>
        <p:spPr>
          <a:xfrm>
            <a:off x="176594" y="5914358"/>
            <a:ext cx="504721" cy="457200"/>
          </a:xfrm>
          <a:prstGeom prst="rect">
            <a:avLst/>
          </a:prstGeom>
          <a:solidFill>
            <a:srgbClr val="582A2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6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36ED-4F0B-41DF-98C1-C5E9F3B13098}"/>
              </a:ext>
            </a:extLst>
          </p:cNvPr>
          <p:cNvSpPr>
            <a:spLocks noGrp="1"/>
          </p:cNvSpPr>
          <p:nvPr>
            <p:ph type="title"/>
          </p:nvPr>
        </p:nvSpPr>
        <p:spPr/>
        <p:txBody>
          <a:bodyPr/>
          <a:lstStyle/>
          <a:p>
            <a:r>
              <a:rPr lang="en-GB" u="sng" dirty="0"/>
              <a:t>Environment Conce</a:t>
            </a:r>
            <a:r>
              <a:rPr lang="en-GB" dirty="0"/>
              <a:t>p</a:t>
            </a:r>
            <a:r>
              <a:rPr lang="en-GB" u="sng" dirty="0"/>
              <a:t>t References</a:t>
            </a:r>
          </a:p>
        </p:txBody>
      </p:sp>
      <p:sp>
        <p:nvSpPr>
          <p:cNvPr id="3" name="Content Placeholder 2">
            <a:extLst>
              <a:ext uri="{FF2B5EF4-FFF2-40B4-BE49-F238E27FC236}">
                <a16:creationId xmlns:a16="http://schemas.microsoft.com/office/drawing/2014/main" id="{1984961E-CAC4-4952-833E-8ECC9CB91685}"/>
              </a:ext>
            </a:extLst>
          </p:cNvPr>
          <p:cNvSpPr>
            <a:spLocks noGrp="1"/>
          </p:cNvSpPr>
          <p:nvPr>
            <p:ph idx="1"/>
          </p:nvPr>
        </p:nvSpPr>
        <p:spPr>
          <a:xfrm>
            <a:off x="3113051" y="1443095"/>
            <a:ext cx="5954999" cy="1447850"/>
          </a:xfrm>
        </p:spPr>
        <p:txBody>
          <a:bodyPr/>
          <a:lstStyle/>
          <a:p>
            <a:pPr marL="36900" indent="0">
              <a:buNone/>
            </a:pPr>
            <a:r>
              <a:rPr lang="en-GB" dirty="0"/>
              <a:t>Like the mech references, this too is about finding the scale of objects next to the mech and the style. The stands for the mech are the point of these images</a:t>
            </a:r>
          </a:p>
        </p:txBody>
      </p:sp>
      <p:sp>
        <p:nvSpPr>
          <p:cNvPr id="4" name="Content Placeholder 2">
            <a:extLst>
              <a:ext uri="{FF2B5EF4-FFF2-40B4-BE49-F238E27FC236}">
                <a16:creationId xmlns:a16="http://schemas.microsoft.com/office/drawing/2014/main" id="{48B28FF0-084B-4FBE-8FBD-CE3580A4346D}"/>
              </a:ext>
            </a:extLst>
          </p:cNvPr>
          <p:cNvSpPr txBox="1">
            <a:spLocks/>
          </p:cNvSpPr>
          <p:nvPr/>
        </p:nvSpPr>
        <p:spPr>
          <a:xfrm>
            <a:off x="0" y="76201"/>
            <a:ext cx="913795" cy="45720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GDD</a:t>
            </a:r>
          </a:p>
          <a:p>
            <a:pPr marL="36900" indent="0">
              <a:buFont typeface="Wingdings 2" charset="2"/>
              <a:buNone/>
            </a:pPr>
            <a:endParaRPr lang="en-GB" dirty="0"/>
          </a:p>
        </p:txBody>
      </p:sp>
      <p:pic>
        <p:nvPicPr>
          <p:cNvPr id="2050" name="Picture 2" descr="Space Marine Dreadnought | Miniset.net - Miniatures Collectors Guide">
            <a:extLst>
              <a:ext uri="{FF2B5EF4-FFF2-40B4-BE49-F238E27FC236}">
                <a16:creationId xmlns:a16="http://schemas.microsoft.com/office/drawing/2014/main" id="{97501804-0A78-43BA-A689-CBD1107EB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66" y="2535038"/>
            <a:ext cx="2802857" cy="20104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enerable Dreadnought">
            <a:extLst>
              <a:ext uri="{FF2B5EF4-FFF2-40B4-BE49-F238E27FC236}">
                <a16:creationId xmlns:a16="http://schemas.microsoft.com/office/drawing/2014/main" id="{045A973D-5EA2-4F91-8189-EB6B1EA4A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655" y="2530502"/>
            <a:ext cx="1950870" cy="20150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howcase: Ultramarines Venerable Dreadnought - Tale of Painters">
            <a:extLst>
              <a:ext uri="{FF2B5EF4-FFF2-40B4-BE49-F238E27FC236}">
                <a16:creationId xmlns:a16="http://schemas.microsoft.com/office/drawing/2014/main" id="{B6AD5BCA-F7B0-4DE5-B359-164776E8F7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9457" y="2525840"/>
            <a:ext cx="3028593" cy="20196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ltramarines Redemptor – foriegnartisan">
            <a:extLst>
              <a:ext uri="{FF2B5EF4-FFF2-40B4-BE49-F238E27FC236}">
                <a16:creationId xmlns:a16="http://schemas.microsoft.com/office/drawing/2014/main" id="{C8E94B1B-72C9-46B2-A885-D2EF1C2542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982" y="2535038"/>
            <a:ext cx="2199507" cy="20104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remium Photo | After the war in battlefield Digital Art Illustration ...">
            <a:extLst>
              <a:ext uri="{FF2B5EF4-FFF2-40B4-BE49-F238E27FC236}">
                <a16:creationId xmlns:a16="http://schemas.microsoft.com/office/drawing/2014/main" id="{9D71F7B7-CC96-451C-8B3C-6FB1D85107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546" y="4660617"/>
            <a:ext cx="3517887" cy="201048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pace marine battlefield scenes">
            <a:extLst>
              <a:ext uri="{FF2B5EF4-FFF2-40B4-BE49-F238E27FC236}">
                <a16:creationId xmlns:a16="http://schemas.microsoft.com/office/drawing/2014/main" id="{CD3E9F12-C650-4C10-856F-C1F74C41B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5974" y="4667475"/>
            <a:ext cx="2972050" cy="200362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C30652C-EB33-47BF-B345-F8F289683425}"/>
              </a:ext>
            </a:extLst>
          </p:cNvPr>
          <p:cNvSpPr/>
          <p:nvPr/>
        </p:nvSpPr>
        <p:spPr>
          <a:xfrm>
            <a:off x="176594" y="3742583"/>
            <a:ext cx="504721" cy="457200"/>
          </a:xfrm>
          <a:prstGeom prst="rect">
            <a:avLst/>
          </a:prstGeom>
          <a:solidFill>
            <a:srgbClr val="545C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highlight>
                <a:srgbClr val="FFFF00"/>
              </a:highlight>
            </a:endParaRPr>
          </a:p>
        </p:txBody>
      </p:sp>
      <p:sp>
        <p:nvSpPr>
          <p:cNvPr id="19" name="Rectangle 18">
            <a:extLst>
              <a:ext uri="{FF2B5EF4-FFF2-40B4-BE49-F238E27FC236}">
                <a16:creationId xmlns:a16="http://schemas.microsoft.com/office/drawing/2014/main" id="{1CA64356-0A9B-4781-B03A-73E56B2820A1}"/>
              </a:ext>
            </a:extLst>
          </p:cNvPr>
          <p:cNvSpPr/>
          <p:nvPr/>
        </p:nvSpPr>
        <p:spPr>
          <a:xfrm>
            <a:off x="176594" y="4466508"/>
            <a:ext cx="504721" cy="457200"/>
          </a:xfrm>
          <a:prstGeom prst="rect">
            <a:avLst/>
          </a:prstGeom>
          <a:solidFill>
            <a:srgbClr val="5A39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4BDE4EB-14F7-4734-A2E8-9668CB86923A}"/>
              </a:ext>
            </a:extLst>
          </p:cNvPr>
          <p:cNvSpPr/>
          <p:nvPr/>
        </p:nvSpPr>
        <p:spPr>
          <a:xfrm>
            <a:off x="176594" y="5190433"/>
            <a:ext cx="504721" cy="457200"/>
          </a:xfrm>
          <a:prstGeom prst="rect">
            <a:avLst/>
          </a:prstGeom>
          <a:solidFill>
            <a:srgbClr val="4142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D06EBA75-71BF-42A6-838A-50D8C359A39C}"/>
              </a:ext>
            </a:extLst>
          </p:cNvPr>
          <p:cNvSpPr/>
          <p:nvPr/>
        </p:nvSpPr>
        <p:spPr>
          <a:xfrm>
            <a:off x="176594" y="5914358"/>
            <a:ext cx="504721" cy="457200"/>
          </a:xfrm>
          <a:prstGeom prst="rect">
            <a:avLst/>
          </a:prstGeom>
          <a:solidFill>
            <a:srgbClr val="B3B0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131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ABB9-FFE4-42EB-B7D7-324074C65A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A12E287-274E-4A08-ADA2-209437505365}"/>
              </a:ext>
            </a:extLst>
          </p:cNvPr>
          <p:cNvSpPr>
            <a:spLocks noGrp="1"/>
          </p:cNvSpPr>
          <p:nvPr>
            <p:ph idx="1"/>
          </p:nvPr>
        </p:nvSpPr>
        <p:spPr/>
        <p:txBody>
          <a:bodyPr/>
          <a:lstStyle/>
          <a:p>
            <a:endParaRPr lang="en-GB"/>
          </a:p>
        </p:txBody>
      </p:sp>
      <p:sp>
        <p:nvSpPr>
          <p:cNvPr id="4" name="Content Placeholder 2">
            <a:extLst>
              <a:ext uri="{FF2B5EF4-FFF2-40B4-BE49-F238E27FC236}">
                <a16:creationId xmlns:a16="http://schemas.microsoft.com/office/drawing/2014/main" id="{32BE68AA-0FDB-4C05-A366-D3BC6D965E03}"/>
              </a:ext>
            </a:extLst>
          </p:cNvPr>
          <p:cNvSpPr txBox="1">
            <a:spLocks/>
          </p:cNvSpPr>
          <p:nvPr/>
        </p:nvSpPr>
        <p:spPr>
          <a:xfrm>
            <a:off x="0" y="76201"/>
            <a:ext cx="913795" cy="45720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TDD</a:t>
            </a:r>
          </a:p>
          <a:p>
            <a:pPr marL="36900" indent="0">
              <a:buFont typeface="Wingdings 2" charset="2"/>
              <a:buNone/>
            </a:pPr>
            <a:endParaRPr lang="en-GB" dirty="0"/>
          </a:p>
        </p:txBody>
      </p:sp>
    </p:spTree>
    <p:extLst>
      <p:ext uri="{BB962C8B-B14F-4D97-AF65-F5344CB8AC3E}">
        <p14:creationId xmlns:p14="http://schemas.microsoft.com/office/powerpoint/2010/main" val="2830004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211</TotalTime>
  <Words>286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Calisto MT</vt:lpstr>
      <vt:lpstr>Wingdings 2</vt:lpstr>
      <vt:lpstr>Slate</vt:lpstr>
      <vt:lpstr>Games Design &amp; Technical Design Document</vt:lpstr>
      <vt:lpstr>Game Concept</vt:lpstr>
      <vt:lpstr>Mech Concept References</vt:lpstr>
      <vt:lpstr>Environment Concept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Design Document</dc:title>
  <dc:creator>Julian Taylor</dc:creator>
  <cp:lastModifiedBy>Julian Taylor</cp:lastModifiedBy>
  <cp:revision>23</cp:revision>
  <dcterms:created xsi:type="dcterms:W3CDTF">2025-04-28T08:54:07Z</dcterms:created>
  <dcterms:modified xsi:type="dcterms:W3CDTF">2025-04-28T12:33:25Z</dcterms:modified>
</cp:coreProperties>
</file>