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Lenguaje de alto nivel</a:t>
            </a:r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3F52-425C-86F4-5E59-ACCD356C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&amp;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3098-5A0A-AF30-516B-02297369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Lenguaje de alto nivel</a:t>
            </a:r>
          </a:p>
          <a:p>
            <a:pPr lvl="1"/>
            <a:r>
              <a:rPr lang="es-MX" dirty="0"/>
              <a:t>¿Qué significa lenguaje de </a:t>
            </a:r>
            <a:r>
              <a:rPr lang="es-MX" b="1" i="1" dirty="0"/>
              <a:t>alto nivel</a:t>
            </a:r>
            <a:r>
              <a:rPr lang="es-MX" dirty="0"/>
              <a:t>?, si hay lenguajes de alto nivel, ¿existe un bajo nivel?</a:t>
            </a:r>
          </a:p>
          <a:p>
            <a:r>
              <a:rPr lang="es-MX" dirty="0"/>
              <a:t>Código interpretado</a:t>
            </a:r>
          </a:p>
          <a:p>
            <a:pPr lvl="1"/>
            <a:r>
              <a:rPr lang="es-MX" dirty="0"/>
              <a:t>¿Qué otros existen?</a:t>
            </a:r>
          </a:p>
          <a:p>
            <a:pPr lvl="1"/>
            <a:r>
              <a:rPr lang="es-MX" dirty="0"/>
              <a:t>C, C++ Lenguajes de programación de propósito general que se compilan en código de máquina antes de su ejecución</a:t>
            </a:r>
          </a:p>
          <a:p>
            <a:r>
              <a:rPr lang="es-MX" dirty="0"/>
              <a:t>IDE  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Enviroment</a:t>
            </a:r>
            <a:r>
              <a:rPr lang="es-MX" dirty="0"/>
              <a:t>) Entorno de desarrollo integrado</a:t>
            </a:r>
          </a:p>
          <a:p>
            <a:pPr lvl="1"/>
            <a:r>
              <a:rPr lang="es-MX" dirty="0"/>
              <a:t>Diseñar y desarrollar aplicaciones </a:t>
            </a:r>
          </a:p>
          <a:p>
            <a:pPr lvl="1"/>
            <a:r>
              <a:rPr lang="es-MX" dirty="0"/>
              <a:t>Combina herramientas comunes en una sola interfaz de usuario (GUI) </a:t>
            </a:r>
          </a:p>
          <a:p>
            <a:pPr lvl="1"/>
            <a:r>
              <a:rPr lang="es-MX" b="1" i="1" dirty="0"/>
              <a:t>Editor de código fuente</a:t>
            </a:r>
          </a:p>
          <a:p>
            <a:pPr lvl="1"/>
            <a:r>
              <a:rPr lang="es-MX" dirty="0"/>
              <a:t>Automatización de las compilaciones locales</a:t>
            </a:r>
          </a:p>
          <a:p>
            <a:pPr lvl="1"/>
            <a:r>
              <a:rPr lang="es-MX" dirty="0"/>
              <a:t>Depurador</a:t>
            </a:r>
          </a:p>
          <a:p>
            <a:pPr lvl="1"/>
            <a:r>
              <a:rPr lang="es-MX" dirty="0"/>
              <a:t>Lenguajes compatibles, Diferentes sistemas operativos, </a:t>
            </a:r>
            <a:r>
              <a:rPr lang="es-MX" dirty="0" err="1"/>
              <a:t>plugins</a:t>
            </a:r>
            <a:r>
              <a:rPr lang="es-MX" dirty="0"/>
              <a:t> extensiones, etc.  </a:t>
            </a:r>
          </a:p>
        </p:txBody>
      </p:sp>
    </p:spTree>
    <p:extLst>
      <p:ext uri="{BB962C8B-B14F-4D97-AF65-F5344CB8AC3E}">
        <p14:creationId xmlns:p14="http://schemas.microsoft.com/office/powerpoint/2010/main" val="20910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6376-653F-9EA4-DD28-26393C51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24AD-A29F-5F0C-25BB-0C60AC0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consola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9DC0D7-0E9D-9D2C-50F7-A0B96FA4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2" y="1631230"/>
            <a:ext cx="3084808" cy="4967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611E11-675E-C48E-370E-6C43F66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09" y="1690688"/>
            <a:ext cx="8245434" cy="10986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0ECCDE-4D57-491D-B417-21BCD4F5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09" y="3066543"/>
            <a:ext cx="2556214" cy="34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13F6-94AA-04D3-A0B5-901B802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Precedencia de 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B39743-28FA-C06E-ABFD-EBE2E336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6" y="1690688"/>
            <a:ext cx="10907441" cy="21054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0E3D226-217F-4F45-ADA8-637FAAC5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5" y="4075389"/>
            <a:ext cx="6990521" cy="26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D4CC-A6CF-7E43-CAF2-309F479B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holaMundo.py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4CA1C4-C475-E1EF-E6B8-8B6338A9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8" y="1560327"/>
            <a:ext cx="8231909" cy="49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1339-488B-6268-DE51-808DEED9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sucede de manera interna?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23906-1009-8E86-62CB-BBE32662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438"/>
            <a:ext cx="10515600" cy="24089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b="1" i="1" dirty="0"/>
              <a:t>Interprete de Python</a:t>
            </a:r>
            <a:r>
              <a:rPr lang="es-MX" dirty="0"/>
              <a:t> lee el código fuente línea por línea y lo convierte en </a:t>
            </a:r>
            <a:r>
              <a:rPr lang="es-MX" dirty="0" err="1"/>
              <a:t>bytecode</a:t>
            </a:r>
            <a:endParaRPr lang="es-MX" dirty="0"/>
          </a:p>
          <a:p>
            <a:pPr lvl="1"/>
            <a:r>
              <a:rPr lang="es-MX" dirty="0"/>
              <a:t>Es portátil y puede ejecutarse en cualquier sistema que tenga el interprete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La </a:t>
            </a:r>
            <a:r>
              <a:rPr lang="es-MX" b="1" i="1" dirty="0"/>
              <a:t>Máquina Virtual de Python (PVM)</a:t>
            </a:r>
            <a:r>
              <a:rPr lang="es-MX" dirty="0"/>
              <a:t> interpreta el </a:t>
            </a:r>
            <a:r>
              <a:rPr lang="es-MX" dirty="0" err="1"/>
              <a:t>bytecode</a:t>
            </a:r>
            <a:r>
              <a:rPr lang="es-MX" dirty="0"/>
              <a:t> acorde a la arquitectura donde se ejecuta, las instrucciones se traducen a ensamblador y después son ejecutadas.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BEBEE6-7F73-2294-7A75-B936EE15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" y="2445089"/>
            <a:ext cx="2000529" cy="6668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165E74-B9C9-59F4-5EDA-FDB49F0B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27" y="2110719"/>
            <a:ext cx="3848637" cy="16956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BE27D6-DE75-D98D-2EFB-C6736E8A7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0605"/>
          <a:stretch/>
        </p:blipFill>
        <p:spPr>
          <a:xfrm>
            <a:off x="7314066" y="1910667"/>
            <a:ext cx="4730152" cy="2095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B5E7BC-B77D-1F63-312C-21BE350E18A8}"/>
              </a:ext>
            </a:extLst>
          </p:cNvPr>
          <p:cNvSpPr txBox="1"/>
          <p:nvPr/>
        </p:nvSpPr>
        <p:spPr>
          <a:xfrm>
            <a:off x="441990" y="1939459"/>
            <a:ext cx="16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python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373814-2051-F647-3F03-05A4E91FB4D9}"/>
              </a:ext>
            </a:extLst>
          </p:cNvPr>
          <p:cNvSpPr txBox="1"/>
          <p:nvPr/>
        </p:nvSpPr>
        <p:spPr>
          <a:xfrm>
            <a:off x="4004005" y="1649054"/>
            <a:ext cx="209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bytecode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pyc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F0CA2-A19A-DDDF-311A-156D03775DE6}"/>
              </a:ext>
            </a:extLst>
          </p:cNvPr>
          <p:cNvSpPr txBox="1"/>
          <p:nvPr/>
        </p:nvSpPr>
        <p:spPr>
          <a:xfrm>
            <a:off x="8288857" y="1418221"/>
            <a:ext cx="278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assembly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 err="1">
                <a:solidFill>
                  <a:srgbClr val="FF0000"/>
                </a:solidFill>
              </a:rPr>
              <a:t>code</a:t>
            </a:r>
            <a:r>
              <a:rPr lang="es-MX" sz="2400" dirty="0">
                <a:solidFill>
                  <a:srgbClr val="FF0000"/>
                </a:solidFill>
              </a:rPr>
              <a:t> – X86</a:t>
            </a:r>
          </a:p>
        </p:txBody>
      </p:sp>
    </p:spTree>
    <p:extLst>
      <p:ext uri="{BB962C8B-B14F-4D97-AF65-F5344CB8AC3E}">
        <p14:creationId xmlns:p14="http://schemas.microsoft.com/office/powerpoint/2010/main" val="6930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7E5E-D5B4-B135-3E64-283862EC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3F9B0-F257-A548-5731-DA73C4C8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110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X86</a:t>
            </a:r>
            <a:r>
              <a:rPr lang="es-MX" dirty="0"/>
              <a:t> –Es la arquitectura más común, existe </a:t>
            </a:r>
            <a:r>
              <a:rPr lang="es-MX" dirty="0" err="1"/>
              <a:t>esde</a:t>
            </a:r>
            <a:r>
              <a:rPr lang="es-MX" dirty="0"/>
              <a:t> los 70’s </a:t>
            </a:r>
            <a:r>
              <a:rPr lang="es-MX" dirty="0">
                <a:sym typeface="Wingdings" panose="05000000000000000000" pitchFamily="2" charset="2"/>
              </a:rPr>
              <a:t></a:t>
            </a:r>
            <a:r>
              <a:rPr lang="es-MX" dirty="0"/>
              <a:t> Servidores, estaciones de trabajo, portátiles y dispositivos embebidos  </a:t>
            </a:r>
            <a:endParaRPr lang="es-ES" b="1" dirty="0"/>
          </a:p>
          <a:p>
            <a:r>
              <a:rPr lang="es-ES" b="1" dirty="0"/>
              <a:t>MIPS</a:t>
            </a:r>
            <a:r>
              <a:rPr lang="es-ES" dirty="0"/>
              <a:t> - Enrutadores, consolas de videojuegos</a:t>
            </a:r>
          </a:p>
          <a:p>
            <a:r>
              <a:rPr lang="es-ES" b="1" dirty="0" err="1"/>
              <a:t>PowerPC</a:t>
            </a:r>
            <a:r>
              <a:rPr lang="es-ES" dirty="0"/>
              <a:t> - Anteriormente Macintosh de Apple, PlayStation, Xbox</a:t>
            </a:r>
          </a:p>
          <a:p>
            <a:r>
              <a:rPr lang="es-ES" b="1" dirty="0"/>
              <a:t>RISC-V </a:t>
            </a:r>
            <a:r>
              <a:rPr lang="es-ES" dirty="0"/>
              <a:t> - Aplicaciones embebidas</a:t>
            </a:r>
            <a:endParaRPr lang="es-MX" dirty="0"/>
          </a:p>
          <a:p>
            <a:r>
              <a:rPr lang="es-ES" b="1" dirty="0"/>
              <a:t>ARM</a:t>
            </a:r>
            <a:r>
              <a:rPr lang="es-ES" dirty="0"/>
              <a:t> - Dispositivos móviles, Sistemas embebidos y dispositivos </a:t>
            </a:r>
            <a:r>
              <a:rPr lang="es-ES" dirty="0" err="1"/>
              <a:t>IoT</a:t>
            </a:r>
            <a:r>
              <a:rPr lang="es-ES" dirty="0"/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38C9A6-CB86-F4D4-E743-B4BC49C64773}"/>
              </a:ext>
            </a:extLst>
          </p:cNvPr>
          <p:cNvSpPr txBox="1">
            <a:spLocks/>
          </p:cNvSpPr>
          <p:nvPr/>
        </p:nvSpPr>
        <p:spPr>
          <a:xfrm>
            <a:off x="838200" y="4977442"/>
            <a:ext cx="10515600" cy="1429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Cada una de estas arquitecturas tiene su </a:t>
            </a:r>
            <a:r>
              <a:rPr lang="es-ES" dirty="0">
                <a:solidFill>
                  <a:srgbClr val="FF0000"/>
                </a:solidFill>
              </a:rPr>
              <a:t>propio conjunto de instrucciones y lenguaje ensamblador </a:t>
            </a:r>
            <a:r>
              <a:rPr lang="es-ES" dirty="0"/>
              <a:t>asociado. </a:t>
            </a:r>
          </a:p>
          <a:p>
            <a:r>
              <a:rPr lang="es-ES" dirty="0"/>
              <a:t>Un </a:t>
            </a:r>
            <a:r>
              <a:rPr lang="es-ES" b="1" i="1" dirty="0"/>
              <a:t>lenguaje ensamblador</a:t>
            </a:r>
            <a:r>
              <a:rPr lang="es-ES" dirty="0"/>
              <a:t> se utiliza para escribir código a nivel de máquina específico de cada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111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8A5A-B5EB-B608-8BD7-06FC8BD7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01315-460C-B29F-5BE5-B82F597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Lenguaje de alto nivel (Python)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Interprete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 err="1"/>
              <a:t>Bytecode</a:t>
            </a:r>
            <a:r>
              <a:rPr lang="es-MX" dirty="0"/>
              <a:t> (</a:t>
            </a:r>
            <a:r>
              <a:rPr lang="es-MX" dirty="0" err="1"/>
              <a:t>pyc</a:t>
            </a:r>
            <a:r>
              <a:rPr lang="es-MX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PVM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/>
              <a:t>Lenguaje ensamblador (bajo nivel)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código escrito en este lenguaje se pasa a través de un programa llamado </a:t>
            </a:r>
            <a:r>
              <a:rPr lang="es-MX" dirty="0">
                <a:solidFill>
                  <a:srgbClr val="FF0000"/>
                </a:solidFill>
              </a:rPr>
              <a:t>ensamblador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ensamblador traduce cada instrucción en su </a:t>
            </a:r>
            <a:r>
              <a:rPr lang="es-MX" i="1" dirty="0"/>
              <a:t>equivalente binario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Genera un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archivo objeto </a:t>
            </a:r>
            <a:r>
              <a:rPr lang="es-MX" dirty="0">
                <a:sym typeface="Wingdings" panose="05000000000000000000" pitchFamily="2" charset="2"/>
              </a:rPr>
              <a:t>que contiene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  <a:r>
              <a:rPr lang="es-MX" dirty="0">
                <a:sym typeface="Wingdings" panose="05000000000000000000" pitchFamily="2" charset="2"/>
              </a:rPr>
              <a:t> y la información necesaria de enlace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ym typeface="Wingdings" panose="05000000000000000000" pitchFamily="2" charset="2"/>
              </a:rPr>
              <a:t>Enlazado y ejecución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El enlazador combina el archivo objeto con otras librerías y/o archivos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Se genera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de máquina final</a:t>
            </a:r>
            <a:r>
              <a:rPr lang="es-MX" dirty="0">
                <a:sym typeface="Wingdings" panose="05000000000000000000" pitchFamily="2" charset="2"/>
              </a:rPr>
              <a:t> con toda la información necesaria para ejecutarlo en la memoria de la computadora. 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99376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737</TotalTime>
  <Words>381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Python</vt:lpstr>
      <vt:lpstr>Lenguaje &amp; IDE</vt:lpstr>
      <vt:lpstr>La consola</vt:lpstr>
      <vt:lpstr>Precedencia de operadores</vt:lpstr>
      <vt:lpstr>holaMundo.py</vt:lpstr>
      <vt:lpstr>¿Qué sucede de manera interna?</vt:lpstr>
      <vt:lpstr>Arquitecturas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5</cp:revision>
  <dcterms:created xsi:type="dcterms:W3CDTF">2024-02-25T14:16:06Z</dcterms:created>
  <dcterms:modified xsi:type="dcterms:W3CDTF">2024-02-26T14:00:15Z</dcterms:modified>
</cp:coreProperties>
</file>