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3" r:id="rId5"/>
    <p:sldId id="264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28/02/2024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6844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28/02/2024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1980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28/02/2024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3967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28/02/2024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22902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28/02/2024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08267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28/02/2024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9346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28/02/2024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06836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28/02/2024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85825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28/02/2024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1613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28/02/2024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7707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28/02/2024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3792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28/02/2024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1374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28/02/2024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6578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28/02/2024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1755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28/02/2024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6491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28/02/2024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9438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28/02/2024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1789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E71651A-C82F-4681-A516-2EF0C18AA360}" type="datetimeFigureOut">
              <a:rPr lang="es-MX" smtClean="0"/>
              <a:t>28/02/2024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93957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34D128-D556-BCC5-30BB-B5F2AA420D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Python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5485D2-04A9-5D99-DD35-6222CE9782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Lenguaje de alto nivel</a:t>
            </a:r>
          </a:p>
        </p:txBody>
      </p:sp>
    </p:spTree>
    <p:extLst>
      <p:ext uri="{BB962C8B-B14F-4D97-AF65-F5344CB8AC3E}">
        <p14:creationId xmlns:p14="http://schemas.microsoft.com/office/powerpoint/2010/main" val="3162822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0B3F52-425C-86F4-5E59-ACCD356CA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Lenguaje &amp; IDE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073098-5A0A-AF30-516B-02297369C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MX" dirty="0"/>
              <a:t>Lenguaje de alto nivel</a:t>
            </a:r>
          </a:p>
          <a:p>
            <a:pPr lvl="1"/>
            <a:r>
              <a:rPr lang="es-MX" dirty="0"/>
              <a:t>¿Qué significa lenguaje de </a:t>
            </a:r>
            <a:r>
              <a:rPr lang="es-MX" b="1" i="1" dirty="0"/>
              <a:t>alto nivel</a:t>
            </a:r>
            <a:r>
              <a:rPr lang="es-MX" dirty="0"/>
              <a:t>?, si hay lenguajes de alto nivel, ¿existe un bajo nivel?</a:t>
            </a:r>
          </a:p>
          <a:p>
            <a:r>
              <a:rPr lang="es-MX" dirty="0"/>
              <a:t>Código interpretado</a:t>
            </a:r>
          </a:p>
          <a:p>
            <a:pPr lvl="1"/>
            <a:r>
              <a:rPr lang="es-MX" dirty="0"/>
              <a:t>¿Qué otros existen?</a:t>
            </a:r>
          </a:p>
          <a:p>
            <a:pPr lvl="1"/>
            <a:r>
              <a:rPr lang="es-MX" dirty="0"/>
              <a:t>C, C++ Lenguajes de programación de propósito general que se compilan en código de máquina antes de su ejecución</a:t>
            </a:r>
          </a:p>
          <a:p>
            <a:r>
              <a:rPr lang="es-MX" dirty="0"/>
              <a:t>IDE  (</a:t>
            </a:r>
            <a:r>
              <a:rPr lang="es-MX" dirty="0" err="1"/>
              <a:t>Integrated</a:t>
            </a:r>
            <a:r>
              <a:rPr lang="es-MX" dirty="0"/>
              <a:t> </a:t>
            </a:r>
            <a:r>
              <a:rPr lang="es-MX" dirty="0" err="1"/>
              <a:t>Development</a:t>
            </a:r>
            <a:r>
              <a:rPr lang="es-MX" dirty="0"/>
              <a:t> </a:t>
            </a:r>
            <a:r>
              <a:rPr lang="es-MX" dirty="0" err="1"/>
              <a:t>Enviroment</a:t>
            </a:r>
            <a:r>
              <a:rPr lang="es-MX" dirty="0"/>
              <a:t>) Entorno de desarrollo integrado</a:t>
            </a:r>
          </a:p>
          <a:p>
            <a:pPr lvl="1"/>
            <a:r>
              <a:rPr lang="es-MX" dirty="0"/>
              <a:t>Diseñar y desarrollar aplicaciones </a:t>
            </a:r>
          </a:p>
          <a:p>
            <a:pPr lvl="1"/>
            <a:r>
              <a:rPr lang="es-MX" dirty="0"/>
              <a:t>Combina herramientas comunes en una sola interfaz de usuario (GUI) </a:t>
            </a:r>
          </a:p>
          <a:p>
            <a:pPr lvl="1"/>
            <a:r>
              <a:rPr lang="es-MX" b="1" i="1" dirty="0"/>
              <a:t>Editor de código fuente</a:t>
            </a:r>
          </a:p>
          <a:p>
            <a:pPr lvl="1"/>
            <a:r>
              <a:rPr lang="es-MX" dirty="0"/>
              <a:t>Automatización de las compilaciones locales</a:t>
            </a:r>
          </a:p>
          <a:p>
            <a:pPr lvl="1"/>
            <a:r>
              <a:rPr lang="es-MX" dirty="0"/>
              <a:t>Depurador</a:t>
            </a:r>
          </a:p>
          <a:p>
            <a:pPr lvl="1"/>
            <a:r>
              <a:rPr lang="es-MX" dirty="0"/>
              <a:t>Lenguajes compatibles, Diferentes sistemas operativos, </a:t>
            </a:r>
            <a:r>
              <a:rPr lang="es-MX" dirty="0" err="1"/>
              <a:t>plugins</a:t>
            </a:r>
            <a:r>
              <a:rPr lang="es-MX" dirty="0"/>
              <a:t> extensiones, etc.  </a:t>
            </a:r>
          </a:p>
        </p:txBody>
      </p:sp>
    </p:spTree>
    <p:extLst>
      <p:ext uri="{BB962C8B-B14F-4D97-AF65-F5344CB8AC3E}">
        <p14:creationId xmlns:p14="http://schemas.microsoft.com/office/powerpoint/2010/main" val="2091068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026376-653F-9EA4-DD28-26393C51DC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5724AD-A29F-5F0C-25BB-0C60AC0D5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La consola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49DC0D7-0E9D-9D2C-50F7-A0B96FA4B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92" y="1631230"/>
            <a:ext cx="3084808" cy="496760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B611E11-675E-C48E-370E-6C43F663C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3309" y="1690688"/>
            <a:ext cx="8245434" cy="109869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E30ECCDE-4D57-491D-B417-21BCD4F5CC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3309" y="3066543"/>
            <a:ext cx="2556214" cy="348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544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FF13F6-94AA-04D3-A0B5-901B8025F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Precedencia de operadores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4B39743-28FA-C06E-ABFD-EBE2E3367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296" y="1690688"/>
            <a:ext cx="10907441" cy="210545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0E3D226-217F-4F45-ADA8-637FAAC57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295" y="4075389"/>
            <a:ext cx="6990521" cy="262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774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BDD4CC-A6CF-7E43-CAF2-309F479B6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holaMundo.py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D4CA1C4-C475-E1EF-E6B8-8B6338A90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108" y="1560327"/>
            <a:ext cx="8231909" cy="493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183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441339-488B-6268-DE51-808DEED99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sucede de manera interna?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423906-1009-8E86-62CB-BBE32662B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26438"/>
            <a:ext cx="10515600" cy="240890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MX" b="1" i="1" dirty="0"/>
              <a:t>Interprete de Python</a:t>
            </a:r>
            <a:r>
              <a:rPr lang="es-MX" dirty="0"/>
              <a:t> lee el código fuente línea por línea y lo convierte en </a:t>
            </a:r>
            <a:r>
              <a:rPr lang="es-MX" dirty="0" err="1"/>
              <a:t>bytecode</a:t>
            </a:r>
            <a:endParaRPr lang="es-MX" dirty="0"/>
          </a:p>
          <a:p>
            <a:pPr lvl="1"/>
            <a:r>
              <a:rPr lang="es-MX" dirty="0"/>
              <a:t>Es portátil y puede ejecutarse en cualquier sistema que tenga el interprete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/>
              <a:t>La </a:t>
            </a:r>
            <a:r>
              <a:rPr lang="es-MX" b="1" i="1" dirty="0"/>
              <a:t>Máquina Virtual de Python (PVM)</a:t>
            </a:r>
            <a:r>
              <a:rPr lang="es-MX" dirty="0"/>
              <a:t> interpreta el </a:t>
            </a:r>
            <a:r>
              <a:rPr lang="es-MX" dirty="0" err="1"/>
              <a:t>bytecode</a:t>
            </a:r>
            <a:r>
              <a:rPr lang="es-MX" dirty="0"/>
              <a:t> acorde a la arquitectura donde se ejecuta, las instrucciones se traducen a ensamblador y después son ejecutadas.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6BEBEE6-7F73-2294-7A75-B936EE15B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08" y="2445089"/>
            <a:ext cx="2000529" cy="66684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E165E74-B9C9-59F4-5EDA-FDB49F0BF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227" y="2110719"/>
            <a:ext cx="3848637" cy="169568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6BE27D6-DE75-D98D-2EFB-C6736E8A76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r="40605"/>
          <a:stretch/>
        </p:blipFill>
        <p:spPr>
          <a:xfrm>
            <a:off x="7314066" y="1910667"/>
            <a:ext cx="4730152" cy="209579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6B5E7BC-B77D-1F63-312C-21BE350E18A8}"/>
              </a:ext>
            </a:extLst>
          </p:cNvPr>
          <p:cNvSpPr txBox="1"/>
          <p:nvPr/>
        </p:nvSpPr>
        <p:spPr>
          <a:xfrm>
            <a:off x="441990" y="1939459"/>
            <a:ext cx="1629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 err="1">
                <a:solidFill>
                  <a:srgbClr val="FF0000"/>
                </a:solidFill>
              </a:rPr>
              <a:t>python</a:t>
            </a:r>
            <a:r>
              <a:rPr lang="es-MX" sz="2400" dirty="0">
                <a:solidFill>
                  <a:srgbClr val="FF0000"/>
                </a:solidFill>
              </a:rPr>
              <a:t> (</a:t>
            </a:r>
            <a:r>
              <a:rPr lang="es-MX" sz="2400" dirty="0" err="1">
                <a:solidFill>
                  <a:srgbClr val="FF0000"/>
                </a:solidFill>
              </a:rPr>
              <a:t>py</a:t>
            </a:r>
            <a:r>
              <a:rPr lang="es-MX" sz="24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7373814-2051-F647-3F03-05A4E91FB4D9}"/>
              </a:ext>
            </a:extLst>
          </p:cNvPr>
          <p:cNvSpPr txBox="1"/>
          <p:nvPr/>
        </p:nvSpPr>
        <p:spPr>
          <a:xfrm>
            <a:off x="4004005" y="1649054"/>
            <a:ext cx="2093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 err="1">
                <a:solidFill>
                  <a:srgbClr val="FF0000"/>
                </a:solidFill>
              </a:rPr>
              <a:t>bytecode</a:t>
            </a:r>
            <a:r>
              <a:rPr lang="es-MX" sz="2400" dirty="0">
                <a:solidFill>
                  <a:srgbClr val="FF0000"/>
                </a:solidFill>
              </a:rPr>
              <a:t> (</a:t>
            </a:r>
            <a:r>
              <a:rPr lang="es-MX" sz="2400" dirty="0" err="1">
                <a:solidFill>
                  <a:srgbClr val="FF0000"/>
                </a:solidFill>
              </a:rPr>
              <a:t>pyc</a:t>
            </a:r>
            <a:r>
              <a:rPr lang="es-MX" sz="24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A5F0CA2-A19A-DDDF-311A-156D03775DE6}"/>
              </a:ext>
            </a:extLst>
          </p:cNvPr>
          <p:cNvSpPr txBox="1"/>
          <p:nvPr/>
        </p:nvSpPr>
        <p:spPr>
          <a:xfrm>
            <a:off x="8288857" y="1418221"/>
            <a:ext cx="2780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 err="1">
                <a:solidFill>
                  <a:srgbClr val="FF0000"/>
                </a:solidFill>
              </a:rPr>
              <a:t>assembly</a:t>
            </a:r>
            <a:r>
              <a:rPr lang="es-MX" sz="2400" dirty="0">
                <a:solidFill>
                  <a:srgbClr val="FF0000"/>
                </a:solidFill>
              </a:rPr>
              <a:t> </a:t>
            </a:r>
            <a:r>
              <a:rPr lang="es-MX" sz="2400" dirty="0" err="1">
                <a:solidFill>
                  <a:srgbClr val="FF0000"/>
                </a:solidFill>
              </a:rPr>
              <a:t>code</a:t>
            </a:r>
            <a:r>
              <a:rPr lang="es-MX" sz="2400" dirty="0">
                <a:solidFill>
                  <a:srgbClr val="FF0000"/>
                </a:solidFill>
              </a:rPr>
              <a:t> – X86</a:t>
            </a:r>
          </a:p>
        </p:txBody>
      </p:sp>
    </p:spTree>
    <p:extLst>
      <p:ext uri="{BB962C8B-B14F-4D97-AF65-F5344CB8AC3E}">
        <p14:creationId xmlns:p14="http://schemas.microsoft.com/office/powerpoint/2010/main" val="693033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17E5E-D5B4-B135-3E64-283862EC8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Arquitecturas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73F9B0-F257-A548-5731-DA73C4C82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591101"/>
          </a:xfrm>
        </p:spPr>
        <p:txBody>
          <a:bodyPr>
            <a:normAutofit fontScale="92500" lnSpcReduction="10000"/>
          </a:bodyPr>
          <a:lstStyle/>
          <a:p>
            <a:r>
              <a:rPr lang="es-MX" b="1" dirty="0"/>
              <a:t>X86</a:t>
            </a:r>
            <a:r>
              <a:rPr lang="es-MX" dirty="0"/>
              <a:t> –Es la arquitectura más común, existe desde los 70’s </a:t>
            </a:r>
            <a:r>
              <a:rPr lang="es-MX" dirty="0">
                <a:sym typeface="Wingdings" panose="05000000000000000000" pitchFamily="2" charset="2"/>
              </a:rPr>
              <a:t></a:t>
            </a:r>
            <a:r>
              <a:rPr lang="es-MX" dirty="0"/>
              <a:t> Servidores, estaciones de trabajo, portátiles y dispositivos embebidos  </a:t>
            </a:r>
            <a:endParaRPr lang="es-ES" b="1" dirty="0"/>
          </a:p>
          <a:p>
            <a:r>
              <a:rPr lang="es-ES" b="1" dirty="0"/>
              <a:t>MIPS</a:t>
            </a:r>
            <a:r>
              <a:rPr lang="es-ES" dirty="0"/>
              <a:t> - Enrutadores, consolas de videojuegos</a:t>
            </a:r>
          </a:p>
          <a:p>
            <a:r>
              <a:rPr lang="es-ES" b="1" dirty="0" err="1"/>
              <a:t>PowerPC</a:t>
            </a:r>
            <a:r>
              <a:rPr lang="es-ES" dirty="0"/>
              <a:t> - Anteriormente Macintosh de Apple, PlayStation, Xbox</a:t>
            </a:r>
          </a:p>
          <a:p>
            <a:r>
              <a:rPr lang="es-ES" b="1" dirty="0"/>
              <a:t>RISC-V </a:t>
            </a:r>
            <a:r>
              <a:rPr lang="es-ES" dirty="0"/>
              <a:t> - Aplicaciones embebidas</a:t>
            </a:r>
            <a:endParaRPr lang="es-MX" dirty="0"/>
          </a:p>
          <a:p>
            <a:r>
              <a:rPr lang="es-ES" b="1" dirty="0"/>
              <a:t>ARM</a:t>
            </a:r>
            <a:r>
              <a:rPr lang="es-ES" dirty="0"/>
              <a:t> - Dispositivos móviles, Sistemas embebidos y dispositivos </a:t>
            </a:r>
            <a:r>
              <a:rPr lang="es-ES" dirty="0" err="1"/>
              <a:t>IoT</a:t>
            </a:r>
            <a:r>
              <a:rPr lang="es-ES" dirty="0"/>
              <a:t> 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8738C9A6-CB86-F4D4-E743-B4BC49C64773}"/>
              </a:ext>
            </a:extLst>
          </p:cNvPr>
          <p:cNvSpPr txBox="1">
            <a:spLocks/>
          </p:cNvSpPr>
          <p:nvPr/>
        </p:nvSpPr>
        <p:spPr>
          <a:xfrm>
            <a:off x="838200" y="4977442"/>
            <a:ext cx="10515600" cy="14291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Cada una de estas arquitecturas tiene su </a:t>
            </a:r>
            <a:r>
              <a:rPr lang="es-ES" dirty="0">
                <a:solidFill>
                  <a:srgbClr val="FF0000"/>
                </a:solidFill>
              </a:rPr>
              <a:t>propio conjunto de instrucciones y lenguaje ensamblador </a:t>
            </a:r>
            <a:r>
              <a:rPr lang="es-ES" dirty="0"/>
              <a:t>asociado. </a:t>
            </a:r>
          </a:p>
          <a:p>
            <a:r>
              <a:rPr lang="es-ES" dirty="0"/>
              <a:t>Un </a:t>
            </a:r>
            <a:r>
              <a:rPr lang="es-ES" b="1" i="1" dirty="0"/>
              <a:t>lenguaje ensamblador</a:t>
            </a:r>
            <a:r>
              <a:rPr lang="es-ES" dirty="0"/>
              <a:t> se utiliza para escribir código a nivel de máquina específico de cada arquitectura</a:t>
            </a:r>
          </a:p>
        </p:txBody>
      </p:sp>
    </p:spTree>
    <p:extLst>
      <p:ext uri="{BB962C8B-B14F-4D97-AF65-F5344CB8AC3E}">
        <p14:creationId xmlns:p14="http://schemas.microsoft.com/office/powerpoint/2010/main" val="3811103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1B8A5A-B5EB-B608-8BD7-06FC8BD75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E01315-460C-B29F-5BE5-B82F59749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MX" dirty="0"/>
              <a:t>Lenguaje de alto nivel (Python) 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/>
              <a:t>Interprete </a:t>
            </a:r>
            <a:r>
              <a:rPr lang="es-MX" dirty="0">
                <a:sym typeface="Wingdings" panose="05000000000000000000" pitchFamily="2" charset="2"/>
              </a:rPr>
              <a:t> </a:t>
            </a:r>
            <a:r>
              <a:rPr lang="es-MX" dirty="0" err="1"/>
              <a:t>Bytecode</a:t>
            </a:r>
            <a:r>
              <a:rPr lang="es-MX" dirty="0"/>
              <a:t> (</a:t>
            </a:r>
            <a:r>
              <a:rPr lang="es-MX" dirty="0" err="1"/>
              <a:t>pyc</a:t>
            </a:r>
            <a:r>
              <a:rPr lang="es-MX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/>
              <a:t>PVM </a:t>
            </a:r>
            <a:r>
              <a:rPr lang="es-MX" dirty="0">
                <a:sym typeface="Wingdings" panose="05000000000000000000" pitchFamily="2" charset="2"/>
              </a:rPr>
              <a:t> </a:t>
            </a:r>
            <a:r>
              <a:rPr lang="es-MX" dirty="0"/>
              <a:t>Lenguaje ensamblador (bajo nivel) </a:t>
            </a:r>
          </a:p>
          <a:p>
            <a:pPr marL="914400" lvl="1" indent="-457200">
              <a:buFont typeface="+mj-lt"/>
              <a:buAutoNum type="alphaUcPeriod"/>
            </a:pPr>
            <a:r>
              <a:rPr lang="es-MX" dirty="0"/>
              <a:t>El código escrito en </a:t>
            </a:r>
            <a:r>
              <a:rPr lang="es-MX" i="1" dirty="0">
                <a:solidFill>
                  <a:srgbClr val="FF0000"/>
                </a:solidFill>
              </a:rPr>
              <a:t>lenguaje ensamblador</a:t>
            </a:r>
            <a:r>
              <a:rPr lang="es-MX" dirty="0"/>
              <a:t> se pasa a través de un </a:t>
            </a:r>
            <a:r>
              <a:rPr lang="es-MX" i="1" dirty="0"/>
              <a:t>programa</a:t>
            </a:r>
            <a:r>
              <a:rPr lang="es-MX" dirty="0"/>
              <a:t> llamado </a:t>
            </a:r>
            <a:r>
              <a:rPr lang="es-MX" dirty="0">
                <a:solidFill>
                  <a:srgbClr val="FF0000"/>
                </a:solidFill>
              </a:rPr>
              <a:t>ensamblador</a:t>
            </a:r>
          </a:p>
          <a:p>
            <a:pPr marL="914400" lvl="1" indent="-457200">
              <a:buFont typeface="+mj-lt"/>
              <a:buAutoNum type="alphaUcPeriod"/>
            </a:pPr>
            <a:r>
              <a:rPr lang="es-MX" dirty="0"/>
              <a:t>El ensamblador traduce cada instrucción en su </a:t>
            </a:r>
            <a:r>
              <a:rPr lang="es-MX" i="1" dirty="0"/>
              <a:t>equivalente binario</a:t>
            </a:r>
            <a:r>
              <a:rPr lang="es-MX" dirty="0"/>
              <a:t> </a:t>
            </a:r>
            <a:r>
              <a:rPr lang="es-MX" dirty="0">
                <a:sym typeface="Wingdings" panose="05000000000000000000" pitchFamily="2" charset="2"/>
              </a:rPr>
              <a:t> </a:t>
            </a:r>
            <a:r>
              <a:rPr lang="es-MX" dirty="0">
                <a:solidFill>
                  <a:srgbClr val="FF0000"/>
                </a:solidFill>
                <a:sym typeface="Wingdings" panose="05000000000000000000" pitchFamily="2" charset="2"/>
              </a:rPr>
              <a:t>código máquina</a:t>
            </a:r>
          </a:p>
          <a:p>
            <a:pPr marL="914400" lvl="1" indent="-457200">
              <a:buFont typeface="+mj-lt"/>
              <a:buAutoNum type="alphaUcPeriod"/>
            </a:pPr>
            <a:r>
              <a:rPr lang="es-MX" dirty="0">
                <a:sym typeface="Wingdings" panose="05000000000000000000" pitchFamily="2" charset="2"/>
              </a:rPr>
              <a:t>Genera un </a:t>
            </a:r>
            <a:r>
              <a:rPr lang="es-MX" dirty="0">
                <a:solidFill>
                  <a:srgbClr val="FF0000"/>
                </a:solidFill>
                <a:sym typeface="Wingdings" panose="05000000000000000000" pitchFamily="2" charset="2"/>
              </a:rPr>
              <a:t>archivo objeto </a:t>
            </a:r>
            <a:r>
              <a:rPr lang="es-MX" dirty="0">
                <a:sym typeface="Wingdings" panose="05000000000000000000" pitchFamily="2" charset="2"/>
              </a:rPr>
              <a:t>que contiene el </a:t>
            </a:r>
            <a:r>
              <a:rPr lang="es-MX" dirty="0">
                <a:solidFill>
                  <a:srgbClr val="FF0000"/>
                </a:solidFill>
                <a:sym typeface="Wingdings" panose="05000000000000000000" pitchFamily="2" charset="2"/>
              </a:rPr>
              <a:t>código máquina</a:t>
            </a:r>
            <a:r>
              <a:rPr lang="es-MX" dirty="0">
                <a:sym typeface="Wingdings" panose="05000000000000000000" pitchFamily="2" charset="2"/>
              </a:rPr>
              <a:t> y la información necesaria de enlace 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>
                <a:sym typeface="Wingdings" panose="05000000000000000000" pitchFamily="2" charset="2"/>
              </a:rPr>
              <a:t>Enlazado y ejecución</a:t>
            </a:r>
          </a:p>
          <a:p>
            <a:pPr marL="914400" lvl="1" indent="-457200">
              <a:buFont typeface="+mj-lt"/>
              <a:buAutoNum type="alphaUcPeriod"/>
            </a:pPr>
            <a:r>
              <a:rPr lang="es-MX" dirty="0">
                <a:sym typeface="Wingdings" panose="05000000000000000000" pitchFamily="2" charset="2"/>
              </a:rPr>
              <a:t>El enlazador combina el archivo objeto con otras librerías y/o archivos</a:t>
            </a:r>
          </a:p>
          <a:p>
            <a:pPr marL="914400" lvl="1" indent="-457200">
              <a:buFont typeface="+mj-lt"/>
              <a:buAutoNum type="alphaUcPeriod"/>
            </a:pPr>
            <a:r>
              <a:rPr lang="es-MX" dirty="0">
                <a:sym typeface="Wingdings" panose="05000000000000000000" pitchFamily="2" charset="2"/>
              </a:rPr>
              <a:t>Se genera el </a:t>
            </a:r>
            <a:r>
              <a:rPr lang="es-MX" dirty="0">
                <a:solidFill>
                  <a:srgbClr val="FF0000"/>
                </a:solidFill>
                <a:sym typeface="Wingdings" panose="05000000000000000000" pitchFamily="2" charset="2"/>
              </a:rPr>
              <a:t>código de máquina final</a:t>
            </a:r>
            <a:r>
              <a:rPr lang="es-MX" dirty="0">
                <a:sym typeface="Wingdings" panose="05000000000000000000" pitchFamily="2" charset="2"/>
              </a:rPr>
              <a:t> con toda la información necesaria para ejecutarlo en la memoria de la computadora. </a:t>
            </a:r>
          </a:p>
          <a:p>
            <a:pPr lvl="1"/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09937686"/>
      </p:ext>
    </p:extLst>
  </p:cSld>
  <p:clrMapOvr>
    <a:masterClrMapping/>
  </p:clrMapOvr>
</p:sld>
</file>

<file path=ppt/theme/theme1.xml><?xml version="1.0" encoding="utf-8"?>
<a:theme xmlns:a="http://schemas.openxmlformats.org/drawingml/2006/main" name="Profundidad">
  <a:themeElements>
    <a:clrScheme name="Profundidad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undidad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TM04033923[[fn=Profundidad]]</Template>
  <TotalTime>739</TotalTime>
  <Words>381</Words>
  <Application>Microsoft Office PowerPoint</Application>
  <PresentationFormat>Panorámica</PresentationFormat>
  <Paragraphs>43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Corbel</vt:lpstr>
      <vt:lpstr>Profundidad</vt:lpstr>
      <vt:lpstr>Python</vt:lpstr>
      <vt:lpstr>Lenguaje &amp; IDE</vt:lpstr>
      <vt:lpstr>La consola</vt:lpstr>
      <vt:lpstr>Precedencia de operadores</vt:lpstr>
      <vt:lpstr>holaMundo.py</vt:lpstr>
      <vt:lpstr>¿Qué sucede de manera interna?</vt:lpstr>
      <vt:lpstr>Arquitecturas </vt:lpstr>
      <vt:lpstr>Conclusión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Francisco Javier Vazquez Gomez</dc:creator>
  <cp:lastModifiedBy>Vázquez Gómez Francisco Javier</cp:lastModifiedBy>
  <cp:revision>6</cp:revision>
  <dcterms:created xsi:type="dcterms:W3CDTF">2024-02-25T14:16:06Z</dcterms:created>
  <dcterms:modified xsi:type="dcterms:W3CDTF">2024-02-28T13:39:05Z</dcterms:modified>
</cp:coreProperties>
</file>