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5" r:id="rId6"/>
    <p:sldId id="264" r:id="rId7"/>
    <p:sldId id="266" r:id="rId8"/>
    <p:sldId id="267" r:id="rId9"/>
    <p:sldId id="262" r:id="rId10"/>
    <p:sldId id="281" r:id="rId11"/>
    <p:sldId id="25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91" r:id="rId29"/>
    <p:sldId id="258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7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4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59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72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5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31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9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9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0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8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6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79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59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D3EF77-317B-41C0-9349-43E9BC462C98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12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Una manera de incluir CSS en tu </a:t>
            </a:r>
            <a:r>
              <a:rPr lang="es-MX" dirty="0" err="1"/>
              <a:t>html</a:t>
            </a:r>
            <a:r>
              <a:rPr lang="es-MX" dirty="0"/>
              <a:t> es dentro del head</a:t>
            </a:r>
          </a:p>
          <a:p>
            <a:r>
              <a:rPr lang="es-MX" dirty="0"/>
              <a:t>En este ejemplo, TODOS los tags “h1” van a tener el Font de color rojo por default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BC6B8-7A99-4C50-B80F-8DD15D6D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" y="2986481"/>
            <a:ext cx="3109168" cy="36572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701A09-7BCE-47C2-AB12-7FD42CE7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97" y="3593201"/>
            <a:ext cx="4306828" cy="247767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82957DD-A2E2-4E71-A758-1E2B19576014}"/>
              </a:ext>
            </a:extLst>
          </p:cNvPr>
          <p:cNvSpPr/>
          <p:nvPr/>
        </p:nvSpPr>
        <p:spPr>
          <a:xfrm>
            <a:off x="3978939" y="407285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4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ACE9-0B2F-42C2-A535-9868D22B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6640A-E62A-4A04-991A-616C3381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894"/>
          </a:xfrm>
        </p:spPr>
        <p:txBody>
          <a:bodyPr/>
          <a:lstStyle/>
          <a:p>
            <a:r>
              <a:rPr lang="es-MX" dirty="0"/>
              <a:t>Selecciona cualquier elemento </a:t>
            </a:r>
            <a:r>
              <a:rPr lang="es-MX" dirty="0" err="1"/>
              <a:t>span</a:t>
            </a:r>
            <a:r>
              <a:rPr lang="es-MX" dirty="0"/>
              <a:t> dentro de un &lt;p&gt; que a su vez se encuentre dentro de un &lt;articulo&gt;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Selecciona cualquier &lt;p&gt; que se encuentre inmediatamente después de un &lt;</a:t>
            </a:r>
            <a:r>
              <a:rPr lang="es-MX" dirty="0" err="1"/>
              <a:t>ul</a:t>
            </a:r>
            <a:r>
              <a:rPr lang="es-MX" dirty="0"/>
              <a:t>&gt;, que va directamente después de un &lt;h1&gt;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DEB549-DC76-482C-9637-50251F8C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55" y="2626933"/>
            <a:ext cx="2737223" cy="1114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26002-DB6C-4AF2-974A-C46DF363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55" y="5520669"/>
            <a:ext cx="3595345" cy="11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7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F0A8-9BEC-4B04-98CB-AC70640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D87E384-FD51-4FEE-9E17-4855C2D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7634"/>
          </a:xfrm>
        </p:spPr>
        <p:txBody>
          <a:bodyPr/>
          <a:lstStyle/>
          <a:p>
            <a:r>
              <a:rPr lang="es-MX" dirty="0"/>
              <a:t>Dará formato a cualquier elemento con la clase especial, dentro de un elemento &lt;p&gt; que venga justo después de &lt;h1&gt;, el cual se encuentre dentro de un 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00C8180-C0EE-43D3-BE6C-23D3F39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3081639"/>
            <a:ext cx="2724530" cy="17623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F55EA3-7CF2-4298-9A48-3E3ED3BE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4939273"/>
            <a:ext cx="5487166" cy="176237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A1E93FF-50DF-4C0D-833D-759B60AA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1" y="3428999"/>
            <a:ext cx="4504225" cy="2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Un selector es un elemento del HTML</a:t>
            </a:r>
          </a:p>
          <a:p>
            <a:r>
              <a:rPr lang="es-MX" sz="2400" dirty="0"/>
              <a:t>Cada regla CSS comienza con un selector o una lista de selectores</a:t>
            </a:r>
          </a:p>
          <a:p>
            <a:r>
              <a:rPr lang="es-MX" sz="2400" dirty="0"/>
              <a:t>Cascada y especificidad</a:t>
            </a:r>
          </a:p>
          <a:p>
            <a:pPr lvl="1"/>
            <a:r>
              <a:rPr lang="es-MX" sz="2000" dirty="0"/>
              <a:t>El valor que aparece más abajo en la hoja de estilo y estilos posteriores anulan a los anteriores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E5BCE8-6AEF-4B51-9EBA-DC3016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3950837"/>
            <a:ext cx="201005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5987DA-759F-4636-B114-55669CBF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6" y="3728832"/>
            <a:ext cx="4991172" cy="24370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41ADB6-832F-46F6-908A-72AC93D2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91" y="4793917"/>
            <a:ext cx="2621939" cy="1889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D8DDEB-437F-4BD0-A1AB-CD0D0CA59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81" y="4161882"/>
            <a:ext cx="3045954" cy="25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C1A20E-2CDB-413F-8753-3FAD53C9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67" y="4363965"/>
            <a:ext cx="2381626" cy="20743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A33D72-FC3D-4A4B-9919-82ABB685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7" y="1884580"/>
            <a:ext cx="3472194" cy="22854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EE05EDF-7DB4-4F47-9882-C69FFC35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1937"/>
            <a:ext cx="3075997" cy="229854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3D988BD-6C2D-48AB-9F84-86249A5AF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84580"/>
            <a:ext cx="3616355" cy="14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-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calc</a:t>
            </a:r>
            <a:r>
              <a:rPr lang="es-MX" dirty="0"/>
              <a:t>, </a:t>
            </a:r>
            <a:r>
              <a:rPr lang="es-MX" dirty="0" err="1"/>
              <a:t>rotate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A3A21-F1CA-44EA-9F48-4A54A424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133"/>
            <a:ext cx="4060971" cy="40493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C0E610-9052-45B2-B614-0DB46A1F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9" y="2422133"/>
            <a:ext cx="4706007" cy="1486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AC1E32-ABE9-4BC7-B008-3DD3C429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78" y="4001294"/>
            <a:ext cx="6226621" cy="23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0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@rules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75"/>
            <a:ext cx="10515600" cy="4351338"/>
          </a:xfrm>
        </p:spPr>
        <p:txBody>
          <a:bodyPr/>
          <a:lstStyle/>
          <a:p>
            <a:r>
              <a:rPr lang="es-MX" dirty="0"/>
              <a:t>Dan al CSS algunas instrucciones sobre cómo comportarse. </a:t>
            </a:r>
          </a:p>
          <a:p>
            <a:r>
              <a:rPr lang="es-MX" dirty="0"/>
              <a:t>Ejemplos: </a:t>
            </a:r>
          </a:p>
          <a:p>
            <a:pPr lvl="1"/>
            <a:r>
              <a:rPr lang="es-MX" dirty="0"/>
              <a:t>@import “styles23.css”</a:t>
            </a:r>
          </a:p>
          <a:p>
            <a:pPr lvl="2"/>
            <a:r>
              <a:rPr lang="es-MX" dirty="0"/>
              <a:t>Importa una hoja de estilos adicional a la hoja de estilos CSS principal</a:t>
            </a:r>
          </a:p>
          <a:p>
            <a:pPr lvl="1"/>
            <a:r>
              <a:rPr lang="es-MX" dirty="0"/>
              <a:t>@media</a:t>
            </a:r>
          </a:p>
          <a:p>
            <a:pPr lvl="2"/>
            <a:r>
              <a:rPr lang="es-MX" dirty="0"/>
              <a:t>Permite usar consultas a medios para aplicar CSS solo cuando se dan ciertas condiciones, por ejemplo, cuando la resolución de la pantalla supera cierto valor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CE9D8A-8D81-4FCF-84CB-B86EE28F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4293"/>
            <a:ext cx="4991797" cy="1838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ADE11-7BC4-4D05-ADEA-29D8FBD7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46" y="4089732"/>
            <a:ext cx="6174781" cy="1320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256927-8F69-4D8D-BBFB-819F668D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46" y="5556400"/>
            <a:ext cx="3652137" cy="13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Abreviaturas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Algunas propiedades como Font, </a:t>
            </a:r>
            <a:r>
              <a:rPr lang="es-MX" dirty="0" err="1"/>
              <a:t>background</a:t>
            </a:r>
            <a:r>
              <a:rPr lang="es-MX" dirty="0"/>
              <a:t>, </a:t>
            </a:r>
            <a:r>
              <a:rPr lang="es-MX" dirty="0" err="1"/>
              <a:t>padding</a:t>
            </a:r>
            <a:r>
              <a:rPr lang="es-MX" dirty="0"/>
              <a:t>, </a:t>
            </a:r>
            <a:r>
              <a:rPr lang="es-MX" dirty="0" err="1"/>
              <a:t>border</a:t>
            </a:r>
            <a:r>
              <a:rPr lang="es-MX" dirty="0"/>
              <a:t> y </a:t>
            </a:r>
            <a:r>
              <a:rPr lang="es-MX" dirty="0" err="1"/>
              <a:t>margin</a:t>
            </a:r>
            <a:r>
              <a:rPr lang="es-MX" dirty="0"/>
              <a:t> se llaman propiedades abreviadas porque permiten varios valores en una sola línea</a:t>
            </a:r>
          </a:p>
          <a:p>
            <a:r>
              <a:rPr lang="es-MX" dirty="0"/>
              <a:t>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E01D84-5697-4B35-B2FC-79EA5C67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8623"/>
            <a:ext cx="2232171" cy="1264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B6BB65-FEEF-4EDF-AA65-7069ACA1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55" y="3704480"/>
            <a:ext cx="3686142" cy="5265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9D6113-BF54-49E2-9787-ED102A70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1977"/>
            <a:ext cx="3706794" cy="142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DD0D5C-BAD2-4EA2-A145-3F66CE9F1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855" y="5935694"/>
            <a:ext cx="6476367" cy="42829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AFBCB58-5C77-4C6F-A30E-D5A849B4B7FA}"/>
              </a:ext>
            </a:extLst>
          </p:cNvPr>
          <p:cNvSpPr/>
          <p:nvPr/>
        </p:nvSpPr>
        <p:spPr>
          <a:xfrm>
            <a:off x="3640822" y="3783435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FBB29E7-F964-4380-8314-5A1372FDD8E9}"/>
              </a:ext>
            </a:extLst>
          </p:cNvPr>
          <p:cNvSpPr/>
          <p:nvPr/>
        </p:nvSpPr>
        <p:spPr>
          <a:xfrm>
            <a:off x="4622207" y="5933028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69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Convierte el HTML en un DOM (</a:t>
            </a:r>
            <a:r>
              <a:rPr lang="es-MX" i="1" dirty="0" err="1"/>
              <a:t>Document</a:t>
            </a:r>
            <a:r>
              <a:rPr lang="es-MX" i="1" dirty="0"/>
              <a:t> </a:t>
            </a:r>
            <a:r>
              <a:rPr lang="es-MX" i="1" dirty="0" err="1"/>
              <a:t>Objet</a:t>
            </a:r>
            <a:r>
              <a:rPr lang="es-MX" i="1" dirty="0"/>
              <a:t> </a:t>
            </a:r>
            <a:r>
              <a:rPr lang="es-MX" i="1" dirty="0" err="1"/>
              <a:t>Model</a:t>
            </a:r>
            <a:r>
              <a:rPr lang="es-MX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Busca los recursos (</a:t>
            </a:r>
            <a:r>
              <a:rPr lang="es-MX" i="1" dirty="0"/>
              <a:t>imágenes, videos, </a:t>
            </a:r>
            <a:r>
              <a:rPr lang="es-MX" i="1" dirty="0" err="1"/>
              <a:t>css</a:t>
            </a:r>
            <a:r>
              <a:rPr lang="es-MX" i="1" dirty="0"/>
              <a:t>, </a:t>
            </a:r>
            <a:r>
              <a:rPr lang="es-MX" i="1" dirty="0" err="1"/>
              <a:t>js</a:t>
            </a:r>
            <a:r>
              <a:rPr lang="es-MX" i="1" dirty="0"/>
              <a:t>…</a:t>
            </a:r>
            <a:r>
              <a:rPr lang="es-MX" dirty="0"/>
              <a:t>) vinculados al HTML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Calcula las “reglas” que deben aplicarse y aplica el estilo correspondiente a cada uno de los nodos del DOM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presenta un árbol renderizado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FEB2B-C62D-4D61-83C9-CF9098E9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57" y="4219207"/>
            <a:ext cx="671606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utilizan para delimitar los elementos HTML</a:t>
            </a:r>
          </a:p>
          <a:p>
            <a:r>
              <a:rPr lang="es-MX" dirty="0"/>
              <a:t>Es un patrón de elementos y otros términos que indican al navegador qué elementos HTML se seleccionan para aplicarles una regla</a:t>
            </a:r>
          </a:p>
          <a:p>
            <a:r>
              <a:rPr lang="es-MX" dirty="0"/>
              <a:t>Listas de selectores</a:t>
            </a:r>
          </a:p>
          <a:p>
            <a:pPr lvl="1"/>
            <a:r>
              <a:rPr lang="es-MX" dirty="0"/>
              <a:t>Si más de un elemento utiliza el mismo CSS, se pueden combinar en una lista, separándolos con una coma</a:t>
            </a:r>
          </a:p>
          <a:p>
            <a:endParaRPr lang="es-MX" dirty="0"/>
          </a:p>
          <a:p>
            <a:r>
              <a:rPr lang="es-MX" dirty="0"/>
              <a:t>Tipos de selectores</a:t>
            </a:r>
          </a:p>
          <a:p>
            <a:pPr lvl="1"/>
            <a:r>
              <a:rPr lang="es-MX" dirty="0"/>
              <a:t>De tipo</a:t>
            </a:r>
          </a:p>
          <a:p>
            <a:pPr lvl="2"/>
            <a:r>
              <a:rPr lang="es-MX" dirty="0"/>
              <a:t>H1, </a:t>
            </a:r>
            <a:r>
              <a:rPr lang="es-MX" dirty="0" err="1"/>
              <a:t>body</a:t>
            </a:r>
            <a:r>
              <a:rPr lang="es-MX" dirty="0"/>
              <a:t>, p … </a:t>
            </a:r>
          </a:p>
          <a:p>
            <a:pPr lvl="1"/>
            <a:r>
              <a:rPr lang="es-MX" dirty="0"/>
              <a:t>De clase</a:t>
            </a:r>
          </a:p>
          <a:p>
            <a:pPr lvl="2"/>
            <a:r>
              <a:rPr lang="es-MX" dirty="0"/>
              <a:t>.box </a:t>
            </a:r>
          </a:p>
          <a:p>
            <a:pPr lvl="1"/>
            <a:r>
              <a:rPr lang="es-MX" dirty="0"/>
              <a:t>De ID</a:t>
            </a:r>
          </a:p>
          <a:p>
            <a:pPr lvl="2"/>
            <a:r>
              <a:rPr lang="es-MX" dirty="0"/>
              <a:t>#nombre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96CB2-2EE3-4ECF-A224-72553772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11" y="3573617"/>
            <a:ext cx="2046810" cy="17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de atributo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6" y="1573955"/>
            <a:ext cx="10515600" cy="4351338"/>
          </a:xfrm>
        </p:spPr>
        <p:txBody>
          <a:bodyPr/>
          <a:lstStyle/>
          <a:p>
            <a:r>
              <a:rPr lang="es-MX" dirty="0"/>
              <a:t>a[</a:t>
            </a:r>
            <a:r>
              <a:rPr lang="es-MX" dirty="0" err="1"/>
              <a:t>title</a:t>
            </a:r>
            <a:r>
              <a:rPr lang="es-MX" dirty="0"/>
              <a:t>] { … }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=“https://www.google.com”]  /* =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^=“https”]  /* Empieza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$=“https”]  /* Termina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~=“</a:t>
            </a:r>
            <a:r>
              <a:rPr lang="es-MX" dirty="0" err="1"/>
              <a:t>google</a:t>
            </a:r>
            <a:r>
              <a:rPr lang="es-MX" dirty="0"/>
              <a:t>”]  /* Contiene ..  */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6371D-13B7-4B90-9540-F3BC6920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3940"/>
            <a:ext cx="4224570" cy="2380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EE06F-A59B-4AB3-A2CD-3679C5EA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04" y="4848241"/>
            <a:ext cx="4922320" cy="16901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28ADE5-18AF-480A-9F82-DDADB11B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204" y="3654577"/>
            <a:ext cx="5055424" cy="10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Otra manera de incluir CSS en tu </a:t>
            </a:r>
            <a:r>
              <a:rPr lang="es-MX" dirty="0" err="1"/>
              <a:t>html</a:t>
            </a:r>
            <a:r>
              <a:rPr lang="es-MX" dirty="0"/>
              <a:t> es utilizando el atributo “</a:t>
            </a:r>
            <a:r>
              <a:rPr lang="es-MX" dirty="0" err="1"/>
              <a:t>style</a:t>
            </a:r>
            <a:r>
              <a:rPr lang="es-MX" dirty="0"/>
              <a:t>”</a:t>
            </a:r>
          </a:p>
          <a:p>
            <a:r>
              <a:rPr lang="es-MX" dirty="0"/>
              <a:t>Permite un “</a:t>
            </a:r>
            <a:r>
              <a:rPr lang="es-MX" dirty="0" err="1"/>
              <a:t>estilizamiento</a:t>
            </a:r>
            <a:r>
              <a:rPr lang="es-MX" dirty="0"/>
              <a:t>” rápido</a:t>
            </a:r>
          </a:p>
          <a:p>
            <a:r>
              <a:rPr lang="es-MX" dirty="0"/>
              <a:t>Sobre escribe los valores CSS definidos globalmente</a:t>
            </a:r>
          </a:p>
          <a:p>
            <a:r>
              <a:rPr lang="es-MX" dirty="0"/>
              <a:t>Aplica exclusivamente para ese elemento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5279EE-CD86-4533-8D58-58EE6311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99" y="3645018"/>
            <a:ext cx="3848637" cy="21815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EE5060-0658-4F14-A374-061FFCF3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64" y="3342433"/>
            <a:ext cx="3753374" cy="327705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6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6" y="365125"/>
            <a:ext cx="10900794" cy="1325563"/>
          </a:xfrm>
        </p:spPr>
        <p:txBody>
          <a:bodyPr/>
          <a:lstStyle/>
          <a:p>
            <a:r>
              <a:rPr lang="es-MX" dirty="0" err="1"/>
              <a:t>Pseudoclases</a:t>
            </a:r>
            <a:r>
              <a:rPr lang="es-MX" dirty="0"/>
              <a:t>, </a:t>
            </a:r>
            <a:r>
              <a:rPr lang="es-MX" dirty="0" err="1"/>
              <a:t>psudoelementos</a:t>
            </a:r>
            <a:r>
              <a:rPr lang="es-MX" dirty="0"/>
              <a:t>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501629"/>
            <a:ext cx="11202099" cy="4557888"/>
          </a:xfrm>
        </p:spPr>
        <p:txBody>
          <a:bodyPr>
            <a:normAutofit/>
          </a:bodyPr>
          <a:lstStyle/>
          <a:p>
            <a:r>
              <a:rPr lang="es-MX" sz="2200" dirty="0"/>
              <a:t>La </a:t>
            </a:r>
            <a:r>
              <a:rPr lang="es-MX" sz="2200" dirty="0" err="1"/>
              <a:t>pseudo-clases</a:t>
            </a:r>
            <a:r>
              <a:rPr lang="es-MX" sz="2200" dirty="0"/>
              <a:t> se utilizan para seleccionar elementos que están en un </a:t>
            </a:r>
            <a:r>
              <a:rPr lang="es-MX" sz="2200" dirty="0">
                <a:solidFill>
                  <a:srgbClr val="FF0000"/>
                </a:solidFill>
              </a:rPr>
              <a:t>estado específico </a:t>
            </a:r>
            <a:r>
              <a:rPr lang="es-MX" sz="2200" dirty="0"/>
              <a:t>o cumplen ciertas condiciones que no se pueden representar mediante selectores simples, por ejemplo </a:t>
            </a:r>
            <a:r>
              <a:rPr lang="es-MX" sz="2200" i="1" dirty="0">
                <a:highlight>
                  <a:srgbClr val="008080"/>
                </a:highlight>
              </a:rPr>
              <a:t>:</a:t>
            </a:r>
            <a:r>
              <a:rPr lang="es-MX" sz="2200" i="1" dirty="0" err="1">
                <a:highlight>
                  <a:srgbClr val="008080"/>
                </a:highlight>
              </a:rPr>
              <a:t>hover</a:t>
            </a:r>
            <a:r>
              <a:rPr lang="es-MX" sz="2200" dirty="0">
                <a:highlight>
                  <a:srgbClr val="008080"/>
                </a:highlight>
              </a:rPr>
              <a:t>, </a:t>
            </a:r>
            <a:r>
              <a:rPr lang="es-MX" sz="2200" dirty="0"/>
              <a:t>selecciona un elemento solo cuando se le pasa el ratón encima</a:t>
            </a:r>
          </a:p>
          <a:p>
            <a:r>
              <a:rPr lang="es-MX" sz="2200" dirty="0"/>
              <a:t>Los </a:t>
            </a:r>
            <a:r>
              <a:rPr lang="es-MX" sz="2200" dirty="0" err="1"/>
              <a:t>psudo</a:t>
            </a:r>
            <a:r>
              <a:rPr lang="es-MX" sz="2200" dirty="0"/>
              <a:t>-elementos permiten estilizar </a:t>
            </a:r>
            <a:r>
              <a:rPr lang="es-MX" sz="2200" dirty="0">
                <a:solidFill>
                  <a:srgbClr val="FF0000"/>
                </a:solidFill>
              </a:rPr>
              <a:t>partes específicas </a:t>
            </a:r>
            <a:r>
              <a:rPr lang="es-MX" sz="2200" dirty="0"/>
              <a:t>de un elemento, en lugar del elemento, por ejemplo, </a:t>
            </a:r>
            <a:r>
              <a:rPr lang="es-MX" sz="2200" dirty="0">
                <a:highlight>
                  <a:srgbClr val="008080"/>
                </a:highlight>
              </a:rPr>
              <a:t>::</a:t>
            </a:r>
            <a:r>
              <a:rPr lang="es-MX" sz="2200" dirty="0" err="1">
                <a:highlight>
                  <a:srgbClr val="008080"/>
                </a:highlight>
              </a:rPr>
              <a:t>first</a:t>
            </a:r>
            <a:r>
              <a:rPr lang="es-MX" sz="2200" dirty="0">
                <a:highlight>
                  <a:srgbClr val="008080"/>
                </a:highlight>
              </a:rPr>
              <a:t>-line </a:t>
            </a:r>
            <a:r>
              <a:rPr lang="es-MX" sz="2200" dirty="0"/>
              <a:t>selecciona solo la primera línea de texto de un párrafo. </a:t>
            </a:r>
          </a:p>
          <a:p>
            <a:r>
              <a:rPr lang="es-MX" sz="2200" dirty="0"/>
              <a:t>Los combinadores permiten </a:t>
            </a:r>
            <a:r>
              <a:rPr lang="es-MX" sz="2200" dirty="0">
                <a:solidFill>
                  <a:srgbClr val="FF0000"/>
                </a:solidFill>
              </a:rPr>
              <a:t>delimitar</a:t>
            </a:r>
            <a:r>
              <a:rPr lang="es-MX" sz="2200" dirty="0"/>
              <a:t> a elementos, </a:t>
            </a:r>
            <a:r>
              <a:rPr lang="es-MX" sz="2200" i="1" dirty="0" err="1">
                <a:highlight>
                  <a:srgbClr val="008080"/>
                </a:highlight>
              </a:rPr>
              <a:t>article</a:t>
            </a:r>
            <a:r>
              <a:rPr lang="es-MX" sz="2200" i="1" dirty="0">
                <a:highlight>
                  <a:srgbClr val="008080"/>
                </a:highlight>
              </a:rPr>
              <a:t> &gt; p , </a:t>
            </a:r>
            <a:r>
              <a:rPr lang="es-MX" sz="2200" dirty="0"/>
              <a:t>Selecciona los párrafos que son </a:t>
            </a:r>
            <a:r>
              <a:rPr lang="es-MX" sz="2200" b="1" dirty="0">
                <a:solidFill>
                  <a:srgbClr val="FF0000"/>
                </a:solidFill>
              </a:rPr>
              <a:t>hijos</a:t>
            </a:r>
            <a:r>
              <a:rPr lang="es-MX" sz="2200" dirty="0"/>
              <a:t> del elemento </a:t>
            </a:r>
            <a:r>
              <a:rPr lang="es-MX" sz="2200" dirty="0" err="1"/>
              <a:t>article</a:t>
            </a:r>
            <a:r>
              <a:rPr lang="es-MX" sz="2200" dirty="0"/>
              <a:t>. (recuerda que solo son hijos, </a:t>
            </a:r>
            <a:r>
              <a:rPr lang="es-MX" sz="2200" b="1" dirty="0">
                <a:solidFill>
                  <a:srgbClr val="FF0000"/>
                </a:solidFill>
              </a:rPr>
              <a:t>no descendientes</a:t>
            </a:r>
            <a:r>
              <a:rPr lang="es-MX" sz="2200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E4B197-85E3-406B-9B22-1E7A8A7A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4378303"/>
            <a:ext cx="3267044" cy="24128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905284-CB25-470E-9AF4-571003B3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33" y="4358995"/>
            <a:ext cx="2313402" cy="24246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655607-6655-45F5-931D-F507DC52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496" y="4158286"/>
            <a:ext cx="2652442" cy="25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7EB3B-ED36-4D39-8078-6424AB6B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8" y="1424835"/>
            <a:ext cx="5753613" cy="35930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95CE4C-1043-46E5-96CE-16E027BD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39" y="1424835"/>
            <a:ext cx="5813297" cy="44405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EDC685-A5AF-4252-973B-36C966BE9246}"/>
              </a:ext>
            </a:extLst>
          </p:cNvPr>
          <p:cNvSpPr txBox="1"/>
          <p:nvPr/>
        </p:nvSpPr>
        <p:spPr>
          <a:xfrm>
            <a:off x="6392410" y="5865383"/>
            <a:ext cx="20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* Selector universal</a:t>
            </a:r>
          </a:p>
        </p:txBody>
      </p:sp>
    </p:spTree>
    <p:extLst>
      <p:ext uri="{BB962C8B-B14F-4D97-AF65-F5344CB8AC3E}">
        <p14:creationId xmlns:p14="http://schemas.microsoft.com/office/powerpoint/2010/main" val="395362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pseudo-clase</a:t>
            </a:r>
            <a:r>
              <a:rPr lang="es-MX" dirty="0"/>
              <a:t> :</a:t>
            </a:r>
            <a:r>
              <a:rPr lang="es-MX" dirty="0" err="1"/>
              <a:t>first-child</a:t>
            </a:r>
            <a:r>
              <a:rPr lang="es-MX" dirty="0"/>
              <a:t> se utiliza para seleccionar el primer hijo de un elemento padre.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selector-padre: Es el selector del elemento padre del cual se quiere seleccionar el primer hijo</a:t>
            </a:r>
          </a:p>
          <a:p>
            <a:r>
              <a:rPr lang="es-MX" dirty="0"/>
              <a:t>selector-hijo: Es el selector del TIPO de elemento hijo que se quiere seleccionar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8CEF14-D6D4-4C01-8CCE-1C604A84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3" y="2222290"/>
            <a:ext cx="5912312" cy="11218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5B85-5EF4-4B76-ADD7-998EE010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86" y="5491066"/>
            <a:ext cx="3100594" cy="11218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49B528-015F-431B-89C5-B4907418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68" y="5482267"/>
            <a:ext cx="3027140" cy="11218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5A9EA20-A031-4207-9BB1-EF8F0AE1F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95" y="5493732"/>
            <a:ext cx="3733281" cy="11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afectado por más de una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88EBF-02EA-41BE-B8AF-BCA5E50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" y="2319587"/>
            <a:ext cx="3657254" cy="3493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284C11-EA62-4A27-B788-8F1EFDFD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9" y="2494464"/>
            <a:ext cx="3151780" cy="3270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13A4F0-9E55-4BAB-AD93-9BAB8E02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06" y="3055497"/>
            <a:ext cx="4266797" cy="20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D2466-E3FF-4710-819E-8E0EAC85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85" y="1690688"/>
            <a:ext cx="3455858" cy="1246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7BF48C-03E2-45AE-8A39-4B4DD970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33" y="1575210"/>
            <a:ext cx="2394417" cy="888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210321-569E-4DD7-9021-9F41D123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" y="1424118"/>
            <a:ext cx="5023336" cy="24561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8AE11C-AC54-4CB2-B163-F9E24C2C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60" y="4334592"/>
            <a:ext cx="3996830" cy="13195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95225F-552F-4B53-9E78-B10A7B8C3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685" y="4151874"/>
            <a:ext cx="2461540" cy="21697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E503DC-FABE-4020-8681-1E530B85C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849" y="3673945"/>
            <a:ext cx="1636796" cy="25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25-4D2C-4E9A-9C88-CCD0F11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9970F-143A-4F32-B62A-3774AC0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Adyacentes + </a:t>
            </a:r>
          </a:p>
          <a:p>
            <a:r>
              <a:rPr lang="es-MX" dirty="0"/>
              <a:t>Generales ~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06BE0-8AF8-4596-9364-1FDDF09A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16246"/>
            <a:ext cx="2333951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DC6614-A5E1-43F8-A5D5-99F73434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50" y="3003396"/>
            <a:ext cx="2004355" cy="2325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67195A-ACB0-4BBE-B43F-2605F216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46"/>
            <a:ext cx="3147866" cy="23127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EF2C73-282A-4990-A1F8-489A7054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734" y="3003396"/>
            <a:ext cx="3430531" cy="1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Bloque</a:t>
            </a:r>
          </a:p>
          <a:p>
            <a:pPr lvl="1"/>
            <a:r>
              <a:rPr lang="es-MX" dirty="0"/>
              <a:t>La caja fuerza un salto de línea</a:t>
            </a:r>
          </a:p>
          <a:p>
            <a:pPr lvl="1"/>
            <a:r>
              <a:rPr lang="es-MX" dirty="0"/>
              <a:t>En línea llena el 100% el espacio disponible de su contenedor</a:t>
            </a:r>
          </a:p>
          <a:p>
            <a:pPr lvl="1"/>
            <a:r>
              <a:rPr lang="es-MX" dirty="0"/>
              <a:t>Respeta 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endParaRPr lang="es-MX" dirty="0"/>
          </a:p>
          <a:p>
            <a:pPr lvl="1"/>
            <a:r>
              <a:rPr lang="es-MX" dirty="0"/>
              <a:t>El relleno, margen y borde mantienen a los otros elementos alejados de la caja</a:t>
            </a:r>
          </a:p>
          <a:p>
            <a:pPr lvl="1"/>
            <a:r>
              <a:rPr lang="es-MX" dirty="0"/>
              <a:t>Ejemplos: H1, p, block …</a:t>
            </a:r>
          </a:p>
          <a:p>
            <a:r>
              <a:rPr lang="es-MX" dirty="0"/>
              <a:t>En línea </a:t>
            </a:r>
          </a:p>
          <a:p>
            <a:pPr lvl="1"/>
            <a:r>
              <a:rPr lang="es-MX" dirty="0"/>
              <a:t>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r>
              <a:rPr lang="es-MX" dirty="0"/>
              <a:t> no aplican</a:t>
            </a:r>
          </a:p>
          <a:p>
            <a:pPr lvl="1"/>
            <a:r>
              <a:rPr lang="es-MX" dirty="0"/>
              <a:t>Se aplica relleno, margen y borde verticales, pero no mantienen alejadas a  otras cajas en línea</a:t>
            </a:r>
          </a:p>
          <a:p>
            <a:pPr lvl="1"/>
            <a:r>
              <a:rPr lang="es-MX" dirty="0"/>
              <a:t>Se aplica relleno, margen y borde horizontales, y mantienen alejadas a  otras cajas en línea</a:t>
            </a:r>
          </a:p>
          <a:p>
            <a:pPr lvl="1"/>
            <a:r>
              <a:rPr lang="es-MX" dirty="0"/>
              <a:t>Ejemplos: a, </a:t>
            </a:r>
            <a:r>
              <a:rPr lang="es-MX" dirty="0" err="1"/>
              <a:t>span</a:t>
            </a:r>
            <a:r>
              <a:rPr lang="es-MX" dirty="0"/>
              <a:t>, em, </a:t>
            </a:r>
            <a:r>
              <a:rPr lang="es-MX" dirty="0" err="1"/>
              <a:t>strong</a:t>
            </a:r>
            <a:r>
              <a:rPr lang="es-MX" dirty="0"/>
              <a:t> …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83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strar el tamaño de la caja cuando se usa el modelo de cajas estándar.">
            <a:extLst>
              <a:ext uri="{FF2B5EF4-FFF2-40B4-BE49-F238E27FC236}">
                <a16:creationId xmlns:a16="http://schemas.microsoft.com/office/drawing/2014/main" id="{9ECDFDE1-D29C-4620-AD6F-7CDE7855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48" y="3227002"/>
            <a:ext cx="4236236" cy="25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031"/>
            <a:ext cx="4716379" cy="970450"/>
          </a:xfrm>
        </p:spPr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631"/>
            <a:ext cx="10515600" cy="858117"/>
          </a:xfrm>
        </p:spPr>
        <p:txBody>
          <a:bodyPr>
            <a:normAutofit fontScale="32500" lnSpcReduction="20000"/>
          </a:bodyPr>
          <a:lstStyle/>
          <a:p>
            <a:r>
              <a:rPr lang="es-MX" sz="5500" i="1" dirty="0"/>
              <a:t>El espacio que ocupa nuestra caja usando el modelo de cajas estándar será en realidad de 410 </a:t>
            </a:r>
            <a:r>
              <a:rPr lang="es-MX" sz="5500" i="1" dirty="0" err="1"/>
              <a:t>px</a:t>
            </a:r>
            <a:r>
              <a:rPr lang="es-MX" sz="5500" i="1" dirty="0"/>
              <a:t> (350 + 25 + 25 + 5 + 5); y su altura, de 210 </a:t>
            </a:r>
            <a:r>
              <a:rPr lang="es-MX" sz="5500" i="1" dirty="0" err="1"/>
              <a:t>px</a:t>
            </a:r>
            <a:r>
              <a:rPr lang="es-MX" sz="5500" i="1" dirty="0"/>
              <a:t> (150 + 25 + 25 + 5 + 5), porque el área de relleno y el borde se añaden al ancho que se utiliza para el contenido de la caja.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BEAA14-95A1-4635-BFD1-2A11D341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88" y="4187373"/>
            <a:ext cx="2000529" cy="1581371"/>
          </a:xfrm>
          <a:prstGeom prst="rect">
            <a:avLst/>
          </a:prstGeom>
        </p:spPr>
      </p:pic>
      <p:pic>
        <p:nvPicPr>
          <p:cNvPr id="1026" name="Picture 2" descr="Diagrama del modelo de cajas">
            <a:extLst>
              <a:ext uri="{FF2B5EF4-FFF2-40B4-BE49-F238E27FC236}">
                <a16:creationId xmlns:a16="http://schemas.microsoft.com/office/drawing/2014/main" id="{4C97DE32-58E4-4FC8-B554-D8E64870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5" y="251614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Los elementos de bloque en un modo de escritura horizontal, se colocan verticalmente, uno debajo del otro</a:t>
            </a:r>
          </a:p>
          <a:p>
            <a:endParaRPr lang="es-ES" dirty="0"/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FE0029-5E56-47C5-9D7C-2C101F828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En un modo de escritura vertical, se dispondría horizontalmente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BC126-AC54-4800-9A1E-846180DF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9" y="3558524"/>
            <a:ext cx="4247162" cy="30411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24F4FA-9B95-4267-A357-49171B73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69" y="3558524"/>
            <a:ext cx="3343837" cy="2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</a:t>
            </a:r>
            <a:r>
              <a:rPr lang="es-ES" altLang="es-MX" dirty="0"/>
              <a:t>n un contexto de formato de bloque, </a:t>
            </a:r>
          </a:p>
          <a:p>
            <a:pPr lvl="1"/>
            <a:r>
              <a:rPr lang="es-ES" altLang="es-MX" sz="2000" dirty="0"/>
              <a:t>Los cuadros se colocan uno tras otro, verticalmente, comenzando en la parte superior de un bloque contenedor. </a:t>
            </a:r>
          </a:p>
          <a:p>
            <a:pPr lvl="1"/>
            <a:r>
              <a:rPr lang="es-ES" altLang="es-MX" sz="2000" dirty="0"/>
              <a:t>La distancia vertical entre dos cuadros hermanos está determinada por las propiedades de 'margen’. </a:t>
            </a:r>
          </a:p>
          <a:p>
            <a:pPr lvl="1"/>
            <a:r>
              <a:rPr lang="es-ES" altLang="es-MX" sz="2000" dirty="0"/>
              <a:t>El margen vertical entre bloques adyacentes colapsa </a:t>
            </a:r>
          </a:p>
          <a:p>
            <a:r>
              <a:rPr lang="es-MX" dirty="0"/>
              <a:t>E</a:t>
            </a:r>
            <a:r>
              <a:rPr lang="es-ES" altLang="es-MX" dirty="0"/>
              <a:t>n un contexto de formato en línea, </a:t>
            </a:r>
          </a:p>
          <a:p>
            <a:pPr lvl="1"/>
            <a:r>
              <a:rPr lang="es-ES" altLang="es-MX" sz="2000" dirty="0"/>
              <a:t>Las cajas se colocan horizontalmente, una tras otra, comenzando en la parte superior de un bloque contenedor. </a:t>
            </a:r>
          </a:p>
          <a:p>
            <a:pPr lvl="1"/>
            <a:r>
              <a:rPr lang="es-ES" altLang="es-MX" sz="2000" dirty="0"/>
              <a:t>Entre estos cuadros se respetan los márgenes horizontales, los bordes y el relleno. </a:t>
            </a:r>
          </a:p>
          <a:p>
            <a:pPr lvl="1"/>
            <a:r>
              <a:rPr lang="es-ES" altLang="es-MX" sz="2000" dirty="0"/>
              <a:t>Los cuadros se pueden alinear verticalmente de diferentes maneras: se pueden alinear sus partes inferiores o superiores, o se pueden alinear las líneas base del texto dentro de ellos. </a:t>
            </a:r>
          </a:p>
          <a:p>
            <a:pPr lvl="1"/>
            <a:r>
              <a:rPr lang="es-ES" altLang="es-MX" sz="2000" dirty="0"/>
              <a:t>El área rectangular que contiene los cuadros que forman una línea se llama cuadro de línea.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15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En el Head </a:t>
            </a:r>
            <a:r>
              <a:rPr lang="es-MX" dirty="0">
                <a:sym typeface="Wingdings" panose="05000000000000000000" pitchFamily="2" charset="2"/>
              </a:rPr>
              <a:t> link </a:t>
            </a:r>
            <a:endParaRPr lang="es-MX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EB9DA-6421-4936-A8B1-369F743F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0232"/>
            <a:ext cx="3143689" cy="866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5C9E48-E123-4C44-8DB2-D58B2F85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803"/>
            <a:ext cx="4182059" cy="29626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703EA9-082E-4328-B234-2772A07F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88" y="2782072"/>
            <a:ext cx="3906712" cy="1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D38C8D-FEB5-4DDC-8767-D3F9DDB1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57"/>
            <a:ext cx="3677163" cy="20481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60CBA1-E21A-4E76-B57C-4CB6826F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93" y="1918357"/>
            <a:ext cx="5668166" cy="12765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F0864F-810F-45FD-96B7-BFBC9BF2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4120326"/>
            <a:ext cx="5469467" cy="2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 </a:t>
            </a:r>
            <a:r>
              <a:rPr lang="es-MX" dirty="0" err="1"/>
              <a:t>display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propiedad </a:t>
            </a:r>
            <a:r>
              <a:rPr lang="es-MX" i="1" dirty="0" err="1"/>
              <a:t>display</a:t>
            </a:r>
            <a:r>
              <a:rPr lang="es-MX" i="1" dirty="0"/>
              <a:t> </a:t>
            </a:r>
            <a:r>
              <a:rPr lang="es-MX" dirty="0"/>
              <a:t>(tipo de visualización) de un elemento define el tipo de visualización exterior; esto dicta cómo se muestra el cuadro junto con otros elementos en el mismo contexto de formato. </a:t>
            </a:r>
          </a:p>
          <a:p>
            <a:r>
              <a:rPr lang="es-MX" dirty="0"/>
              <a:t>También define el tipo de visualización interna, que dicta cómo se comportan los cuadros dentro de este elemento. </a:t>
            </a:r>
          </a:p>
          <a:p>
            <a:r>
              <a:rPr lang="es-MX" dirty="0"/>
              <a:t>Podemos ver esto muy claramente al considerar un diseño flexible (</a:t>
            </a:r>
            <a:r>
              <a:rPr lang="es-MX" dirty="0" err="1"/>
              <a:t>flex</a:t>
            </a:r>
            <a:r>
              <a:rPr lang="es-MX" dirty="0"/>
              <a:t>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0B6E8-2D62-4D1C-A73F-4138C7D6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4" y="4882393"/>
            <a:ext cx="2554298" cy="18855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C2FED7-D612-4764-953E-D509E4F5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22" y="4978017"/>
            <a:ext cx="1476225" cy="15602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D8D287-C860-4FDD-A10D-BFDF5B2C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56" y="4816216"/>
            <a:ext cx="2724412" cy="165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FED594-27F6-4B45-805A-537DD2B47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483" y="5212274"/>
            <a:ext cx="3408517" cy="10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1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CA1FC0-483D-4EB7-BA3B-F19C66ED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4" y="2058851"/>
            <a:ext cx="2734057" cy="3629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812A6F-16FF-4721-A137-352577EB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1" y="2046615"/>
            <a:ext cx="8405244" cy="1382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F8119C-783B-4E38-80D6-38E6E03A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72" y="3547005"/>
            <a:ext cx="4263829" cy="3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1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A9084-9867-4BB8-B0BC-7B74FF63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1" y="4661413"/>
            <a:ext cx="3048425" cy="1629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D7A3C9-EC03-4A08-8261-6F7C0E91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1" y="2196587"/>
            <a:ext cx="2791215" cy="2324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364959-2F61-41B1-B8E4-7C931D1BC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70" y="4845474"/>
            <a:ext cx="4420217" cy="18481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E47A2F-5349-4E7D-9264-433EC886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38" y="1756538"/>
            <a:ext cx="2890814" cy="35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3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Colores, fondos y 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Color: por palabra clave | Hexadecimal | RGB (Red - Green - Blue) | HSL (Tono </a:t>
            </a:r>
            <a:r>
              <a:rPr lang="es-MX" dirty="0" err="1"/>
              <a:t>hue</a:t>
            </a:r>
            <a:r>
              <a:rPr lang="es-MX" dirty="0"/>
              <a:t> – Saturación – Brillo) </a:t>
            </a:r>
          </a:p>
          <a:p>
            <a:pPr lvl="1"/>
            <a:r>
              <a:rPr lang="es-MX" dirty="0"/>
              <a:t>Ejemplo: </a:t>
            </a:r>
            <a:r>
              <a:rPr lang="es-MX" dirty="0" err="1"/>
              <a:t>silver</a:t>
            </a:r>
            <a:r>
              <a:rPr lang="es-MX" dirty="0"/>
              <a:t> | #c0c0c0 |</a:t>
            </a:r>
            <a:r>
              <a:rPr lang="es-MX" dirty="0" err="1"/>
              <a:t>rgb</a:t>
            </a:r>
            <a:r>
              <a:rPr lang="es-MX" dirty="0"/>
              <a:t>(192,192,192)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64533-75B0-46E5-889F-4200B646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3" y="3417110"/>
            <a:ext cx="4651890" cy="28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143362-C35D-438C-96A3-28AA5835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73" y="4947399"/>
            <a:ext cx="4458104" cy="1545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DC4121-E243-4744-8358-F335BBBB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73" y="3417110"/>
            <a:ext cx="4743422" cy="13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FDBE477-FD1F-4235-BD44-B0256BE1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14" y="629183"/>
            <a:ext cx="3683749" cy="24833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41F31B8-06E2-45AC-84CB-659DC2D8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12" y="3806450"/>
            <a:ext cx="3381847" cy="2686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854890" cy="970450"/>
          </a:xfrm>
        </p:spPr>
        <p:txBody>
          <a:bodyPr/>
          <a:lstStyle/>
          <a:p>
            <a:r>
              <a:rPr lang="es-MX" dirty="0"/>
              <a:t>Colores, fondos y bordes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F82AB6-A99A-4D9D-BCBC-3AAAAE75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0" y="1410409"/>
            <a:ext cx="2498363" cy="373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1C80E0-1556-4B00-A7CD-AA3034F30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71" y="1870854"/>
            <a:ext cx="4578832" cy="25234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7936E42-C1E0-4A55-9BD1-BDA1044ED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30" y="4574466"/>
            <a:ext cx="3297655" cy="9071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1C9B63-4DD3-4AD5-983B-3554B5516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412" y="2588933"/>
            <a:ext cx="2197273" cy="205836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4C9F399-4E0C-4AE2-AA36-CE24FE4B9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30" y="5695593"/>
            <a:ext cx="4801270" cy="108600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2A37620-CCD7-46A5-8E30-62DC06153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259" y="4160634"/>
            <a:ext cx="3075576" cy="23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9155-F3B5-4826-9719-0CD3C6A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Bordes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2E6A2D-0C19-4A18-B494-D5B0A1F5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004"/>
            <a:ext cx="1895740" cy="628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A893EA-5B3A-4A1F-8EF1-63D01F34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8" y="1690688"/>
            <a:ext cx="2210108" cy="66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A5C5D7-91AF-4362-AA54-7C32A5E1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37" y="1287688"/>
            <a:ext cx="1648055" cy="11050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5986E4-E492-4C6A-B825-4D250DE6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05" y="1227691"/>
            <a:ext cx="1981477" cy="11526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E6F45E-C63B-4A19-8812-08C4F592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50271"/>
            <a:ext cx="3200847" cy="18481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0B1E9D-B62A-4419-8F29-D020881C6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21" y="3779140"/>
            <a:ext cx="2619741" cy="714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0D0457-D939-49AE-B3B8-B0D08F08C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350" y="2490414"/>
            <a:ext cx="4820323" cy="20100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09D570D-B9DA-47DB-9886-2579BD90F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645032"/>
            <a:ext cx="1600423" cy="7240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F9AA40-F90A-44F0-95AA-11478044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616" y="5873656"/>
            <a:ext cx="2695951" cy="8478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1B37E72-8DEE-4ECA-B30F-068993AEA0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616" y="4981353"/>
            <a:ext cx="2591162" cy="752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87C33BE-81E2-4029-BA8B-2F7C0A91BB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224" y="4917118"/>
            <a:ext cx="484890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3659-410A-4027-8FB2-9AAA1678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Comportamiento predeterminado de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CC4E5-C3C2-4131-9C2D-B4E75433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 documento HTML, los títulos se muestran grandes y en negrita, y la lista tiene viñetas. Esto sucede porque los navegadores tienen hojas de estilo internas que contienen </a:t>
            </a:r>
            <a:r>
              <a:rPr lang="es-MX" dirty="0">
                <a:highlight>
                  <a:srgbClr val="808000"/>
                </a:highlight>
              </a:rPr>
              <a:t>estilos predeterminados</a:t>
            </a:r>
            <a:r>
              <a:rPr lang="es-MX" dirty="0"/>
              <a:t>, los cuales se aplican a todas las páginas por defecto. Sin ellos, todo el texto se uniría en un grupo y tendríamos que darle formato desde cero. Todos los navegadores modernos muestran el contenido HTML por defecto de la misma manera. Estos estilos pueden ser reemplazados y así </a:t>
            </a:r>
            <a:r>
              <a:rPr lang="es-MX" b="0" i="0" dirty="0">
                <a:solidFill>
                  <a:srgbClr val="FF0000"/>
                </a:solidFill>
                <a:effectLst/>
                <a:latin typeface="Inter"/>
              </a:rPr>
              <a:t>cambiar el comportamiento predeterminado</a:t>
            </a:r>
            <a:r>
              <a:rPr lang="es-MX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D99622-B9AC-4ECF-A728-DA990AD1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16" y="4236589"/>
            <a:ext cx="3193750" cy="13810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0F3E4E-D239-4884-87AF-00D0FA8D4D76}"/>
              </a:ext>
            </a:extLst>
          </p:cNvPr>
          <p:cNvSpPr txBox="1"/>
          <p:nvPr/>
        </p:nvSpPr>
        <p:spPr>
          <a:xfrm>
            <a:off x="1831406" y="4742463"/>
            <a:ext cx="546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Inspecciona el código de una lista y observa lo siguiente</a:t>
            </a:r>
          </a:p>
        </p:txBody>
      </p:sp>
    </p:spTree>
    <p:extLst>
      <p:ext uri="{BB962C8B-B14F-4D97-AF65-F5344CB8AC3E}">
        <p14:creationId xmlns:p14="http://schemas.microsoft.com/office/powerpoint/2010/main" val="2343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cambiar solamente a un subconjunto de los elementos sin que cambien los demás, se utilizan las clases.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1787C2-48C8-4EE1-A051-EC8B83CA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7577"/>
            <a:ext cx="4433192" cy="163328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5452EA5-433A-4C48-99BA-BA6D8AE5C2B2}"/>
              </a:ext>
            </a:extLst>
          </p:cNvPr>
          <p:cNvSpPr/>
          <p:nvPr/>
        </p:nvSpPr>
        <p:spPr>
          <a:xfrm>
            <a:off x="5382935" y="383929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107434-FB00-4142-AC23-CC0C03A1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57" y="3030165"/>
            <a:ext cx="3784221" cy="28598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FA27F8-B38A-4812-8A1D-BFB9B908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4125"/>
            <a:ext cx="4072942" cy="20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comportamiento predeterminado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34D57A-4401-4547-B404-2E943DDA7F09}"/>
              </a:ext>
            </a:extLst>
          </p:cNvPr>
          <p:cNvSpPr txBox="1"/>
          <p:nvPr/>
        </p:nvSpPr>
        <p:spPr>
          <a:xfrm>
            <a:off x="913701" y="14613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https://developer.mozilla.org/es/docs/Web/CSS/list-style-type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79923A-E6A2-4B46-B810-58F7400B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9" y="1988264"/>
            <a:ext cx="2286319" cy="11431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282D56-4A23-408E-BCBA-BF14C123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01" y="2110613"/>
            <a:ext cx="4069648" cy="114316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B73747-0194-48CD-9B96-7CB94298436D}"/>
              </a:ext>
            </a:extLst>
          </p:cNvPr>
          <p:cNvSpPr/>
          <p:nvPr/>
        </p:nvSpPr>
        <p:spPr>
          <a:xfrm>
            <a:off x="7511214" y="2808214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36AB611-6C30-45CA-ADA4-D471EF45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207" y="3607706"/>
            <a:ext cx="1426129" cy="28851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DD0968-87D9-439F-B73C-A3CCC30E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01" y="3429000"/>
            <a:ext cx="2762636" cy="18290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1F1B22-81D4-4896-8FB3-D6CBC8D20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37" y="3533704"/>
            <a:ext cx="3620005" cy="245779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7348A7-11D3-45B0-903B-5CAED68571AC}"/>
              </a:ext>
            </a:extLst>
          </p:cNvPr>
          <p:cNvSpPr txBox="1"/>
          <p:nvPr/>
        </p:nvSpPr>
        <p:spPr>
          <a:xfrm>
            <a:off x="838200" y="6096201"/>
            <a:ext cx="819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err="1"/>
              <a:t>ol.lower</a:t>
            </a:r>
            <a:r>
              <a:rPr lang="es-MX" i="1" dirty="0"/>
              <a:t> significa que determina cualquier elemento “</a:t>
            </a:r>
            <a:r>
              <a:rPr lang="es-MX" i="1" dirty="0" err="1"/>
              <a:t>ol</a:t>
            </a:r>
            <a:r>
              <a:rPr lang="es-MX" i="1" dirty="0"/>
              <a:t>” que tenga una clase “</a:t>
            </a:r>
            <a:r>
              <a:rPr lang="es-MX" i="1" dirty="0" err="1"/>
              <a:t>lower</a:t>
            </a:r>
            <a:r>
              <a:rPr lang="es-MX" i="1" dirty="0"/>
              <a:t>”</a:t>
            </a:r>
          </a:p>
          <a:p>
            <a:r>
              <a:rPr lang="es-MX" i="1" dirty="0"/>
              <a:t>Esto implica que la clase “</a:t>
            </a:r>
            <a:r>
              <a:rPr lang="es-MX" i="1" dirty="0" err="1"/>
              <a:t>lower</a:t>
            </a:r>
            <a:r>
              <a:rPr lang="es-MX" i="1" dirty="0"/>
              <a:t>” no se puede aplicar a otros elementos</a:t>
            </a:r>
          </a:p>
        </p:txBody>
      </p:sp>
    </p:spTree>
    <p:extLst>
      <p:ext uri="{BB962C8B-B14F-4D97-AF65-F5344CB8AC3E}">
        <p14:creationId xmlns:p14="http://schemas.microsoft.com/office/powerpoint/2010/main" val="12924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acuerdo con la ubicación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316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Combinador </a:t>
            </a:r>
            <a:r>
              <a:rPr lang="es-MX" sz="2400" dirty="0">
                <a:solidFill>
                  <a:srgbClr val="FF0000"/>
                </a:solidFill>
                <a:highlight>
                  <a:srgbClr val="FFFF00"/>
                </a:highlight>
              </a:rPr>
              <a:t>descendiente</a:t>
            </a:r>
            <a:r>
              <a:rPr lang="es-MX" sz="2400" dirty="0"/>
              <a:t>  (espacio) </a:t>
            </a:r>
          </a:p>
          <a:p>
            <a:pPr lvl="1"/>
            <a:r>
              <a:rPr lang="es-MX" sz="2000" dirty="0"/>
              <a:t>Se utiliza para seleccionar un elemento anidado en otro elemento</a:t>
            </a:r>
          </a:p>
          <a:p>
            <a:pPr lvl="1"/>
            <a:r>
              <a:rPr lang="es-MX" sz="2000" dirty="0"/>
              <a:t>Ejemplo: un elemento &lt;em&gt; anidado dentro de un elemento &lt;</a:t>
            </a:r>
            <a:r>
              <a:rPr lang="es-MX" sz="2000" dirty="0" err="1"/>
              <a:t>li</a:t>
            </a:r>
            <a:r>
              <a:rPr lang="es-MX" sz="2000" dirty="0"/>
              <a:t>&gt;</a:t>
            </a:r>
          </a:p>
          <a:p>
            <a:r>
              <a:rPr lang="es-MX" sz="2400" dirty="0"/>
              <a:t>Combinador hermano adyacente ( + )</a:t>
            </a:r>
          </a:p>
          <a:p>
            <a:pPr lvl="1"/>
            <a:r>
              <a:rPr lang="es-MX" sz="2000" dirty="0"/>
              <a:t>Dar formato a un elemento que va inmediatamente después de otro elemento</a:t>
            </a:r>
          </a:p>
          <a:p>
            <a:pPr lvl="1"/>
            <a:r>
              <a:rPr lang="es-MX" sz="2000" dirty="0"/>
              <a:t>Ejemplo: un párrafo que va directamente a continuación de un título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3AC5B-95C8-4A28-A39C-2FE61C56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56" y="3801979"/>
            <a:ext cx="2549815" cy="29869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B1F022-97E6-4394-9DBB-1A3C7CD9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361"/>
            <a:ext cx="5157974" cy="20305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97741-046B-4EDE-BFC5-6BE17C5B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62361"/>
            <a:ext cx="2502716" cy="2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según el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Ejemplo, “estado de los enlaces”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2BD51-FDCF-4696-A0BD-1EDA29E1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595933"/>
            <a:ext cx="5847127" cy="41853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BFEDAD-FCF4-4218-999F-116647CF9961}"/>
              </a:ext>
            </a:extLst>
          </p:cNvPr>
          <p:cNvSpPr/>
          <p:nvPr/>
        </p:nvSpPr>
        <p:spPr>
          <a:xfrm>
            <a:off x="4516344" y="4167231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A5AEF6-BD07-4545-8648-C41DA3E9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0"/>
          <a:stretch/>
        </p:blipFill>
        <p:spPr>
          <a:xfrm>
            <a:off x="7035782" y="3736774"/>
            <a:ext cx="1185504" cy="7197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9CB5F2-5EDA-4141-BFDC-05629277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82" y="4684156"/>
            <a:ext cx="1185504" cy="7197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0A0AE6-A0F6-4A83-87EF-AA004E93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81" y="5631537"/>
            <a:ext cx="1741379" cy="7197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59052B-A697-417E-916D-1021DF2F8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23" y="3354744"/>
            <a:ext cx="2843868" cy="31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4534-7B49-4316-9C40-ADFB3258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2DA0-A044-47B1-B9F2-39CCA1D3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patrón de elementos y otros términos que indican al navegador qué elementos HTML se seleccionan para aplicarles una regla que incluye los valores de las propiedades CSS. El elemento o los elementos seleccionados por el selector se denominan sujeto del selector.</a:t>
            </a:r>
          </a:p>
        </p:txBody>
      </p:sp>
    </p:spTree>
    <p:extLst>
      <p:ext uri="{BB962C8B-B14F-4D97-AF65-F5344CB8AC3E}">
        <p14:creationId xmlns:p14="http://schemas.microsoft.com/office/powerpoint/2010/main" val="110270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2086</TotalTime>
  <Words>1465</Words>
  <Application>Microsoft Office PowerPoint</Application>
  <PresentationFormat>Panorámica</PresentationFormat>
  <Paragraphs>143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Calisto MT</vt:lpstr>
      <vt:lpstr>inherit</vt:lpstr>
      <vt:lpstr>Inter</vt:lpstr>
      <vt:lpstr>Wingdings 2</vt:lpstr>
      <vt:lpstr>Pizarra</vt:lpstr>
      <vt:lpstr>CSS</vt:lpstr>
      <vt:lpstr>CSS</vt:lpstr>
      <vt:lpstr>CSS</vt:lpstr>
      <vt:lpstr>Comportamiento predeterminado de los elementos</vt:lpstr>
      <vt:lpstr>Clases</vt:lpstr>
      <vt:lpstr>Ejemplo de comportamiento predeterminado</vt:lpstr>
      <vt:lpstr>Formato de acuerdo con la ubicación</vt:lpstr>
      <vt:lpstr>Formato según el estado</vt:lpstr>
      <vt:lpstr>Selector CSS</vt:lpstr>
      <vt:lpstr>Combinaciones de selectores y combinadores</vt:lpstr>
      <vt:lpstr>Combinaciones de selectores y combinadores</vt:lpstr>
      <vt:lpstr>Selectores / Cascada y especificidad</vt:lpstr>
      <vt:lpstr>Selectores / Cascada y especificidad</vt:lpstr>
      <vt:lpstr>CSS - Funciones</vt:lpstr>
      <vt:lpstr>@rules</vt:lpstr>
      <vt:lpstr>Abreviaturas</vt:lpstr>
      <vt:lpstr>¿Cómo funciona?</vt:lpstr>
      <vt:lpstr>Selectores</vt:lpstr>
      <vt:lpstr>Selectores de atributo</vt:lpstr>
      <vt:lpstr>Pseudoclases, psudoelementos y combinadores</vt:lpstr>
      <vt:lpstr>Selectores</vt:lpstr>
      <vt:lpstr>Ejemplos de sintaxis</vt:lpstr>
      <vt:lpstr>Elemento afectado por más de una clase</vt:lpstr>
      <vt:lpstr>Otros ejemplos</vt:lpstr>
      <vt:lpstr>Hermanos</vt:lpstr>
      <vt:lpstr>Modelo de caja</vt:lpstr>
      <vt:lpstr>Modelo de caja</vt:lpstr>
      <vt:lpstr>Elementos de bloque</vt:lpstr>
      <vt:lpstr>Elementos de bloque</vt:lpstr>
      <vt:lpstr>Ejemplo</vt:lpstr>
      <vt:lpstr>Propiedad display</vt:lpstr>
      <vt:lpstr>Diferentes tipos de visualización</vt:lpstr>
      <vt:lpstr>Diferentes tipos de visualización</vt:lpstr>
      <vt:lpstr>Colores, fondos y bordes</vt:lpstr>
      <vt:lpstr>Colores, fondos y bordes</vt:lpstr>
      <vt:lpstr>Bordes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Vázquez Gómez Francisco Javier</cp:lastModifiedBy>
  <cp:revision>32</cp:revision>
  <dcterms:created xsi:type="dcterms:W3CDTF">2024-04-18T14:23:57Z</dcterms:created>
  <dcterms:modified xsi:type="dcterms:W3CDTF">2024-05-09T21:25:46Z</dcterms:modified>
</cp:coreProperties>
</file>