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8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98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96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29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82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34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68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58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6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70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7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37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57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7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4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4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7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71651A-C82F-4681-A516-2EF0C18AA360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39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4D128-D556-BCC5-30BB-B5F2AA420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5485D2-04A9-5D99-DD35-6222CE978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Lenguaje de alto nivel</a:t>
            </a:r>
          </a:p>
        </p:txBody>
      </p:sp>
    </p:spTree>
    <p:extLst>
      <p:ext uri="{BB962C8B-B14F-4D97-AF65-F5344CB8AC3E}">
        <p14:creationId xmlns:p14="http://schemas.microsoft.com/office/powerpoint/2010/main" val="316282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B3F52-425C-86F4-5E59-ACCD356C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 &amp; IDE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73098-5A0A-AF30-516B-02297369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Lenguaje de alto nivel</a:t>
            </a:r>
          </a:p>
          <a:p>
            <a:pPr lvl="1"/>
            <a:r>
              <a:rPr lang="es-MX" dirty="0"/>
              <a:t>¿Qué significa lenguaje de </a:t>
            </a:r>
            <a:r>
              <a:rPr lang="es-MX" b="1" i="1" dirty="0"/>
              <a:t>alto nivel</a:t>
            </a:r>
            <a:r>
              <a:rPr lang="es-MX" dirty="0"/>
              <a:t>?, si hay lenguajes de alto nivel, ¿existe un bajo nivel?</a:t>
            </a:r>
          </a:p>
          <a:p>
            <a:r>
              <a:rPr lang="es-MX" dirty="0"/>
              <a:t>Código interpretado</a:t>
            </a:r>
          </a:p>
          <a:p>
            <a:pPr lvl="1"/>
            <a:r>
              <a:rPr lang="es-MX" dirty="0"/>
              <a:t>¿Qué otros existen?</a:t>
            </a:r>
          </a:p>
          <a:p>
            <a:pPr lvl="1"/>
            <a:r>
              <a:rPr lang="es-MX" dirty="0"/>
              <a:t>C, C++ Lenguajes de programación de propósito general que se compilan en código de máquina antes de su ejecución</a:t>
            </a:r>
          </a:p>
          <a:p>
            <a:r>
              <a:rPr lang="es-MX" dirty="0"/>
              <a:t>IDE  (</a:t>
            </a:r>
            <a:r>
              <a:rPr lang="es-MX" dirty="0" err="1"/>
              <a:t>Integrated</a:t>
            </a:r>
            <a:r>
              <a:rPr lang="es-MX" dirty="0"/>
              <a:t>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Enviroment</a:t>
            </a:r>
            <a:r>
              <a:rPr lang="es-MX" dirty="0"/>
              <a:t>) Entorno de desarrollo integrado</a:t>
            </a:r>
          </a:p>
          <a:p>
            <a:pPr lvl="1"/>
            <a:r>
              <a:rPr lang="es-MX" dirty="0"/>
              <a:t>Diseñar y desarrollar aplicaciones </a:t>
            </a:r>
          </a:p>
          <a:p>
            <a:pPr lvl="1"/>
            <a:r>
              <a:rPr lang="es-MX" dirty="0"/>
              <a:t>Combina herramientas comunes en una sola interfaz de usuario (GUI) </a:t>
            </a:r>
          </a:p>
          <a:p>
            <a:pPr lvl="1"/>
            <a:r>
              <a:rPr lang="es-MX" b="1" i="1" dirty="0"/>
              <a:t>Editor de código fuente</a:t>
            </a:r>
          </a:p>
          <a:p>
            <a:pPr lvl="1"/>
            <a:r>
              <a:rPr lang="es-MX" dirty="0"/>
              <a:t>Automatización de las compilaciones locales</a:t>
            </a:r>
          </a:p>
          <a:p>
            <a:pPr lvl="1"/>
            <a:r>
              <a:rPr lang="es-MX" dirty="0"/>
              <a:t>Depurador</a:t>
            </a:r>
          </a:p>
          <a:p>
            <a:pPr lvl="1"/>
            <a:r>
              <a:rPr lang="es-MX" dirty="0"/>
              <a:t>Lenguajes compatibles, Diferentes sistemas operativos, </a:t>
            </a:r>
            <a:r>
              <a:rPr lang="es-MX" dirty="0" err="1"/>
              <a:t>plugins</a:t>
            </a:r>
            <a:r>
              <a:rPr lang="es-MX" dirty="0"/>
              <a:t> extensiones, etc.  </a:t>
            </a:r>
          </a:p>
        </p:txBody>
      </p:sp>
    </p:spTree>
    <p:extLst>
      <p:ext uri="{BB962C8B-B14F-4D97-AF65-F5344CB8AC3E}">
        <p14:creationId xmlns:p14="http://schemas.microsoft.com/office/powerpoint/2010/main" val="209106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6376-653F-9EA4-DD28-26393C51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724AD-A29F-5F0C-25BB-0C60AC0D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consola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9DC0D7-0E9D-9D2C-50F7-A0B96FA4B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2" y="1631230"/>
            <a:ext cx="3084808" cy="49676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B611E11-675E-C48E-370E-6C43F663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09" y="1690688"/>
            <a:ext cx="8245434" cy="10986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29FE50E-DE8C-1C18-3BF6-3B137BD9A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572" y="3429000"/>
            <a:ext cx="2192428" cy="27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4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13F6-94AA-04D3-A0B5-901B8025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Precedencia de operadores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B39743-28FA-C06E-ABFD-EBE2E3367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96" y="1690688"/>
            <a:ext cx="10907441" cy="21054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F4BC26-8C58-5D53-A554-D8A2F70C6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96" y="4072270"/>
            <a:ext cx="6333468" cy="255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7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DD4CC-A6CF-7E43-CAF2-309F479B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holaMundo.py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4CA1C4-C475-E1EF-E6B8-8B6338A9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08" y="1560327"/>
            <a:ext cx="8231909" cy="49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41339-488B-6268-DE51-808DEED9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sucede de manera interna?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23906-1009-8E86-62CB-BBE32662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6438"/>
            <a:ext cx="10515600" cy="24089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b="1" i="1" dirty="0"/>
              <a:t>Interprete de Python</a:t>
            </a:r>
            <a:r>
              <a:rPr lang="es-MX" dirty="0"/>
              <a:t> lee el código fuente línea por línea y lo convierte en el </a:t>
            </a:r>
            <a:r>
              <a:rPr lang="es-MX" dirty="0" err="1"/>
              <a:t>bytecode</a:t>
            </a:r>
            <a:endParaRPr lang="es-MX" dirty="0"/>
          </a:p>
          <a:p>
            <a:pPr lvl="1"/>
            <a:r>
              <a:rPr lang="es-MX" dirty="0"/>
              <a:t>Es portátil y puede ejecutarse en cualquier sistema que tenga el interprete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La </a:t>
            </a:r>
            <a:r>
              <a:rPr lang="es-MX" b="1" i="1" dirty="0"/>
              <a:t>Máquina Virtual de Python (PVM)</a:t>
            </a:r>
            <a:r>
              <a:rPr lang="es-MX" dirty="0"/>
              <a:t> interpreta el </a:t>
            </a:r>
            <a:r>
              <a:rPr lang="es-MX" dirty="0" err="1"/>
              <a:t>bytecode</a:t>
            </a:r>
            <a:r>
              <a:rPr lang="es-MX" dirty="0"/>
              <a:t>, en una arquitectura y se traducen a ensamblador y son ejecutadas.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BEBEE6-7F73-2294-7A75-B936EE15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8" y="2445089"/>
            <a:ext cx="2000529" cy="6668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E165E74-B9C9-59F4-5EDA-FDB49F0BF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227" y="2110719"/>
            <a:ext cx="3848637" cy="16956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BE27D6-DE75-D98D-2EFB-C6736E8A76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40605"/>
          <a:stretch/>
        </p:blipFill>
        <p:spPr>
          <a:xfrm>
            <a:off x="7314066" y="1910667"/>
            <a:ext cx="4730152" cy="20957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6B5E7BC-B77D-1F63-312C-21BE350E18A8}"/>
              </a:ext>
            </a:extLst>
          </p:cNvPr>
          <p:cNvSpPr txBox="1"/>
          <p:nvPr/>
        </p:nvSpPr>
        <p:spPr>
          <a:xfrm>
            <a:off x="441990" y="1939459"/>
            <a:ext cx="162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solidFill>
                  <a:srgbClr val="FF0000"/>
                </a:solidFill>
              </a:rPr>
              <a:t>python</a:t>
            </a:r>
            <a:r>
              <a:rPr lang="es-MX" sz="2400" dirty="0">
                <a:solidFill>
                  <a:srgbClr val="FF0000"/>
                </a:solidFill>
              </a:rPr>
              <a:t> (</a:t>
            </a:r>
            <a:r>
              <a:rPr lang="es-MX" sz="2400" dirty="0" err="1">
                <a:solidFill>
                  <a:srgbClr val="FF0000"/>
                </a:solidFill>
              </a:rPr>
              <a:t>py</a:t>
            </a:r>
            <a:r>
              <a:rPr lang="es-MX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373814-2051-F647-3F03-05A4E91FB4D9}"/>
              </a:ext>
            </a:extLst>
          </p:cNvPr>
          <p:cNvSpPr txBox="1"/>
          <p:nvPr/>
        </p:nvSpPr>
        <p:spPr>
          <a:xfrm>
            <a:off x="4004005" y="1649054"/>
            <a:ext cx="2093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solidFill>
                  <a:srgbClr val="FF0000"/>
                </a:solidFill>
              </a:rPr>
              <a:t>bytecode</a:t>
            </a:r>
            <a:r>
              <a:rPr lang="es-MX" sz="2400" dirty="0">
                <a:solidFill>
                  <a:srgbClr val="FF0000"/>
                </a:solidFill>
              </a:rPr>
              <a:t> (</a:t>
            </a:r>
            <a:r>
              <a:rPr lang="es-MX" sz="2400" dirty="0" err="1">
                <a:solidFill>
                  <a:srgbClr val="FF0000"/>
                </a:solidFill>
              </a:rPr>
              <a:t>pyc</a:t>
            </a:r>
            <a:r>
              <a:rPr lang="es-MX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5F0CA2-A19A-DDDF-311A-156D03775DE6}"/>
              </a:ext>
            </a:extLst>
          </p:cNvPr>
          <p:cNvSpPr txBox="1"/>
          <p:nvPr/>
        </p:nvSpPr>
        <p:spPr>
          <a:xfrm>
            <a:off x="8288857" y="1418221"/>
            <a:ext cx="2780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solidFill>
                  <a:srgbClr val="FF0000"/>
                </a:solidFill>
              </a:rPr>
              <a:t>assembly</a:t>
            </a:r>
            <a:r>
              <a:rPr lang="es-MX" sz="2400" dirty="0">
                <a:solidFill>
                  <a:srgbClr val="FF0000"/>
                </a:solidFill>
              </a:rPr>
              <a:t> </a:t>
            </a:r>
            <a:r>
              <a:rPr lang="es-MX" sz="2400" dirty="0" err="1">
                <a:solidFill>
                  <a:srgbClr val="FF0000"/>
                </a:solidFill>
              </a:rPr>
              <a:t>code</a:t>
            </a:r>
            <a:r>
              <a:rPr lang="es-MX" sz="2400" dirty="0">
                <a:solidFill>
                  <a:srgbClr val="FF0000"/>
                </a:solidFill>
              </a:rPr>
              <a:t> – X86</a:t>
            </a:r>
          </a:p>
        </p:txBody>
      </p:sp>
    </p:spTree>
    <p:extLst>
      <p:ext uri="{BB962C8B-B14F-4D97-AF65-F5344CB8AC3E}">
        <p14:creationId xmlns:p14="http://schemas.microsoft.com/office/powerpoint/2010/main" val="69303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17E5E-D5B4-B135-3E64-283862EC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73F9B0-F257-A548-5731-DA73C4C8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91101"/>
          </a:xfrm>
        </p:spPr>
        <p:txBody>
          <a:bodyPr>
            <a:normAutofit fontScale="92500" lnSpcReduction="10000"/>
          </a:bodyPr>
          <a:lstStyle/>
          <a:p>
            <a:r>
              <a:rPr lang="es-MX" b="1" dirty="0"/>
              <a:t>X86</a:t>
            </a:r>
            <a:r>
              <a:rPr lang="es-MX" dirty="0"/>
              <a:t> –Es la arquitectura más común, existe </a:t>
            </a:r>
            <a:r>
              <a:rPr lang="es-MX" dirty="0" err="1"/>
              <a:t>esde</a:t>
            </a:r>
            <a:r>
              <a:rPr lang="es-MX" dirty="0"/>
              <a:t> los 70’s </a:t>
            </a:r>
            <a:r>
              <a:rPr lang="es-MX" dirty="0">
                <a:sym typeface="Wingdings" panose="05000000000000000000" pitchFamily="2" charset="2"/>
              </a:rPr>
              <a:t></a:t>
            </a:r>
            <a:r>
              <a:rPr lang="es-MX" dirty="0"/>
              <a:t> Servidores, estaciones de trabajo, portátiles y dispositivos embebidos  </a:t>
            </a:r>
            <a:endParaRPr lang="es-ES" b="1" dirty="0"/>
          </a:p>
          <a:p>
            <a:r>
              <a:rPr lang="es-ES" b="1" dirty="0"/>
              <a:t>MIPS</a:t>
            </a:r>
            <a:r>
              <a:rPr lang="es-ES" dirty="0"/>
              <a:t> - Enrutadores, consolas de videojuegos</a:t>
            </a:r>
          </a:p>
          <a:p>
            <a:r>
              <a:rPr lang="es-ES" b="1" dirty="0" err="1"/>
              <a:t>PowerPC</a:t>
            </a:r>
            <a:r>
              <a:rPr lang="es-ES" dirty="0"/>
              <a:t> - Anteriormente Macintosh de Apple, PlayStation, Xbox</a:t>
            </a:r>
          </a:p>
          <a:p>
            <a:r>
              <a:rPr lang="es-ES" b="1" dirty="0"/>
              <a:t>RISC-V </a:t>
            </a:r>
            <a:r>
              <a:rPr lang="es-ES" dirty="0"/>
              <a:t> - Aplicaciones embebidas</a:t>
            </a:r>
            <a:endParaRPr lang="es-MX" dirty="0"/>
          </a:p>
          <a:p>
            <a:r>
              <a:rPr lang="es-ES" b="1" dirty="0"/>
              <a:t>ARM</a:t>
            </a:r>
            <a:r>
              <a:rPr lang="es-ES" dirty="0"/>
              <a:t> - Dispositivos móviles, Sistemas embebidos y dispositivos </a:t>
            </a:r>
            <a:r>
              <a:rPr lang="es-ES" dirty="0" err="1"/>
              <a:t>IoT</a:t>
            </a:r>
            <a:r>
              <a:rPr lang="es-ES" dirty="0"/>
              <a:t>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738C9A6-CB86-F4D4-E743-B4BC49C64773}"/>
              </a:ext>
            </a:extLst>
          </p:cNvPr>
          <p:cNvSpPr txBox="1">
            <a:spLocks/>
          </p:cNvSpPr>
          <p:nvPr/>
        </p:nvSpPr>
        <p:spPr>
          <a:xfrm>
            <a:off x="838200" y="4977442"/>
            <a:ext cx="10515600" cy="1429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Cada una de estas arquitecturas tiene su </a:t>
            </a:r>
            <a:r>
              <a:rPr lang="es-ES" dirty="0">
                <a:solidFill>
                  <a:srgbClr val="FF0000"/>
                </a:solidFill>
              </a:rPr>
              <a:t>propio conjunto de instrucciones y lenguaje ensamblador </a:t>
            </a:r>
            <a:r>
              <a:rPr lang="es-ES" dirty="0"/>
              <a:t>asociado. </a:t>
            </a:r>
          </a:p>
          <a:p>
            <a:r>
              <a:rPr lang="es-ES" dirty="0"/>
              <a:t>Un lenguaje ensamblador se utiliza para escribir código a nivel de máquina específico de cada arquitectura</a:t>
            </a:r>
          </a:p>
        </p:txBody>
      </p:sp>
    </p:spTree>
    <p:extLst>
      <p:ext uri="{BB962C8B-B14F-4D97-AF65-F5344CB8AC3E}">
        <p14:creationId xmlns:p14="http://schemas.microsoft.com/office/powerpoint/2010/main" val="381110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B8A5A-B5EB-B608-8BD7-06FC8BD7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¿Entonces?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E01315-460C-B29F-5BE5-B82F5974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Lenguaje de alto nivel (Python)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err="1"/>
              <a:t>Bytecode</a:t>
            </a:r>
            <a:r>
              <a:rPr lang="es-MX" dirty="0"/>
              <a:t> (</a:t>
            </a:r>
            <a:r>
              <a:rPr lang="es-MX" dirty="0" err="1"/>
              <a:t>pyc</a:t>
            </a:r>
            <a:r>
              <a:rPr lang="es-MX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Lenguaje ensamblador (bajo nivel)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MX" dirty="0"/>
              <a:t>El código escrito en este lenguaje se pasa a través de un programa llamado </a:t>
            </a:r>
            <a:r>
              <a:rPr lang="es-MX" dirty="0">
                <a:solidFill>
                  <a:srgbClr val="FF0000"/>
                </a:solidFill>
              </a:rPr>
              <a:t>ensamblador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MX" dirty="0"/>
              <a:t>El ensamblador traduce cada instrucción en su equivalente binario </a:t>
            </a:r>
            <a:r>
              <a:rPr lang="es-MX" dirty="0">
                <a:sym typeface="Wingdings" panose="05000000000000000000" pitchFamily="2" charset="2"/>
              </a:rPr>
              <a:t>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código máquina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MX" dirty="0">
                <a:sym typeface="Wingdings" panose="05000000000000000000" pitchFamily="2" charset="2"/>
              </a:rPr>
              <a:t>Genera un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archivo objeto </a:t>
            </a:r>
            <a:r>
              <a:rPr lang="es-MX" dirty="0">
                <a:sym typeface="Wingdings" panose="05000000000000000000" pitchFamily="2" charset="2"/>
              </a:rPr>
              <a:t>que contiene el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código máquina</a:t>
            </a:r>
            <a:r>
              <a:rPr lang="es-MX" dirty="0">
                <a:sym typeface="Wingdings" panose="05000000000000000000" pitchFamily="2" charset="2"/>
              </a:rPr>
              <a:t> y la información necesaria de enlace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>
                <a:sym typeface="Wingdings" panose="05000000000000000000" pitchFamily="2" charset="2"/>
              </a:rPr>
              <a:t>Enlazado y ejecución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MX" dirty="0">
                <a:sym typeface="Wingdings" panose="05000000000000000000" pitchFamily="2" charset="2"/>
              </a:rPr>
              <a:t>El enlazador combina el archivo objeto con otras librerías y/o archivos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MX" dirty="0">
                <a:sym typeface="Wingdings" panose="05000000000000000000" pitchFamily="2" charset="2"/>
              </a:rPr>
              <a:t>Se genera el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código de máquina final</a:t>
            </a:r>
            <a:r>
              <a:rPr lang="es-MX" dirty="0">
                <a:sym typeface="Wingdings" panose="05000000000000000000" pitchFamily="2" charset="2"/>
              </a:rPr>
              <a:t> con toda la información necesaria para ejecutarlo en la memoria de la computadora. </a:t>
            </a:r>
          </a:p>
          <a:p>
            <a:pPr lvl="1"/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993768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728</TotalTime>
  <Words>374</Words>
  <Application>Microsoft Office PowerPoint</Application>
  <PresentationFormat>Panorámica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Profundidad</vt:lpstr>
      <vt:lpstr>Python</vt:lpstr>
      <vt:lpstr>Lenguaje &amp; IDE</vt:lpstr>
      <vt:lpstr>La consola</vt:lpstr>
      <vt:lpstr>Precedencia de operadores</vt:lpstr>
      <vt:lpstr>holaMundo.py</vt:lpstr>
      <vt:lpstr>¿Qué sucede de manera interna?</vt:lpstr>
      <vt:lpstr>Arquitecturas </vt:lpstr>
      <vt:lpstr>¿Entonces?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Francisco Javier Vazquez Gomez</dc:creator>
  <cp:lastModifiedBy>Francisco Javier Vazquez Gomez</cp:lastModifiedBy>
  <cp:revision>4</cp:revision>
  <dcterms:created xsi:type="dcterms:W3CDTF">2024-02-25T14:16:06Z</dcterms:created>
  <dcterms:modified xsi:type="dcterms:W3CDTF">2024-02-26T02:24:53Z</dcterms:modified>
</cp:coreProperties>
</file>