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2" r:id="rId5"/>
    <p:sldId id="269" r:id="rId6"/>
    <p:sldId id="271" r:id="rId7"/>
    <p:sldId id="270" r:id="rId8"/>
    <p:sldId id="256" r:id="rId9"/>
    <p:sldId id="258" r:id="rId10"/>
    <p:sldId id="268" r:id="rId11"/>
    <p:sldId id="277" r:id="rId12"/>
    <p:sldId id="278" r:id="rId13"/>
    <p:sldId id="279" r:id="rId14"/>
    <p:sldId id="280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7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4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59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72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5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31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9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9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0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8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6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79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59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D3EF77-317B-41C0-9349-43E9BC462C98}" type="datetimeFigureOut">
              <a:rPr lang="es-MX" smtClean="0"/>
              <a:t>03/05/2024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es/docs/Web/HTML/Element/im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9.png"/><Relationship Id="rId7" Type="http://schemas.openxmlformats.org/officeDocument/2006/relationships/hyperlink" Target="https://www.pxfuel.com/es/search?q=repara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www.piqsels.com/es/public-domain-photo-zkggx" TargetMode="External"/><Relationship Id="rId4" Type="http://schemas.openxmlformats.org/officeDocument/2006/relationships/image" Target="../media/image10.jpg"/><Relationship Id="rId9" Type="http://schemas.openxmlformats.org/officeDocument/2006/relationships/hyperlink" Target="https://www.publicdomainpictures.net/view-image.php?image=363173&amp;picture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Visual Studio </a:t>
            </a:r>
            <a:r>
              <a:rPr lang="es-MX" sz="2800" dirty="0" err="1"/>
              <a:t>Code</a:t>
            </a:r>
            <a:endParaRPr lang="es-MX" sz="2800" dirty="0"/>
          </a:p>
          <a:p>
            <a:pPr lvl="1"/>
            <a:r>
              <a:rPr lang="es-MX" sz="2400" dirty="0"/>
              <a:t>Live </a:t>
            </a:r>
            <a:r>
              <a:rPr lang="es-MX" sz="2400" dirty="0" err="1"/>
              <a:t>Preview</a:t>
            </a:r>
            <a:endParaRPr lang="es-MX" sz="2400" dirty="0"/>
          </a:p>
          <a:p>
            <a:pPr lvl="1"/>
            <a:r>
              <a:rPr lang="es-MX" sz="2400" dirty="0" err="1"/>
              <a:t>Prettier</a:t>
            </a:r>
            <a:endParaRPr lang="es-MX" sz="2400" dirty="0"/>
          </a:p>
          <a:p>
            <a:pPr lvl="1"/>
            <a:r>
              <a:rPr lang="es-MX" sz="2400" dirty="0" err="1"/>
              <a:t>vscode-icons</a:t>
            </a:r>
            <a:endParaRPr lang="es-MX" sz="2400" dirty="0"/>
          </a:p>
          <a:p>
            <a:r>
              <a:rPr lang="es-MX" sz="2800" dirty="0"/>
              <a:t>Google </a:t>
            </a:r>
            <a:r>
              <a:rPr lang="es-MX" sz="2800" dirty="0" err="1"/>
              <a:t>chrome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0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- </a:t>
            </a:r>
            <a:r>
              <a:rPr lang="es-MX" dirty="0" err="1"/>
              <a:t>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0383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&lt;</a:t>
            </a:r>
            <a:r>
              <a:rPr lang="es-MX" dirty="0" err="1">
                <a:solidFill>
                  <a:srgbClr val="FFC000"/>
                </a:solidFill>
              </a:rPr>
              <a:t>ul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½ litro de leche 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8 Huevos 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¼ de harina de trigo 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…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&lt;/</a:t>
            </a:r>
            <a:r>
              <a:rPr lang="es-MX" dirty="0" err="1">
                <a:solidFill>
                  <a:srgbClr val="FFC000"/>
                </a:solidFill>
              </a:rPr>
              <a:t>ul</a:t>
            </a:r>
            <a:r>
              <a:rPr lang="es-MX" dirty="0">
                <a:solidFill>
                  <a:srgbClr val="FFC000"/>
                </a:solidFill>
              </a:rPr>
              <a:t>&gt;</a:t>
            </a:r>
          </a:p>
          <a:p>
            <a:pPr marL="36900" indent="0">
              <a:buNone/>
            </a:pPr>
            <a:endParaRPr lang="es-MX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&lt;</a:t>
            </a:r>
            <a:r>
              <a:rPr lang="es-MX" dirty="0" err="1">
                <a:solidFill>
                  <a:srgbClr val="FFC000"/>
                </a:solidFill>
              </a:rPr>
              <a:t>ol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&gt;Mezclar la leche con los huevos por 2 minutos&lt;/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&gt;Agregar 3 cucharadas de </a:t>
            </a:r>
            <a:r>
              <a:rPr lang="es-MX" dirty="0" err="1">
                <a:solidFill>
                  <a:srgbClr val="FFC000"/>
                </a:solidFill>
              </a:rPr>
              <a:t>azucar</a:t>
            </a:r>
            <a:r>
              <a:rPr lang="es-MX" dirty="0">
                <a:solidFill>
                  <a:srgbClr val="FFC000"/>
                </a:solidFill>
              </a:rPr>
              <a:t>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	&lt;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&gt;..&lt;/</a:t>
            </a:r>
            <a:r>
              <a:rPr lang="es-MX" dirty="0" err="1">
                <a:solidFill>
                  <a:srgbClr val="FFC000"/>
                </a:solidFill>
              </a:rPr>
              <a:t>li</a:t>
            </a:r>
            <a:r>
              <a:rPr lang="es-MX" dirty="0">
                <a:solidFill>
                  <a:srgbClr val="FFC000"/>
                </a:solidFill>
              </a:rPr>
              <a:t>&gt; </a:t>
            </a:r>
          </a:p>
          <a:p>
            <a:pPr marL="36900" indent="0">
              <a:buNone/>
            </a:pPr>
            <a:r>
              <a:rPr lang="es-MX" dirty="0">
                <a:solidFill>
                  <a:srgbClr val="FFC000"/>
                </a:solidFill>
              </a:rPr>
              <a:t>&lt;/</a:t>
            </a:r>
            <a:r>
              <a:rPr lang="es-MX" dirty="0" err="1">
                <a:solidFill>
                  <a:srgbClr val="FFC000"/>
                </a:solidFill>
              </a:rPr>
              <a:t>ol</a:t>
            </a:r>
            <a:r>
              <a:rPr lang="es-MX" dirty="0">
                <a:solidFill>
                  <a:srgbClr val="FFC000"/>
                </a:solidFill>
              </a:rPr>
              <a:t>&gt;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F91A88-38C0-2129-5F8F-3748290D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45" y="1580050"/>
            <a:ext cx="340090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-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CB128-8CB2-882E-E816-0AEE8B34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45499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https://developer.mozilla.org/es/docs/Web/HTML/Element/a</a:t>
            </a:r>
          </a:p>
          <a:p>
            <a:r>
              <a:rPr lang="es-MX" dirty="0">
                <a:hlinkClick r:id="rId2"/>
              </a:rPr>
              <a:t>https://developer.mozilla.org/es/docs/Web/HTML/Element/img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D24A4A-2FDA-FDE6-7555-028C866F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0" y="3993846"/>
            <a:ext cx="9523346" cy="1355637"/>
          </a:xfrm>
          <a:prstGeom prst="rect">
            <a:avLst/>
          </a:prstGeom>
        </p:spPr>
      </p:pic>
      <p:sp>
        <p:nvSpPr>
          <p:cNvPr id="7" name="Globo: flecha hacia abajo 6">
            <a:extLst>
              <a:ext uri="{FF2B5EF4-FFF2-40B4-BE49-F238E27FC236}">
                <a16:creationId xmlns:a16="http://schemas.microsoft.com/office/drawing/2014/main" id="{954C4FB3-F5BA-E080-0F58-35C45CF44DD3}"/>
              </a:ext>
            </a:extLst>
          </p:cNvPr>
          <p:cNvSpPr/>
          <p:nvPr/>
        </p:nvSpPr>
        <p:spPr>
          <a:xfrm>
            <a:off x="1050671" y="3018182"/>
            <a:ext cx="2458278" cy="1128063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</a:t>
            </a:r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7AB2DAF5-410C-1F61-393B-5A5CD8917481}"/>
              </a:ext>
            </a:extLst>
          </p:cNvPr>
          <p:cNvSpPr/>
          <p:nvPr/>
        </p:nvSpPr>
        <p:spPr>
          <a:xfrm>
            <a:off x="6033750" y="3069398"/>
            <a:ext cx="2458278" cy="1128063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A5F7E1C-E228-34C4-D271-648F082F1363}"/>
              </a:ext>
            </a:extLst>
          </p:cNvPr>
          <p:cNvGrpSpPr/>
          <p:nvPr/>
        </p:nvGrpSpPr>
        <p:grpSpPr>
          <a:xfrm>
            <a:off x="1284614" y="5153470"/>
            <a:ext cx="2458278" cy="1128063"/>
            <a:chOff x="1050671" y="5574333"/>
            <a:chExt cx="2458278" cy="1128063"/>
          </a:xfrm>
        </p:grpSpPr>
        <p:sp>
          <p:nvSpPr>
            <p:cNvPr id="9" name="Globo: flecha hacia abajo 8">
              <a:extLst>
                <a:ext uri="{FF2B5EF4-FFF2-40B4-BE49-F238E27FC236}">
                  <a16:creationId xmlns:a16="http://schemas.microsoft.com/office/drawing/2014/main" id="{8AC55242-F7E2-AEF1-C77E-277D2B9BDA5A}"/>
                </a:ext>
              </a:extLst>
            </p:cNvPr>
            <p:cNvSpPr/>
            <p:nvPr/>
          </p:nvSpPr>
          <p:spPr>
            <a:xfrm rot="10800000">
              <a:off x="1050671" y="5574333"/>
              <a:ext cx="2458278" cy="1128063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9E1D9F4-94D0-72A4-FAC2-EC655781E7B3}"/>
                </a:ext>
              </a:extLst>
            </p:cNvPr>
            <p:cNvSpPr txBox="1"/>
            <p:nvPr/>
          </p:nvSpPr>
          <p:spPr>
            <a:xfrm>
              <a:off x="1656622" y="6140481"/>
              <a:ext cx="1246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dirty="0"/>
                <a:t>Atributo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890A6E1-5339-BB11-04B6-7B7C078304D9}"/>
              </a:ext>
            </a:extLst>
          </p:cNvPr>
          <p:cNvGrpSpPr/>
          <p:nvPr/>
        </p:nvGrpSpPr>
        <p:grpSpPr>
          <a:xfrm>
            <a:off x="5659391" y="5156937"/>
            <a:ext cx="2458278" cy="1128063"/>
            <a:chOff x="1050671" y="5574333"/>
            <a:chExt cx="2458278" cy="1128063"/>
          </a:xfrm>
        </p:grpSpPr>
        <p:sp>
          <p:nvSpPr>
            <p:cNvPr id="14" name="Globo: flecha hacia abajo 13">
              <a:extLst>
                <a:ext uri="{FF2B5EF4-FFF2-40B4-BE49-F238E27FC236}">
                  <a16:creationId xmlns:a16="http://schemas.microsoft.com/office/drawing/2014/main" id="{DCF74B1E-469D-F3DE-A664-85DEDE9A598F}"/>
                </a:ext>
              </a:extLst>
            </p:cNvPr>
            <p:cNvSpPr/>
            <p:nvPr/>
          </p:nvSpPr>
          <p:spPr>
            <a:xfrm rot="10800000">
              <a:off x="1050671" y="5574333"/>
              <a:ext cx="2458278" cy="1128063"/>
            </a:xfrm>
            <a:prstGeom prst="downArrow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47589B4-DE85-ED0C-E6BC-6FA585A5FFD4}"/>
                </a:ext>
              </a:extLst>
            </p:cNvPr>
            <p:cNvSpPr txBox="1"/>
            <p:nvPr/>
          </p:nvSpPr>
          <p:spPr>
            <a:xfrm>
              <a:off x="1656622" y="6140481"/>
              <a:ext cx="1246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dirty="0"/>
                <a:t>Atributo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39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 </a:t>
            </a:r>
            <a:r>
              <a:rPr lang="es-MX" dirty="0">
                <a:sym typeface="Wingdings" panose="05000000000000000000" pitchFamily="2" charset="2"/>
              </a:rPr>
              <a:t> Contenido de enlaces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8FAB12-AF94-4CFB-F3DD-5AD0E6B7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96" y="1843967"/>
            <a:ext cx="5801535" cy="176237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43D1827-9A1D-8CF9-67DA-774ED55D73CC}"/>
              </a:ext>
            </a:extLst>
          </p:cNvPr>
          <p:cNvSpPr txBox="1">
            <a:spLocks/>
          </p:cNvSpPr>
          <p:nvPr/>
        </p:nvSpPr>
        <p:spPr>
          <a:xfrm>
            <a:off x="913795" y="377591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Fragmentos de documento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AC049CA-471F-D214-E937-664D292B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43" y="4782456"/>
            <a:ext cx="603016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CB128-8CB2-882E-E816-0AEE8B34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URLS  (</a:t>
            </a:r>
            <a:r>
              <a:rPr lang="es-MX" dirty="0" err="1"/>
              <a:t>Uniform</a:t>
            </a:r>
            <a:r>
              <a:rPr lang="es-MX" dirty="0"/>
              <a:t>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Locators</a:t>
            </a:r>
            <a:r>
              <a:rPr lang="es-MX" dirty="0"/>
              <a:t>) Dirección web de un recurso de internet</a:t>
            </a:r>
          </a:p>
          <a:p>
            <a:r>
              <a:rPr lang="es-MX" dirty="0"/>
              <a:t>Absoluta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Relativa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AB8F5B-4CAA-FF68-7F07-C2A9C0F4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9"/>
          <a:stretch/>
        </p:blipFill>
        <p:spPr>
          <a:xfrm>
            <a:off x="2370613" y="2800261"/>
            <a:ext cx="5410955" cy="628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E9D3DA-E24C-9A92-FF5C-10382A1B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3" y="4496810"/>
            <a:ext cx="4058216" cy="4572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896E03-C9BA-5FE6-221C-C4998ADE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13" y="5629230"/>
            <a:ext cx="514421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Etiquetas de 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CB128-8CB2-882E-E816-0AEE8B34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193909" cy="4515951"/>
          </a:xfrm>
        </p:spPr>
        <p:txBody>
          <a:bodyPr/>
          <a:lstStyle/>
          <a:p>
            <a:r>
              <a:rPr lang="es-MX" dirty="0"/>
              <a:t>&lt;</a:t>
            </a:r>
            <a:r>
              <a:rPr lang="es-MX" dirty="0" err="1"/>
              <a:t>address</a:t>
            </a:r>
            <a:r>
              <a:rPr lang="es-MX" dirty="0"/>
              <a:t>&gt;</a:t>
            </a:r>
          </a:p>
          <a:p>
            <a:pPr lvl="1"/>
            <a:r>
              <a:rPr lang="es-MX" dirty="0"/>
              <a:t>Información de contacto</a:t>
            </a:r>
          </a:p>
          <a:p>
            <a:r>
              <a:rPr lang="es-MX" dirty="0"/>
              <a:t>&lt;</a:t>
            </a:r>
            <a:r>
              <a:rPr lang="es-MX" dirty="0" err="1"/>
              <a:t>sup</a:t>
            </a:r>
            <a:r>
              <a:rPr lang="es-MX" dirty="0"/>
              <a:t>&gt;  &lt;sub&gt;</a:t>
            </a:r>
          </a:p>
          <a:p>
            <a:pPr lvl="1"/>
            <a:r>
              <a:rPr lang="es-MX" dirty="0"/>
              <a:t>Sub índice y super índice</a:t>
            </a:r>
          </a:p>
          <a:p>
            <a:r>
              <a:rPr lang="es-MX" dirty="0"/>
              <a:t>&lt;</a:t>
            </a:r>
            <a:r>
              <a:rPr lang="es-MX" dirty="0" err="1"/>
              <a:t>code</a:t>
            </a:r>
            <a:r>
              <a:rPr lang="es-MX" dirty="0"/>
              <a:t>&gt; &lt;pre&gt;</a:t>
            </a:r>
          </a:p>
          <a:p>
            <a:pPr lvl="1"/>
            <a:r>
              <a:rPr lang="es-MX" dirty="0"/>
              <a:t>Para marcar código (pre se utiliza para respetar saltos de línea)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411EF9-5A27-9AA1-F990-278FD4B5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829563"/>
            <a:ext cx="4912364" cy="1820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8312C1-E5DC-A58B-C3B0-59506F03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93" y="3161306"/>
            <a:ext cx="3802718" cy="16582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FD58FA-C312-7DD7-8426-ECFD1838E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83" y="1404199"/>
            <a:ext cx="1645766" cy="24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4A2FFE-B771-9DD3-7ABC-FF653B9B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5" y="1804692"/>
            <a:ext cx="3634685" cy="27579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015A1F-C48D-07F6-FEB7-FCA12062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68" y="1804692"/>
            <a:ext cx="3259143" cy="42384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3B402C5-3006-0910-AEB2-E213087112DB}"/>
              </a:ext>
            </a:extLst>
          </p:cNvPr>
          <p:cNvSpPr txBox="1"/>
          <p:nvPr/>
        </p:nvSpPr>
        <p:spPr>
          <a:xfrm>
            <a:off x="4205117" y="6246395"/>
            <a:ext cx="7886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i="1" dirty="0"/>
              <a:t>Investigar contenido de audio y video</a:t>
            </a:r>
          </a:p>
          <a:p>
            <a:r>
              <a:rPr lang="es-MX" sz="1400" i="1" dirty="0"/>
              <a:t>https://developer.mozilla.org/es/docs/Learn/HTML/Multimedia_and_embedding/Video_and_audio_content</a:t>
            </a:r>
          </a:p>
        </p:txBody>
      </p:sp>
    </p:spTree>
    <p:extLst>
      <p:ext uri="{BB962C8B-B14F-4D97-AF65-F5344CB8AC3E}">
        <p14:creationId xmlns:p14="http://schemas.microsoft.com/office/powerpoint/2010/main" val="200171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5B3C5-3DA7-B444-A7B1-C1A24B2D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6" y="1647706"/>
            <a:ext cx="4260933" cy="39673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5BEE3-199B-5B80-2ED0-4ACC9A0F7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11" y="1487284"/>
            <a:ext cx="5287903" cy="2422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494A98-4B30-BA23-CC0B-0295E3131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348" y="2730540"/>
            <a:ext cx="2793308" cy="39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5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6A58-CFC9-E951-4288-2612839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6123F0-5783-49A8-59D2-F13C454E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69" y="4076160"/>
            <a:ext cx="2416752" cy="13119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7F6F043-48F3-30D7-08EB-B96975AF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69" y="5534452"/>
            <a:ext cx="2161267" cy="11462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413B84-1F11-BF53-870D-76B63A2C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21" y="4070589"/>
            <a:ext cx="1809112" cy="26100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D25916B-84CE-E2D0-C03C-76FD32003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1" y="1739284"/>
            <a:ext cx="3725472" cy="217207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BE1ECCB-D2ED-E7D0-DA96-B7591ED7E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2762" y="2532087"/>
            <a:ext cx="587774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266" y="2888974"/>
            <a:ext cx="2412501" cy="970450"/>
          </a:xfrm>
        </p:spPr>
        <p:txBody>
          <a:bodyPr/>
          <a:lstStyle/>
          <a:p>
            <a:r>
              <a:rPr lang="es-MX" dirty="0"/>
              <a:t>¿Internet?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F66C7F-1A33-8BB5-FF31-DA032791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1" y="551458"/>
            <a:ext cx="8580427" cy="3240809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DF4464E-DE3A-4370-10B2-EF46E821CCF5}"/>
              </a:ext>
            </a:extLst>
          </p:cNvPr>
          <p:cNvGrpSpPr/>
          <p:nvPr/>
        </p:nvGrpSpPr>
        <p:grpSpPr>
          <a:xfrm>
            <a:off x="1847617" y="3940658"/>
            <a:ext cx="5275425" cy="2685429"/>
            <a:chOff x="7473167" y="4126817"/>
            <a:chExt cx="4229690" cy="2306249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C37DC77-C0FF-5B35-F67D-D58A73F84FD8}"/>
                </a:ext>
              </a:extLst>
            </p:cNvPr>
            <p:cNvSpPr txBox="1"/>
            <p:nvPr/>
          </p:nvSpPr>
          <p:spPr>
            <a:xfrm>
              <a:off x="8322430" y="6063734"/>
              <a:ext cx="3045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dirty="0"/>
                <a:t>https://www.nslookup.io/</a:t>
              </a: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93CA829-9265-A125-7FD2-0C7960C3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167" y="4126817"/>
              <a:ext cx="4229690" cy="1943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61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Internet?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Servidores conectados en todo el mundo</a:t>
            </a:r>
          </a:p>
          <a:p>
            <a:r>
              <a:rPr lang="es-MX" dirty="0"/>
              <a:t>Fibras con velocidades de más de 400 Gigabytes por segundo</a:t>
            </a:r>
          </a:p>
          <a:p>
            <a:r>
              <a:rPr lang="es-MX" dirty="0"/>
              <a:t>https://www.submarinecablemap.com/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298EFF-912B-6A70-BCC1-A1F6DD11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30" y="3068053"/>
            <a:ext cx="6525442" cy="36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3066458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Sitio 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0C5999-65B0-F874-6854-1C79897B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8" y="458966"/>
            <a:ext cx="9149952" cy="2470487"/>
          </a:xfrm>
          <a:prstGeom prst="rect">
            <a:avLst/>
          </a:prstGeom>
        </p:spPr>
      </p:pic>
      <p:pic>
        <p:nvPicPr>
          <p:cNvPr id="13" name="Imagen 12" descr="Una pared de ladrillo&#10;&#10;Descripción generada automáticamente con confianza baja">
            <a:extLst>
              <a:ext uri="{FF2B5EF4-FFF2-40B4-BE49-F238E27FC236}">
                <a16:creationId xmlns:a16="http://schemas.microsoft.com/office/drawing/2014/main" id="{F7E4935D-E951-305B-EA65-164B05756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6191" y="4401215"/>
            <a:ext cx="3114991" cy="2077802"/>
          </a:xfrm>
          <a:prstGeom prst="rect">
            <a:avLst/>
          </a:prstGeom>
        </p:spPr>
      </p:pic>
      <p:pic>
        <p:nvPicPr>
          <p:cNvPr id="16" name="Imagen 15" descr="Imagen que contiene persona, interior, hombre, parado&#10;&#10;Descripción generada automáticamente">
            <a:extLst>
              <a:ext uri="{FF2B5EF4-FFF2-40B4-BE49-F238E27FC236}">
                <a16:creationId xmlns:a16="http://schemas.microsoft.com/office/drawing/2014/main" id="{5E905BFC-07AE-1153-951C-387BF60E7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546175" y="4382319"/>
            <a:ext cx="1431093" cy="2150728"/>
          </a:xfrm>
          <a:prstGeom prst="rect">
            <a:avLst/>
          </a:prstGeom>
        </p:spPr>
      </p:pic>
      <p:pic>
        <p:nvPicPr>
          <p:cNvPr id="18" name="Imagen 17" descr="Imagen que contiene edificio, celular, teléfono, cuerda&#10;&#10;Descripción generada automáticamente">
            <a:extLst>
              <a:ext uri="{FF2B5EF4-FFF2-40B4-BE49-F238E27FC236}">
                <a16:creationId xmlns:a16="http://schemas.microsoft.com/office/drawing/2014/main" id="{93985D37-3DB6-17D1-83DB-96C5EE00E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40078" y="4382319"/>
            <a:ext cx="2518252" cy="21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HyperText</a:t>
            </a:r>
            <a:r>
              <a:rPr lang="es-MX" dirty="0"/>
              <a:t>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endParaRPr lang="es-MX" dirty="0"/>
          </a:p>
          <a:p>
            <a:pPr lvl="1"/>
            <a:r>
              <a:rPr lang="es-MX" dirty="0"/>
              <a:t>Hipertexto o </a:t>
            </a:r>
            <a:r>
              <a:rPr lang="es-MX" dirty="0" err="1"/>
              <a:t>Hiperlinks</a:t>
            </a:r>
            <a:endParaRPr lang="es-MX" dirty="0"/>
          </a:p>
          <a:p>
            <a:pPr lvl="1"/>
            <a:r>
              <a:rPr lang="es-MX" dirty="0"/>
              <a:t>Lenguaje de marcado </a:t>
            </a:r>
            <a:r>
              <a:rPr lang="es-MX" dirty="0">
                <a:sym typeface="Wingdings" panose="05000000000000000000" pitchFamily="2" charset="2"/>
              </a:rPr>
              <a:t> TAGS: Título / Párrafo / Formulario / </a:t>
            </a:r>
            <a:r>
              <a:rPr lang="es-MX" dirty="0" err="1">
                <a:sym typeface="Wingdings" panose="05000000000000000000" pitchFamily="2" charset="2"/>
              </a:rPr>
              <a:t>Area</a:t>
            </a:r>
            <a:r>
              <a:rPr lang="es-MX" dirty="0">
                <a:sym typeface="Wingdings" panose="05000000000000000000" pitchFamily="2" charset="2"/>
              </a:rPr>
              <a:t> de texto / Tabla …</a:t>
            </a:r>
            <a:endParaRPr lang="es-MX" dirty="0"/>
          </a:p>
          <a:p>
            <a:r>
              <a:rPr lang="es-MX" dirty="0"/>
              <a:t>Anatomía de un elemento HTML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Atributos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B022E-6D84-4BB9-84A8-EF5D3965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87" y="3639142"/>
            <a:ext cx="4988992" cy="1516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38382C-D835-420A-9770-32F6DD22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18" y="5624949"/>
            <a:ext cx="7390518" cy="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 Anatomía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solidFill>
                  <a:srgbClr val="FFC000"/>
                </a:solidFill>
              </a:rPr>
              <a:t>&lt;!DOCTYPE </a:t>
            </a:r>
            <a:r>
              <a:rPr lang="es-MX" dirty="0" err="1">
                <a:solidFill>
                  <a:srgbClr val="FFC000"/>
                </a:solidFill>
              </a:rPr>
              <a:t>html</a:t>
            </a:r>
            <a:r>
              <a:rPr lang="es-MX" dirty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es-MX" dirty="0"/>
              <a:t>Le indica al navegador qué tipo de documento debe abrir y qué sintaxis y gramática utiliza su código. No es obligatorio, sin embargo, se considera una buena práctica</a:t>
            </a:r>
          </a:p>
          <a:p>
            <a:pPr lvl="1"/>
            <a:r>
              <a:rPr lang="es-MX" dirty="0"/>
              <a:t>¿Qué otros tipos existen?</a:t>
            </a:r>
          </a:p>
          <a:p>
            <a:pPr lvl="2"/>
            <a:r>
              <a:rPr lang="es-MX" dirty="0"/>
              <a:t>XHTML 1.0 </a:t>
            </a:r>
            <a:r>
              <a:rPr lang="es-MX" dirty="0" err="1"/>
              <a:t>Strict</a:t>
            </a:r>
            <a:r>
              <a:rPr lang="es-MX" dirty="0"/>
              <a:t> / XHTML 1.0 </a:t>
            </a:r>
            <a:r>
              <a:rPr lang="es-MX" dirty="0" err="1"/>
              <a:t>Transitional</a:t>
            </a:r>
            <a:r>
              <a:rPr lang="es-MX" dirty="0"/>
              <a:t> / Otras versiones / DTD </a:t>
            </a:r>
          </a:p>
          <a:p>
            <a:r>
              <a:rPr lang="es-MX" dirty="0">
                <a:solidFill>
                  <a:srgbClr val="FFC000"/>
                </a:solidFill>
              </a:rPr>
              <a:t>&lt;</a:t>
            </a:r>
            <a:r>
              <a:rPr lang="es-MX" dirty="0" err="1">
                <a:solidFill>
                  <a:srgbClr val="FFC000"/>
                </a:solidFill>
              </a:rPr>
              <a:t>html</a:t>
            </a:r>
            <a:r>
              <a:rPr lang="es-MX" dirty="0">
                <a:solidFill>
                  <a:srgbClr val="FFC000"/>
                </a:solidFill>
              </a:rPr>
              <a:t>&gt;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i="1" dirty="0" err="1">
                <a:sym typeface="Wingdings" panose="05000000000000000000" pitchFamily="2" charset="2"/>
              </a:rPr>
              <a:t>root</a:t>
            </a:r>
            <a:r>
              <a:rPr lang="es-MX" i="1" dirty="0">
                <a:sym typeface="Wingdings" panose="05000000000000000000" pitchFamily="2" charset="2"/>
              </a:rPr>
              <a:t> </a:t>
            </a:r>
            <a:r>
              <a:rPr lang="es-MX" i="1" dirty="0" err="1">
                <a:sym typeface="Wingdings" panose="05000000000000000000" pitchFamily="2" charset="2"/>
              </a:rPr>
              <a:t>element</a:t>
            </a:r>
            <a:endParaRPr lang="es-MX" i="1" dirty="0"/>
          </a:p>
          <a:p>
            <a:pPr lvl="1"/>
            <a:r>
              <a:rPr lang="es-MX" dirty="0"/>
              <a:t>Encierra TODO el contenido de la página</a:t>
            </a:r>
          </a:p>
          <a:p>
            <a:r>
              <a:rPr lang="es-MX" sz="2100" dirty="0">
                <a:solidFill>
                  <a:srgbClr val="FFC000"/>
                </a:solidFill>
              </a:rPr>
              <a:t>&lt;head&gt;</a:t>
            </a:r>
          </a:p>
          <a:p>
            <a:pPr lvl="1"/>
            <a:r>
              <a:rPr lang="es-MX" dirty="0"/>
              <a:t>Contenedor de TODO lo que quiere incluir que no es contenido visible para el usuario visitante (CSS / Declaraciones / …)</a:t>
            </a:r>
          </a:p>
          <a:p>
            <a:r>
              <a:rPr lang="es-MX" sz="2100" dirty="0">
                <a:solidFill>
                  <a:srgbClr val="FFC000"/>
                </a:solidFill>
              </a:rPr>
              <a:t>&lt;meta </a:t>
            </a:r>
            <a:r>
              <a:rPr lang="es-MX" sz="2100" dirty="0" err="1">
                <a:solidFill>
                  <a:srgbClr val="FFC000"/>
                </a:solidFill>
              </a:rPr>
              <a:t>charset</a:t>
            </a:r>
            <a:r>
              <a:rPr lang="es-MX" sz="2100" dirty="0">
                <a:solidFill>
                  <a:srgbClr val="FFC000"/>
                </a:solidFill>
              </a:rPr>
              <a:t>=“utf-8”&gt;</a:t>
            </a:r>
          </a:p>
          <a:p>
            <a:pPr lvl="1"/>
            <a:r>
              <a:rPr lang="es-MX" dirty="0"/>
              <a:t>Establece el juego de caracteres que el documento utilizará, es muy recomendado hacer para evitar problemas futuros</a:t>
            </a:r>
          </a:p>
          <a:p>
            <a:r>
              <a:rPr lang="es-MX" dirty="0"/>
              <a:t>Otros tags básicos</a:t>
            </a:r>
          </a:p>
          <a:p>
            <a:pPr lvl="1"/>
            <a:r>
              <a:rPr lang="es-MX" sz="2100" dirty="0">
                <a:solidFill>
                  <a:srgbClr val="FFC000"/>
                </a:solidFill>
              </a:rPr>
              <a:t>&lt;</a:t>
            </a:r>
            <a:r>
              <a:rPr lang="es-MX" sz="2100" dirty="0" err="1">
                <a:solidFill>
                  <a:srgbClr val="FFC000"/>
                </a:solidFill>
              </a:rPr>
              <a:t>title</a:t>
            </a:r>
            <a:r>
              <a:rPr lang="es-MX" sz="2100" dirty="0">
                <a:solidFill>
                  <a:srgbClr val="FFC000"/>
                </a:solidFill>
              </a:rPr>
              <a:t>&gt;  &lt;</a:t>
            </a:r>
            <a:r>
              <a:rPr lang="es-MX" sz="2100" dirty="0" err="1">
                <a:solidFill>
                  <a:srgbClr val="FFC000"/>
                </a:solidFill>
              </a:rPr>
              <a:t>body</a:t>
            </a:r>
            <a:r>
              <a:rPr lang="es-MX" sz="2100" dirty="0">
                <a:solidFill>
                  <a:srgbClr val="FFC000"/>
                </a:solidFill>
              </a:rPr>
              <a:t>&gt; &lt;</a:t>
            </a:r>
            <a:r>
              <a:rPr lang="es-MX" sz="2100" dirty="0" err="1">
                <a:solidFill>
                  <a:srgbClr val="FFC000"/>
                </a:solidFill>
              </a:rPr>
              <a:t>img</a:t>
            </a:r>
            <a:r>
              <a:rPr lang="es-MX" sz="2100" dirty="0">
                <a:solidFill>
                  <a:srgbClr val="FFC000"/>
                </a:solidFill>
              </a:rPr>
              <a:t>&gt; &lt;h1&gt; .. &lt;h6&gt; &lt;p&gt; &lt;</a:t>
            </a:r>
            <a:r>
              <a:rPr lang="es-MX" sz="2100" dirty="0" err="1">
                <a:solidFill>
                  <a:srgbClr val="FFC000"/>
                </a:solidFill>
              </a:rPr>
              <a:t>ul</a:t>
            </a:r>
            <a:r>
              <a:rPr lang="es-MX" sz="2100" dirty="0">
                <a:solidFill>
                  <a:srgbClr val="FFC000"/>
                </a:solidFill>
              </a:rPr>
              <a:t>&gt; &lt;</a:t>
            </a:r>
            <a:r>
              <a:rPr lang="es-MX" sz="2100" dirty="0" err="1">
                <a:solidFill>
                  <a:srgbClr val="FFC000"/>
                </a:solidFill>
              </a:rPr>
              <a:t>ol</a:t>
            </a:r>
            <a:r>
              <a:rPr lang="es-MX" sz="2100" dirty="0">
                <a:solidFill>
                  <a:srgbClr val="FFC000"/>
                </a:solidFill>
              </a:rPr>
              <a:t>&gt; &lt;a&gt;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55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9" y="1738465"/>
            <a:ext cx="10353762" cy="4824761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Headers</a:t>
            </a:r>
            <a:endParaRPr lang="es-MX" dirty="0"/>
          </a:p>
          <a:p>
            <a:r>
              <a:rPr lang="es-MX" dirty="0"/>
              <a:t>Anidar elementos</a:t>
            </a:r>
          </a:p>
          <a:p>
            <a:pPr lvl="1"/>
            <a:r>
              <a:rPr lang="es-MX" dirty="0"/>
              <a:t>Se permite colocar elementos dentro de otros elementos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&lt;p&gt;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		Esto es un párrafo y es &lt;</a:t>
            </a:r>
            <a:r>
              <a:rPr lang="es-MX" i="1" dirty="0" err="1">
                <a:solidFill>
                  <a:srgbClr val="FFC000"/>
                </a:solidFill>
              </a:rPr>
              <a:t>strong</a:t>
            </a:r>
            <a:r>
              <a:rPr lang="es-MX" i="1" dirty="0">
                <a:solidFill>
                  <a:srgbClr val="FFC000"/>
                </a:solidFill>
              </a:rPr>
              <a:t>&gt;muy importante&lt;</a:t>
            </a:r>
            <a:r>
              <a:rPr lang="es-MX" i="1" dirty="0" err="1">
                <a:solidFill>
                  <a:srgbClr val="FFC000"/>
                </a:solidFill>
              </a:rPr>
              <a:t>strong</a:t>
            </a:r>
            <a:r>
              <a:rPr lang="es-MX" i="1" dirty="0">
                <a:solidFill>
                  <a:srgbClr val="FFC000"/>
                </a:solidFill>
              </a:rPr>
              <a:t>&gt; entender el anidamiento de elementos&lt;</a:t>
            </a:r>
            <a:r>
              <a:rPr lang="es-MX" i="1" dirty="0" err="1">
                <a:solidFill>
                  <a:srgbClr val="FFC000"/>
                </a:solidFill>
              </a:rPr>
              <a:t>br</a:t>
            </a:r>
            <a:r>
              <a:rPr lang="es-MX" i="1" dirty="0">
                <a:solidFill>
                  <a:srgbClr val="FFC000"/>
                </a:solidFill>
              </a:rPr>
              <a:t> /&gt;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		Además, puedo tener varias líneas&lt;</a:t>
            </a:r>
            <a:r>
              <a:rPr lang="es-MX" i="1" dirty="0" err="1">
                <a:solidFill>
                  <a:srgbClr val="FFC000"/>
                </a:solidFill>
              </a:rPr>
              <a:t>br</a:t>
            </a:r>
            <a:r>
              <a:rPr lang="es-MX" i="1" dirty="0">
                <a:solidFill>
                  <a:srgbClr val="FFC000"/>
                </a:solidFill>
              </a:rPr>
              <a:t> /&gt;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		separadas por un ENTER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&lt;/p&gt;</a:t>
            </a:r>
          </a:p>
          <a:p>
            <a:r>
              <a:rPr lang="es-MX" dirty="0"/>
              <a:t>Elementos vacíos (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Elements</a:t>
            </a:r>
            <a:r>
              <a:rPr lang="es-MX" dirty="0"/>
              <a:t>) </a:t>
            </a:r>
          </a:p>
          <a:p>
            <a:pPr lvl="1"/>
            <a:r>
              <a:rPr lang="es-MX" dirty="0"/>
              <a:t>Algunos elementos, por ejemplo &lt;</a:t>
            </a:r>
            <a:r>
              <a:rPr lang="es-MX" dirty="0" err="1"/>
              <a:t>img</a:t>
            </a:r>
            <a:r>
              <a:rPr lang="es-MX" dirty="0"/>
              <a:t>&gt; no poseen contenido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	&lt;</a:t>
            </a:r>
            <a:r>
              <a:rPr lang="es-MX" i="1" dirty="0" err="1">
                <a:solidFill>
                  <a:srgbClr val="FFC000"/>
                </a:solidFill>
              </a:rPr>
              <a:t>img</a:t>
            </a:r>
            <a:r>
              <a:rPr lang="es-MX" i="1" dirty="0">
                <a:solidFill>
                  <a:srgbClr val="FFC000"/>
                </a:solidFill>
              </a:rPr>
              <a:t>  </a:t>
            </a:r>
            <a:r>
              <a:rPr lang="es-MX" i="1" dirty="0" err="1">
                <a:solidFill>
                  <a:srgbClr val="FFC000"/>
                </a:solidFill>
              </a:rPr>
              <a:t>src</a:t>
            </a:r>
            <a:r>
              <a:rPr lang="es-MX" i="1" dirty="0">
                <a:solidFill>
                  <a:srgbClr val="FFC000"/>
                </a:solidFill>
              </a:rPr>
              <a:t>=“imagen.png” </a:t>
            </a:r>
            <a:r>
              <a:rPr lang="es-MX" i="1" dirty="0" err="1">
                <a:solidFill>
                  <a:srgbClr val="FFC000"/>
                </a:solidFill>
              </a:rPr>
              <a:t>alt</a:t>
            </a:r>
            <a:r>
              <a:rPr lang="es-MX" i="1" dirty="0">
                <a:solidFill>
                  <a:srgbClr val="FFC000"/>
                </a:solidFill>
              </a:rPr>
              <a:t>=“ejemplo..” /&gt;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&lt;</a:t>
            </a:r>
            <a:r>
              <a:rPr lang="es-MX" i="1" dirty="0" err="1">
                <a:solidFill>
                  <a:srgbClr val="FFC000"/>
                </a:solidFill>
              </a:rPr>
              <a:t>br</a:t>
            </a:r>
            <a:r>
              <a:rPr lang="es-MX" i="1" dirty="0">
                <a:solidFill>
                  <a:srgbClr val="FFC000"/>
                </a:solidFill>
              </a:rPr>
              <a:t> /&gt;</a:t>
            </a:r>
          </a:p>
          <a:p>
            <a:pPr marL="450000" lvl="1" indent="0">
              <a:buNone/>
            </a:pPr>
            <a:r>
              <a:rPr lang="es-MX" i="1" dirty="0">
                <a:solidFill>
                  <a:srgbClr val="FFC000"/>
                </a:solidFill>
              </a:rPr>
              <a:t>&lt;</a:t>
            </a:r>
            <a:r>
              <a:rPr lang="es-MX" i="1" dirty="0" err="1">
                <a:solidFill>
                  <a:srgbClr val="FFC000"/>
                </a:solidFill>
              </a:rPr>
              <a:t>hr</a:t>
            </a:r>
            <a:r>
              <a:rPr lang="es-MX" i="1" dirty="0">
                <a:solidFill>
                  <a:srgbClr val="FFC000"/>
                </a:solidFill>
              </a:rPr>
              <a:t> /&gt;</a:t>
            </a:r>
          </a:p>
          <a:p>
            <a:pPr marL="450000" lvl="1" indent="0">
              <a:buNone/>
            </a:pPr>
            <a:r>
              <a:rPr lang="es-MX" sz="2000" dirty="0"/>
              <a:t>El “/” se puede omitir en HTML-5, la buena práctica es escribirla</a:t>
            </a:r>
          </a:p>
          <a:p>
            <a:pPr marL="450000" lvl="1" indent="0">
              <a:buNone/>
            </a:pPr>
            <a:endParaRPr lang="es-MX" i="1" dirty="0">
              <a:solidFill>
                <a:srgbClr val="FFC000"/>
              </a:solidFill>
            </a:endParaRPr>
          </a:p>
          <a:p>
            <a:pPr lvl="1"/>
            <a:endParaRPr lang="es-MX" dirty="0"/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02B65465-F2DC-3200-2CE2-C563274F914F}"/>
              </a:ext>
            </a:extLst>
          </p:cNvPr>
          <p:cNvSpPr/>
          <p:nvPr/>
        </p:nvSpPr>
        <p:spPr>
          <a:xfrm>
            <a:off x="8076189" y="3804937"/>
            <a:ext cx="1885958" cy="357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500"/>
              <a:gd name="adj6" fmla="val -18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No es buena práctica</a:t>
            </a:r>
          </a:p>
        </p:txBody>
      </p:sp>
    </p:spTree>
    <p:extLst>
      <p:ext uri="{BB962C8B-B14F-4D97-AF65-F5344CB8AC3E}">
        <p14:creationId xmlns:p14="http://schemas.microsoft.com/office/powerpoint/2010/main" val="296711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D29F76-54F5-463D-A156-CB351639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52" y="1731075"/>
            <a:ext cx="8086726" cy="397064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E5E6248-C0B7-43EF-9CAE-89A915FD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09" y="1413875"/>
            <a:ext cx="5156677" cy="42676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7651B0F9-FFF1-4672-B4B0-11F491C9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0529"/>
            <a:ext cx="1084680" cy="37341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A16E574-48B6-4589-88C2-66A2DFFB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055" y="3340799"/>
            <a:ext cx="3396293" cy="480104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5A875AA-7E8F-4EAE-9CC6-3F53D8F63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818" y="5397891"/>
            <a:ext cx="2364958" cy="1049116"/>
          </a:xfrm>
          <a:prstGeom prst="rect">
            <a:avLst/>
          </a:prstGeom>
        </p:spPr>
      </p:pic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FC94B6B4-BC19-408A-8B03-9A0B571402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63530" y="1627255"/>
            <a:ext cx="1384879" cy="41959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2B654C0C-2F27-4B71-B683-4492C2B1BA2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397957" y="3820903"/>
            <a:ext cx="2620245" cy="346656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CE6CD4BB-7182-4937-8DE0-41AB91EE7DF1}"/>
              </a:ext>
            </a:extLst>
          </p:cNvPr>
          <p:cNvCxnSpPr>
            <a:cxnSpLocks/>
          </p:cNvCxnSpPr>
          <p:nvPr/>
        </p:nvCxnSpPr>
        <p:spPr>
          <a:xfrm>
            <a:off x="4562195" y="5012563"/>
            <a:ext cx="2243214" cy="69449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Abrir llave 46">
            <a:extLst>
              <a:ext uri="{FF2B5EF4-FFF2-40B4-BE49-F238E27FC236}">
                <a16:creationId xmlns:a16="http://schemas.microsoft.com/office/drawing/2014/main" id="{382674F1-565A-4042-A800-F4FC394CE48D}"/>
              </a:ext>
            </a:extLst>
          </p:cNvPr>
          <p:cNvSpPr/>
          <p:nvPr/>
        </p:nvSpPr>
        <p:spPr>
          <a:xfrm>
            <a:off x="2084646" y="3695184"/>
            <a:ext cx="321441" cy="2751823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8149DAC5-7A5B-4744-B4D2-BC94B9A3F5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87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Estructura básica</a:t>
            </a:r>
          </a:p>
        </p:txBody>
      </p:sp>
    </p:spTree>
    <p:extLst>
      <p:ext uri="{BB962C8B-B14F-4D97-AF65-F5344CB8AC3E}">
        <p14:creationId xmlns:p14="http://schemas.microsoft.com/office/powerpoint/2010/main" val="21864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FC94B6B4-BC19-408A-8B03-9A0B571402D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25673" y="1915172"/>
            <a:ext cx="744190" cy="46730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ítulo 1">
            <a:extLst>
              <a:ext uri="{FF2B5EF4-FFF2-40B4-BE49-F238E27FC236}">
                <a16:creationId xmlns:a16="http://schemas.microsoft.com/office/drawing/2014/main" id="{8149DAC5-7A5B-4744-B4D2-BC94B9A3F5D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Estructura básica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B35C5F-857F-447D-8E39-FA7DF346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86" y="2309910"/>
            <a:ext cx="7470887" cy="4182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4D8309-8A9E-4C8C-95EA-D93765C33C04}"/>
              </a:ext>
            </a:extLst>
          </p:cNvPr>
          <p:cNvSpPr txBox="1"/>
          <p:nvPr/>
        </p:nvSpPr>
        <p:spPr>
          <a:xfrm>
            <a:off x="5869863" y="173050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Versión HTML (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</a:rPr>
              <a:t>en este caso HTML 5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C7DD00BF-D380-4AF7-BB7A-46F0CFF5535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531453" y="2791624"/>
            <a:ext cx="744190" cy="46730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FC7E0C4-BF34-4401-A525-91A500724271}"/>
              </a:ext>
            </a:extLst>
          </p:cNvPr>
          <p:cNvSpPr txBox="1"/>
          <p:nvPr/>
        </p:nvSpPr>
        <p:spPr>
          <a:xfrm>
            <a:off x="5275643" y="2606958"/>
            <a:ext cx="26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Contenedor de metadatos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D63741C5-B46C-43C5-A929-20CA34A9A6A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580310" y="3001696"/>
            <a:ext cx="744190" cy="46730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F91A463-C9F3-481A-8288-EA1BDA89A17D}"/>
              </a:ext>
            </a:extLst>
          </p:cNvPr>
          <p:cNvSpPr txBox="1"/>
          <p:nvPr/>
        </p:nvSpPr>
        <p:spPr>
          <a:xfrm>
            <a:off x="8324500" y="2817030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Título HTML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88BFE882-9BE9-4AAF-AA94-39A139561A6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10962" y="4133003"/>
            <a:ext cx="744190" cy="46730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82AAF4-230D-4FE5-9A20-73C23E19076A}"/>
              </a:ext>
            </a:extLst>
          </p:cNvPr>
          <p:cNvSpPr txBox="1"/>
          <p:nvPr/>
        </p:nvSpPr>
        <p:spPr>
          <a:xfrm>
            <a:off x="5955152" y="3948337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Título del documento</a:t>
            </a:r>
          </a:p>
        </p:txBody>
      </p: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7CEDD544-0220-41E3-807D-C0A7AD5A5D0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983061" y="5312939"/>
            <a:ext cx="683852" cy="444079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57E982-37B7-4B5E-B159-72B85FD60DEE}"/>
              </a:ext>
            </a:extLst>
          </p:cNvPr>
          <p:cNvSpPr txBox="1"/>
          <p:nvPr/>
        </p:nvSpPr>
        <p:spPr>
          <a:xfrm>
            <a:off x="5666913" y="5572352"/>
            <a:ext cx="8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Parrafo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9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1622</TotalTime>
  <Words>597</Words>
  <Application>Microsoft Office PowerPoint</Application>
  <PresentationFormat>Panorámica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Calisto MT</vt:lpstr>
      <vt:lpstr>Wingdings</vt:lpstr>
      <vt:lpstr>Wingdings 2</vt:lpstr>
      <vt:lpstr>Pizarra</vt:lpstr>
      <vt:lpstr>Requerimientos de software</vt:lpstr>
      <vt:lpstr>¿Internet?</vt:lpstr>
      <vt:lpstr>¿Qué es Internet?</vt:lpstr>
      <vt:lpstr>Sitio WEB</vt:lpstr>
      <vt:lpstr>HTML</vt:lpstr>
      <vt:lpstr>HTML Anatomía</vt:lpstr>
      <vt:lpstr>HTML</vt:lpstr>
      <vt:lpstr>Presentación de PowerPoint</vt:lpstr>
      <vt:lpstr>Presentación de PowerPoint</vt:lpstr>
      <vt:lpstr>HTML - List</vt:lpstr>
      <vt:lpstr>HTML - Atributos</vt:lpstr>
      <vt:lpstr>Bloque  Contenido de enlaces</vt:lpstr>
      <vt:lpstr>Enlaces</vt:lpstr>
      <vt:lpstr>Etiquetas de formato</vt:lpstr>
      <vt:lpstr>Imágenes</vt:lpstr>
      <vt:lpstr>Tablas</vt:lpstr>
      <vt:lpstr>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Francisco Vazquez</cp:lastModifiedBy>
  <cp:revision>30</cp:revision>
  <dcterms:created xsi:type="dcterms:W3CDTF">2024-04-18T14:23:57Z</dcterms:created>
  <dcterms:modified xsi:type="dcterms:W3CDTF">2024-05-03T18:01:26Z</dcterms:modified>
</cp:coreProperties>
</file>