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5" r:id="rId7"/>
    <p:sldId id="264" r:id="rId8"/>
    <p:sldId id="263" r:id="rId9"/>
    <p:sldId id="266" r:id="rId10"/>
    <p:sldId id="268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896B-97AD-075B-E4AA-F233CA548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81A48-24C0-71CC-C156-D4F1D40C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9522-5FF1-039E-9636-0CD57BA4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61C-00D9-4DF5-AA57-7EC0778284EC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90386-9C79-B15B-4B99-F8876F22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3901-B2CC-10C5-3C84-EFDD4117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5881-AF9A-4577-8BA7-FD4245609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9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997C-3B99-5881-C5A3-5264C8D0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3923A-203D-0745-F028-42981C5D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BB59-4E28-AEA6-A5E6-41BD6BE8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61C-00D9-4DF5-AA57-7EC0778284EC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0C8A1-D3A5-00C4-074B-13BA081D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F090-1DD6-B303-0487-C0E35980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5881-AF9A-4577-8BA7-FD4245609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56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339DD-0887-FAAA-C120-6303D73F5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57F2B-820D-8203-6ABB-99C685FF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FDAB1-6434-3BA7-84C1-CF850AEC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61C-00D9-4DF5-AA57-7EC0778284EC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C728E-59C2-82FA-257A-32EE7502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CBE7-580E-542C-D14A-860F31EE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5881-AF9A-4577-8BA7-FD4245609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65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A5BB-417D-6DCA-BCA6-AE73B646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2C5E-7D1A-9573-922B-83C00DB9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BB32-8E4C-E327-19CD-6AE0B0BF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61C-00D9-4DF5-AA57-7EC0778284EC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DEF9-3D22-D67C-D96C-88899EE0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240C-0195-EB3B-DC37-65B7A7F3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5881-AF9A-4577-8BA7-FD4245609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58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074E-F304-B244-218D-FCC66E2E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49C0-029F-206D-22EE-D28D2633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FF13-12AC-1C65-6E0A-F43C3778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61C-00D9-4DF5-AA57-7EC0778284EC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8A3AB-3A64-E8F0-D6AF-57500B0B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498C-C9FF-1F7C-65B8-1B1D6A57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5881-AF9A-4577-8BA7-FD4245609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22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7E3B-60AE-1A55-F1E3-E6C99636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B396-F243-8E99-5412-2E768289C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65515-6ABA-7503-2A47-BBD519BB4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7B88D-1D7A-5C72-405C-227A7385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61C-00D9-4DF5-AA57-7EC0778284EC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51731-7772-7D85-DA71-AA912776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20B6-9FDE-9356-E3B7-A61E4DC4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5881-AF9A-4577-8BA7-FD4245609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43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D6FB-6ACC-9195-069C-843B2C73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A1902-BF25-F7AC-0AAB-CB3E1822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81BA3-69D7-74B5-FD2F-1FFCAC8B0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4716B-994B-0FCC-E028-20905CD2F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9C270-14B7-20CA-703C-0BCC68A9A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4EFE4-268B-1666-B22A-6871B634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61C-00D9-4DF5-AA57-7EC0778284EC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78B6A-A8BF-FE7D-9778-4F23747E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AE4C0-4ED7-8D1C-DEB7-C2A6A59B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5881-AF9A-4577-8BA7-FD4245609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B380-844D-BC26-A16B-408C6CAD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C60E0-C2F7-B3BE-8E16-5888FA72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61C-00D9-4DF5-AA57-7EC0778284EC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13C7F-69C9-8153-2B1E-5912E16D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128F2-7EEF-2644-9FE9-BC372E33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5881-AF9A-4577-8BA7-FD4245609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34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A2933-D06F-A80A-2FBD-209C8C1B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61C-00D9-4DF5-AA57-7EC0778284EC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4B8B9-1DF9-DB62-0EF4-B6293991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9AAD8-2F51-333A-50AD-29974E7E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5881-AF9A-4577-8BA7-FD4245609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8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5AC-9049-1C83-6404-C1D7D2E4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D295-FAFD-4E32-FB22-16287E21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FD0D3-9E09-3F3D-6C2A-175C65C06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B165-43CB-3326-CD68-0AE0501B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61C-00D9-4DF5-AA57-7EC0778284EC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BA29D-D40E-BBA5-6742-A2F5025B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4E3F0-CFFD-2C89-B546-94541D36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5881-AF9A-4577-8BA7-FD4245609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94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77B3-5D9C-DD88-F532-ECA815B7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5EB1E-36DB-0DC2-87C9-59F6658B3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5842C-37F1-1309-433D-7C0E41ED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6400C-5BDD-20AA-059D-091480EC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61C-00D9-4DF5-AA57-7EC0778284EC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7559-0022-F82E-873F-EB7DC3AD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1D6A1-B021-51CC-0C94-DFC1035D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5881-AF9A-4577-8BA7-FD4245609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01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30CA6-4EAC-379E-8F74-8C363FA6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93B6-417D-5A15-1FF0-442AF1CE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EAAD7-8F3D-EF81-3DAB-A9453ADCD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C761C-00D9-4DF5-AA57-7EC0778284EC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E9CD-BA7B-9C0C-06E4-5AC0BB9A9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81400-A4B5-1130-2A47-BA1805C1C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B5881-AF9A-4577-8BA7-FD4245609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96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4ac.com/hybrid-geothermal-solutions.html" TargetMode="External"/><Relationship Id="rId2" Type="http://schemas.openxmlformats.org/officeDocument/2006/relationships/hyperlink" Target="https://www.e-education.psu.edu/egee102/node/209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stockphoto.com/de/vektor/w%C3%A4rmepumpe-mit-energielabel-der-klasse-a-gm1413845684-462779629" TargetMode="External"/><Relationship Id="rId4" Type="http://schemas.openxmlformats.org/officeDocument/2006/relationships/hyperlink" Target="https://theengineeringmindset.com/heat-pumps-explained/air-to-water-heat-pump-how-heat-pumps-wor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115E-426D-464E-25B6-A65A44D90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1673" y="1575353"/>
            <a:ext cx="9144000" cy="2387600"/>
          </a:xfrm>
        </p:spPr>
        <p:txBody>
          <a:bodyPr/>
          <a:lstStyle/>
          <a:p>
            <a:r>
              <a:rPr lang="de-DE" dirty="0"/>
              <a:t>Wärmepumpen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DBB59-5B3D-4DA7-0733-BBB54656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927" y="1575353"/>
            <a:ext cx="4608494" cy="4409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0256B9-4EFB-B925-E76F-B2A66A00AEF6}"/>
              </a:ext>
            </a:extLst>
          </p:cNvPr>
          <p:cNvSpPr txBox="1"/>
          <p:nvPr/>
        </p:nvSpPr>
        <p:spPr>
          <a:xfrm>
            <a:off x="6620927" y="5984844"/>
            <a:ext cx="60943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/>
              <a:t>https://www.istockphoto.com/de/vektor/w%C3%A4rmepumpe-mit-energielabel-der-klasse-a-gm1413845684-462779629</a:t>
            </a:r>
          </a:p>
        </p:txBody>
      </p:sp>
    </p:spTree>
    <p:extLst>
      <p:ext uri="{BB962C8B-B14F-4D97-AF65-F5344CB8AC3E}">
        <p14:creationId xmlns:p14="http://schemas.microsoft.com/office/powerpoint/2010/main" val="388339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21E3-FC25-8B1F-B80F-484AF370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CDB566-4556-3C11-FA0A-D627C6EFC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814983"/>
              </p:ext>
            </p:extLst>
          </p:nvPr>
        </p:nvGraphicFramePr>
        <p:xfrm>
          <a:off x="1113827" y="1690688"/>
          <a:ext cx="9685940" cy="4903470"/>
        </p:xfrm>
        <a:graphic>
          <a:graphicData uri="http://schemas.openxmlformats.org/drawingml/2006/table">
            <a:tbl>
              <a:tblPr/>
              <a:tblGrid>
                <a:gridCol w="9685940">
                  <a:extLst>
                    <a:ext uri="{9D8B030D-6E8A-4147-A177-3AD203B41FA5}">
                      <a16:colId xmlns:a16="http://schemas.microsoft.com/office/drawing/2014/main" val="1588869663"/>
                    </a:ext>
                  </a:extLst>
                </a:gridCol>
              </a:tblGrid>
              <a:tr h="296627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EGEE 102: Energy Conservation and Environmental Protection. (2022). Air-Source Heat Pump or Air-to-Air Heat Pump. in: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PennState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College of Earth and Mineral Science.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hlinkClick r:id="rId2"/>
                        </a:rPr>
                        <a:t>https://www.e-education.psu.edu/egee102/node/2090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letzter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Zugriff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15.01.2025.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Gaur, A. S., </a:t>
                      </a:r>
                      <a:r>
                        <a:rPr lang="en-GB" sz="1800" b="0" i="0" dirty="0" err="1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Fitiwi</a:t>
                      </a:r>
                      <a:r>
                        <a:rPr lang="en-GB" sz="1800" b="0" i="0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, D. Z., &amp; Curtis, J. (2021). Heat pumps and our low-carbon future: A comprehensive review. </a:t>
                      </a:r>
                      <a:r>
                        <a:rPr lang="en-GB" sz="1800" b="0" i="1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Energy Research &amp; Social Science</a:t>
                      </a:r>
                      <a:r>
                        <a:rPr lang="en-GB" sz="1800" b="0" i="0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, </a:t>
                      </a:r>
                      <a:r>
                        <a:rPr lang="en-GB" sz="1800" b="0" i="1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71</a:t>
                      </a:r>
                      <a:r>
                        <a:rPr lang="en-GB" sz="1800" b="0" i="0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, 101764.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kern="1200" dirty="0">
                        <a:solidFill>
                          <a:srgbClr val="22222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Grassi, W. (2017). </a:t>
                      </a:r>
                      <a:r>
                        <a:rPr lang="en-GB" sz="1800" b="0" i="1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Heat pumps: fundamentals and applications</a:t>
                      </a:r>
                      <a:r>
                        <a:rPr lang="en-GB" sz="1800" b="0" i="0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. Springer.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kern="1200" dirty="0">
                        <a:solidFill>
                          <a:srgbClr val="22222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hlinkClick r:id="rId3"/>
                        </a:rPr>
                        <a:t>https://www.atlas4ac.com/hybrid-geothermal-solutions.html</a:t>
                      </a:r>
                      <a:endParaRPr lang="de-DE" sz="1800" dirty="0"/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/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hlinkClick r:id="rId4"/>
                        </a:rPr>
                        <a:t>https://theengineeringmindset.com/heat-pumps-explained/air-to-water-heat-pump-how-heat-pumps-work/</a:t>
                      </a:r>
                      <a:endParaRPr lang="de-DE" sz="1800" dirty="0"/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/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hlinkClick r:id="rId2"/>
                        </a:rPr>
                        <a:t>https://www.e-education.psu.edu/egee102/node/2090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https://www.istockphoto.com/de/vektor/w%C3%A4rmepumpe-mit-energielabel-der-klasse-a-gm1413845684-462779629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>
                        <a:lnSpc>
                          <a:spcPts val="1800"/>
                        </a:lnSpc>
                      </a:pP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87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54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9F4F-ADA3-64B8-8E7C-DB2BC9D4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BAE2-AEB2-DA42-C02A-6E2B8FED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Arten von Wärmepumpen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Luft-Luft-Wärmepumpe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Luft-Wasser-Wärmepumpe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Vergleich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Andere Arten von Wärmepumpen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Wichtige Kennzahlen zu Wärmepumpen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Vergleich mit traditionellen Heizsystemen</a:t>
            </a:r>
          </a:p>
        </p:txBody>
      </p:sp>
    </p:spTree>
    <p:extLst>
      <p:ext uri="{BB962C8B-B14F-4D97-AF65-F5344CB8AC3E}">
        <p14:creationId xmlns:p14="http://schemas.microsoft.com/office/powerpoint/2010/main" val="158571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F0B4-9514-39BA-EF51-1273EBAE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Arten und </a:t>
            </a:r>
            <a:r>
              <a:rPr lang="de-DE" dirty="0" err="1"/>
              <a:t>Funkltionsweise</a:t>
            </a:r>
            <a:r>
              <a:rPr lang="de-DE" dirty="0"/>
              <a:t> von Wärmepumpen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52E8-C612-D606-8B23-0D0AA4E2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de-DE" dirty="0"/>
              <a:t>Luft-Luft-Wärmepumpe</a:t>
            </a:r>
          </a:p>
          <a:p>
            <a:r>
              <a:rPr lang="de-DE" dirty="0"/>
              <a:t>Luft-Wasser-Wärmepumpe</a:t>
            </a:r>
          </a:p>
          <a:p>
            <a:r>
              <a:rPr lang="de-DE" dirty="0"/>
              <a:t>Andere Arten von Wärmepumpen</a:t>
            </a:r>
          </a:p>
        </p:txBody>
      </p:sp>
    </p:spTree>
    <p:extLst>
      <p:ext uri="{BB962C8B-B14F-4D97-AF65-F5344CB8AC3E}">
        <p14:creationId xmlns:p14="http://schemas.microsoft.com/office/powerpoint/2010/main" val="27386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754D-E722-532F-CAE2-74F440FF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1.1. Luft-Luft-Wärmepumpe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C5262-B05E-7CBD-AD94-FF697291B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221" y="1689723"/>
            <a:ext cx="774555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E5C2F-D7B4-BF07-56E6-4AD3058B5C74}"/>
              </a:ext>
            </a:extLst>
          </p:cNvPr>
          <p:cNvSpPr txBox="1"/>
          <p:nvPr/>
        </p:nvSpPr>
        <p:spPr>
          <a:xfrm>
            <a:off x="2223221" y="5841006"/>
            <a:ext cx="609467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/>
              <a:t>https://www.e-education.psu.edu/egee102/node/2090</a:t>
            </a:r>
          </a:p>
        </p:txBody>
      </p:sp>
    </p:spTree>
    <p:extLst>
      <p:ext uri="{BB962C8B-B14F-4D97-AF65-F5344CB8AC3E}">
        <p14:creationId xmlns:p14="http://schemas.microsoft.com/office/powerpoint/2010/main" val="76666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5D5A-1474-5428-333C-FB3FE86F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9" y="151116"/>
            <a:ext cx="10515600" cy="1325563"/>
          </a:xfrm>
        </p:spPr>
        <p:txBody>
          <a:bodyPr/>
          <a:lstStyle/>
          <a:p>
            <a:r>
              <a:rPr lang="de-DE" dirty="0"/>
              <a:t>1.2. Luft-Wasser-Wärmepumpe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3D73E-3167-51CE-6B36-7AB42B4C7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443" y="1239188"/>
            <a:ext cx="9699114" cy="52536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0F7F7F-AEEC-A443-F40F-D01285C245CD}"/>
              </a:ext>
            </a:extLst>
          </p:cNvPr>
          <p:cNvSpPr txBox="1"/>
          <p:nvPr/>
        </p:nvSpPr>
        <p:spPr>
          <a:xfrm>
            <a:off x="1246443" y="6491440"/>
            <a:ext cx="60946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https://theengineeringmindset.com/heat-pumps-explained/air-to-water-heat-pump-how-heat-pumps-work/</a:t>
            </a:r>
          </a:p>
        </p:txBody>
      </p:sp>
    </p:spTree>
    <p:extLst>
      <p:ext uri="{BB962C8B-B14F-4D97-AF65-F5344CB8AC3E}">
        <p14:creationId xmlns:p14="http://schemas.microsoft.com/office/powerpoint/2010/main" val="186987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04B5-2F27-0CB5-C09D-9555F6D2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1.3.Vergleich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B80AA5-1AAB-D600-37FE-53384F01FC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461875"/>
              </p:ext>
            </p:extLst>
          </p:nvPr>
        </p:nvGraphicFramePr>
        <p:xfrm>
          <a:off x="1307592" y="1810512"/>
          <a:ext cx="8924544" cy="391363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974848">
                  <a:extLst>
                    <a:ext uri="{9D8B030D-6E8A-4147-A177-3AD203B41FA5}">
                      <a16:colId xmlns:a16="http://schemas.microsoft.com/office/drawing/2014/main" val="2077540648"/>
                    </a:ext>
                  </a:extLst>
                </a:gridCol>
                <a:gridCol w="2974848">
                  <a:extLst>
                    <a:ext uri="{9D8B030D-6E8A-4147-A177-3AD203B41FA5}">
                      <a16:colId xmlns:a16="http://schemas.microsoft.com/office/drawing/2014/main" val="1342463967"/>
                    </a:ext>
                  </a:extLst>
                </a:gridCol>
                <a:gridCol w="2974848">
                  <a:extLst>
                    <a:ext uri="{9D8B030D-6E8A-4147-A177-3AD203B41FA5}">
                      <a16:colId xmlns:a16="http://schemas.microsoft.com/office/drawing/2014/main" val="676451561"/>
                    </a:ext>
                  </a:extLst>
                </a:gridCol>
              </a:tblGrid>
              <a:tr h="347877">
                <a:tc>
                  <a:txBody>
                    <a:bodyPr/>
                    <a:lstStyle/>
                    <a:p>
                      <a:r>
                        <a:rPr lang="en-GB" sz="1200" b="1"/>
                        <a:t>Kriterium</a:t>
                      </a:r>
                      <a:endParaRPr lang="en-GB" sz="1200"/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Luft-Luft-Wärmepumpe</a:t>
                      </a:r>
                      <a:endParaRPr lang="en-GB" sz="1200"/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Luft-Wasser-Wärmepumpe</a:t>
                      </a:r>
                      <a:endParaRPr lang="en-GB" sz="1200"/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1376031853"/>
                  </a:ext>
                </a:extLst>
              </a:tr>
              <a:tr h="608788">
                <a:tc>
                  <a:txBody>
                    <a:bodyPr/>
                    <a:lstStyle/>
                    <a:p>
                      <a:r>
                        <a:rPr lang="en-GB" sz="1200" b="1"/>
                        <a:t>Funktion</a:t>
                      </a:r>
                      <a:endParaRPr lang="en-GB" sz="1200"/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Erwärmt die Luft direkt und verteilt sie im Raum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Erwärmt Wasser für Heizsysteme und Warmwasser</a:t>
                      </a: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3327305603"/>
                  </a:ext>
                </a:extLst>
              </a:tr>
              <a:tr h="869697">
                <a:tc>
                  <a:txBody>
                    <a:bodyPr/>
                    <a:lstStyle/>
                    <a:p>
                      <a:r>
                        <a:rPr lang="en-GB" sz="1200" b="1" dirty="0" err="1"/>
                        <a:t>Anwendung</a:t>
                      </a:r>
                      <a:endParaRPr lang="en-GB" sz="1200" dirty="0"/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Ideal für Raumheizung und Kühlung in kleinen Gebäuden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Geeignet für ganzheitliche Heizlösungen in größeren Gebäuden</a:t>
                      </a: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248875391"/>
                  </a:ext>
                </a:extLst>
              </a:tr>
              <a:tr h="869697">
                <a:tc>
                  <a:txBody>
                    <a:bodyPr/>
                    <a:lstStyle/>
                    <a:p>
                      <a:r>
                        <a:rPr lang="en-GB" sz="1200" b="1"/>
                        <a:t>Effizienz</a:t>
                      </a:r>
                      <a:endParaRPr lang="en-GB" sz="1200"/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Hoch bei moderaten Temperaturen, sinkt bei Kälte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Effizient bei gemäßigten Temperaturen, besser für großflächige Anwendungen</a:t>
                      </a: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1232056193"/>
                  </a:ext>
                </a:extLst>
              </a:tr>
              <a:tr h="608788">
                <a:tc>
                  <a:txBody>
                    <a:bodyPr/>
                    <a:lstStyle/>
                    <a:p>
                      <a:r>
                        <a:rPr lang="en-GB" sz="1200" b="1" dirty="0"/>
                        <a:t>Kosten</a:t>
                      </a:r>
                      <a:endParaRPr lang="en-GB" sz="1200" dirty="0"/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Günstiger in der Anschaffung und Installation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Höhere Anschaffungs- und Installationskosten</a:t>
                      </a: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907378302"/>
                  </a:ext>
                </a:extLst>
              </a:tr>
              <a:tr h="608788">
                <a:tc>
                  <a:txBody>
                    <a:bodyPr/>
                    <a:lstStyle/>
                    <a:p>
                      <a:r>
                        <a:rPr lang="en-GB" sz="1200" b="1"/>
                        <a:t>Lautstärke</a:t>
                      </a:r>
                      <a:endParaRPr lang="en-GB" sz="1200"/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Kann lauter sein durch Luftzirkulation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Weniger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störend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durch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Wassersystem</a:t>
                      </a:r>
                      <a:endParaRPr lang="en-GB" sz="1200" dirty="0"/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209023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59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16D2-38A8-CF68-B25A-0801C840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68" y="105984"/>
            <a:ext cx="10515600" cy="1325563"/>
          </a:xfrm>
        </p:spPr>
        <p:txBody>
          <a:bodyPr/>
          <a:lstStyle/>
          <a:p>
            <a:r>
              <a:rPr lang="de-DE" dirty="0"/>
              <a:t>1.4. Andere Arten von Wärmepumpen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9F08F-16DA-2037-0C45-DDECF3736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1282514"/>
            <a:ext cx="8305800" cy="54695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48AEE2-6D65-93AC-49A7-B68F20B0BBD4}"/>
              </a:ext>
            </a:extLst>
          </p:cNvPr>
          <p:cNvSpPr txBox="1"/>
          <p:nvPr/>
        </p:nvSpPr>
        <p:spPr>
          <a:xfrm>
            <a:off x="3707296" y="6536572"/>
            <a:ext cx="60946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https://www.atlas4ac.com/hybrid-geothermal-solutions.html</a:t>
            </a:r>
          </a:p>
        </p:txBody>
      </p:sp>
    </p:spTree>
    <p:extLst>
      <p:ext uri="{BB962C8B-B14F-4D97-AF65-F5344CB8AC3E}">
        <p14:creationId xmlns:p14="http://schemas.microsoft.com/office/powerpoint/2010/main" val="20434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2C8-577A-5F36-C203-95752961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Wichtige Kennzahlen zu Wärmepumpen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6973-93D4-F8E1-8E43-6EB0E001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Performance (COP)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Jahresarbeitszahl (JAZ)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Seasonal Coefficient of Performance (SCOP)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Nennleistung (Heizleistung)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Schalldruckpegel (Lautstärke)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Vorlauftemperatur</a:t>
            </a:r>
          </a:p>
        </p:txBody>
      </p:sp>
    </p:spTree>
    <p:extLst>
      <p:ext uri="{BB962C8B-B14F-4D97-AF65-F5344CB8AC3E}">
        <p14:creationId xmlns:p14="http://schemas.microsoft.com/office/powerpoint/2010/main" val="2903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317-12C9-88D7-5D12-BE6F7409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Vergleich mit traditionellen Heizsystemen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385D3-B4E2-C013-5645-A949A365A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839359"/>
              </p:ext>
            </p:extLst>
          </p:nvPr>
        </p:nvGraphicFramePr>
        <p:xfrm>
          <a:off x="838200" y="1690688"/>
          <a:ext cx="9623152" cy="435133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405788">
                  <a:extLst>
                    <a:ext uri="{9D8B030D-6E8A-4147-A177-3AD203B41FA5}">
                      <a16:colId xmlns:a16="http://schemas.microsoft.com/office/drawing/2014/main" val="1822558000"/>
                    </a:ext>
                  </a:extLst>
                </a:gridCol>
                <a:gridCol w="2405788">
                  <a:extLst>
                    <a:ext uri="{9D8B030D-6E8A-4147-A177-3AD203B41FA5}">
                      <a16:colId xmlns:a16="http://schemas.microsoft.com/office/drawing/2014/main" val="1833950113"/>
                    </a:ext>
                  </a:extLst>
                </a:gridCol>
                <a:gridCol w="2405788">
                  <a:extLst>
                    <a:ext uri="{9D8B030D-6E8A-4147-A177-3AD203B41FA5}">
                      <a16:colId xmlns:a16="http://schemas.microsoft.com/office/drawing/2014/main" val="1808225171"/>
                    </a:ext>
                  </a:extLst>
                </a:gridCol>
                <a:gridCol w="2405788">
                  <a:extLst>
                    <a:ext uri="{9D8B030D-6E8A-4147-A177-3AD203B41FA5}">
                      <a16:colId xmlns:a16="http://schemas.microsoft.com/office/drawing/2014/main" val="1279672050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r>
                        <a:rPr lang="en-GB" sz="1600" b="1"/>
                        <a:t>Kriterium</a:t>
                      </a:r>
                      <a:endParaRPr lang="en-GB" sz="160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Wärmepumpe</a:t>
                      </a:r>
                      <a:endParaRPr lang="en-GB" sz="160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Gasheizung</a:t>
                      </a:r>
                      <a:endParaRPr lang="en-GB" sz="160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Ölheizung</a:t>
                      </a:r>
                      <a:endParaRPr lang="en-GB" sz="1600"/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368656322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r>
                        <a:rPr lang="en-GB" sz="1600" b="1"/>
                        <a:t>Energiequelle</a:t>
                      </a:r>
                      <a:endParaRPr lang="en-GB" sz="160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Erneuerbare Energie (Luft, Wasser, Erde)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Fossile Brennstoffe (Gas)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Fossile Brennstoffe (Öl)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219702911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r>
                        <a:rPr lang="en-GB" sz="1600" b="1" dirty="0" err="1"/>
                        <a:t>Betriebskosten</a:t>
                      </a:r>
                      <a:endParaRPr lang="en-GB" sz="1600" dirty="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Gering (niedriger Stromverbrauch)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Mittel bis hoch (Gaspreise schwanken)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Hoch (Ölpreise schwanken)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821017542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r>
                        <a:rPr lang="en-GB" sz="1600" b="1"/>
                        <a:t>CO2-Emissionen</a:t>
                      </a:r>
                      <a:endParaRPr lang="en-GB" sz="160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Sehr niedrig bis null (bei Nutzung von grünem Strom)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Hoch (CO2-Emissionen durch Verbrennung)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Sehr hoch (CO2-Emissionen durch Verbrennung)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930824336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r>
                        <a:rPr lang="en-GB" sz="1600" b="1"/>
                        <a:t>Effizienz</a:t>
                      </a:r>
                      <a:endParaRPr lang="en-GB" sz="160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Sehr hoch (Jahresarbeitszahl von 3 bis 5)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Mittel (80-95% je nach Effizienz des Systems)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Mittel bis niedrig (70-90% je nach System)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77573904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GB" sz="1600" b="1"/>
                        <a:t>Lebensdauer</a:t>
                      </a:r>
                      <a:endParaRPr lang="en-GB" sz="160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Lang (15-25 Jahre)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Mittel (10-15 Jahre)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Mittel (10-15 Jahre)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544439271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r>
                        <a:rPr lang="en-GB" sz="1600" b="1"/>
                        <a:t>Wartung</a:t>
                      </a:r>
                      <a:endParaRPr lang="en-GB" sz="160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Weniger Wartung erforderlich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Regelmäßige Wartung erforderlich (z.B. Brenner)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Regelmäßige Wartung erforderlich (z.B. Tank)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2711959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24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Wärmepumpen</vt:lpstr>
      <vt:lpstr>Inhaltsverzeichnis</vt:lpstr>
      <vt:lpstr>1. Arten und Funkltionsweise von Wärmepumpen</vt:lpstr>
      <vt:lpstr>1.1. Luft-Luft-Wärmepumpe</vt:lpstr>
      <vt:lpstr>1.2. Luft-Wasser-Wärmepumpe</vt:lpstr>
      <vt:lpstr>1.3.Vergleich</vt:lpstr>
      <vt:lpstr>1.4. Andere Arten von Wärmepumpen</vt:lpstr>
      <vt:lpstr>2. Wichtige Kennzahlen zu Wärmepumpen</vt:lpstr>
      <vt:lpstr>3. Vergleich mit traditionellen Heizsystemen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Steinwerth</dc:creator>
  <cp:lastModifiedBy>Aaron Steinwerth</cp:lastModifiedBy>
  <cp:revision>3</cp:revision>
  <dcterms:created xsi:type="dcterms:W3CDTF">2025-01-15T15:38:27Z</dcterms:created>
  <dcterms:modified xsi:type="dcterms:W3CDTF">2025-01-15T20:41:04Z</dcterms:modified>
</cp:coreProperties>
</file>