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439" r:id="rId2"/>
    <p:sldId id="2440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1" r:id="rId11"/>
    <p:sldId id="266" r:id="rId12"/>
    <p:sldId id="267" r:id="rId13"/>
    <p:sldId id="270" r:id="rId14"/>
    <p:sldId id="268" r:id="rId15"/>
    <p:sldId id="269" r:id="rId16"/>
    <p:sldId id="2442" r:id="rId17"/>
    <p:sldId id="274" r:id="rId18"/>
    <p:sldId id="272" r:id="rId19"/>
    <p:sldId id="273" r:id="rId20"/>
    <p:sldId id="275" r:id="rId21"/>
    <p:sldId id="264" r:id="rId22"/>
    <p:sldId id="2441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247"/>
    <a:srgbClr val="148239"/>
    <a:srgbClr val="65CA20"/>
    <a:srgbClr val="8DE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40E16-3DCC-4D53-8E64-7E8B0DCC8B2A}" type="datetimeFigureOut">
              <a:rPr lang="es-ES" smtClean="0"/>
              <a:t>24/06/2019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DFD17-89AE-47BB-950C-F9766C57A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57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A1BE7-289E-4FEE-8733-13B47398BF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23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A1BE7-289E-4FEE-8733-13B47398BF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08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AC103-05D0-4394-8953-B41CDF4C6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B6A0F-D105-43EA-AB2F-6C7402FB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77AF85-8EF2-44EA-B0CF-3C85814E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0F52E-835A-465D-AD37-E9921267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4EAF9-11D3-4A48-86AE-570EF6D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35257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FCE31-2C5B-49D0-9F3C-092468E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0D3169-0129-4C21-8B6A-05FF3BD3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A3BD5-3ADE-45E5-A353-28BEAF9E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B4EF4-8D62-4A8F-8B70-29C55F1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F7F1C-5BD1-4782-A128-5C45E76C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281597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F2C39-2750-47C0-854C-F25E982B7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C803F3-044C-4289-AEFC-9BF33EEE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E86AF-7433-4DCC-8F02-3B0BA06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DF77C-4703-4C90-97EC-E084494D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0F24E-79DD-4D3C-8BD4-9AC402D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392023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noProof="0" dirty="0"/>
                <a:t>2</a:t>
              </a:r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endParaRPr lang="es-ES" noProof="0" dirty="0"/>
            </a:p>
            <a:p>
              <a:pPr algn="ctr" rtl="0"/>
              <a:r>
                <a:rPr lang="es-ES" noProof="0" dirty="0"/>
                <a:t>+</a:t>
              </a:r>
            </a:p>
            <a:p>
              <a:pPr algn="ctr" rtl="0"/>
              <a:endParaRPr lang="es-ES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394001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0CE53-414D-4B55-A69F-B81F670C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45747-3C29-4200-9B4B-24BF532A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7AFB0E-796C-411D-A72A-0A279813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D3054-E08A-4B9B-90FA-F811A910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689B1-0D18-43EB-94E2-5A845DA6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183138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45D9D-79BC-465E-B82A-EDAEB715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095A35-FF41-4E0B-8920-7E7233ED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B1248-A14B-4FE0-AC5D-62C795EC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CF49B-CAF4-4155-8D28-421029E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9BDD-B7D6-4A01-8A74-C49507CC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17574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73A6A-D64E-4454-A2BA-F132F856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AC4C4-4A42-46DD-8BF4-A3579E72F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67091E-69B5-47C2-A85D-9926A7D63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952A31-4688-442C-A047-C60ED8D8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022F7-BC4E-4329-93F2-38EDE84B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06EB34-5652-4763-B01F-4260B7D7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0418-935D-4C65-AAFE-385B8C577D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0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5F091-9B51-42B6-B43F-23B6485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B5B18D-DEAB-4261-A8A8-015C0BCC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69AA97-DE34-4D0E-AB53-A104F33EB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A79F92-551B-4CBF-8B1A-AF64B926A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7E35FA-F1F7-4133-B0DF-B1E2C9B94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9BAA08-F1DB-4D3D-BDF2-A88CEE63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6CC7AD-29C5-452E-8EB5-C150D32D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693B75-FD3C-4164-B649-8A10AC90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39189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1B397-3629-462D-BA06-C52C7D17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F78EF7-7623-4388-B98D-D601469A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379606-E830-4532-A400-B2FA89C6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CDBB7-B75E-49FB-863E-52DD1ADE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31564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CFC9A-D8C3-47B0-B5B3-690710BD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884F3-F898-435E-A00E-9C65225C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C13C0E-C51C-453E-99DD-710FD1D5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19788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F9620-95E1-4788-8448-B0A5CBF2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B4F82-7CEA-45D7-A2B7-6D56DF4B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2BBF2-75B8-44D1-AEC3-E0EA3D20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40433F-0349-4A1A-B618-68BB3F5D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C22ABB-0187-43BA-8C72-BA7C4F44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892249-9B21-4A6C-8B29-4E511D44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36046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00972-7D9B-4FE6-BCE7-6A04FEE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E9EF8-C56F-47A5-A1F0-F159F2DBB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1616DA-5337-4CF4-B288-766D9ACD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6D53F5-3DAC-4AB5-9DEF-A3908B4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876320-52B8-4ED1-B45C-4CA5F9D8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F0626E-D040-42E2-BFF8-D2EA0194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420984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1DC4B7-3983-4923-86B9-204950A2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A06D6-9F07-4BEF-89C9-DF5C7A89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8E8DE-60B0-48C8-B9A1-10979ABC3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98AE6-C45A-4DEE-B67E-0C763056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DB18D-A3B4-4EF5-9D59-6B558D10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0418-935D-4C65-AAFE-385B8C577D37}" type="slidenum">
              <a:rPr lang="es-ES" smtClean="0"/>
              <a:pPr/>
              <a:t>‹Nº›</a:t>
            </a:fld>
            <a:r>
              <a:rPr lang="es-ES" dirty="0"/>
              <a:t> de 20</a:t>
            </a:r>
          </a:p>
        </p:txBody>
      </p:sp>
    </p:spTree>
    <p:extLst>
      <p:ext uri="{BB962C8B-B14F-4D97-AF65-F5344CB8AC3E}">
        <p14:creationId xmlns:p14="http://schemas.microsoft.com/office/powerpoint/2010/main" val="20592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que contiene alubia, vegetal&#10;&#10;Descripción generada automáticamente">
            <a:extLst>
              <a:ext uri="{FF2B5EF4-FFF2-40B4-BE49-F238E27FC236}">
                <a16:creationId xmlns:a16="http://schemas.microsoft.com/office/drawing/2014/main" id="{2B4F6400-C781-4B69-AFE9-9A055A65C60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r="1518"/>
          <a:stretch>
            <a:fillRect/>
          </a:stretch>
        </p:blipFill>
        <p:spPr/>
      </p:pic>
      <p:grpSp>
        <p:nvGrpSpPr>
          <p:cNvPr id="2" name="Grupo 1" descr="Cuadrados de énfasis: forma abierta negra oscura, bloque sombreado verde y bloque blanco con el marcador de posición de texto.">
            <a:extLst>
              <a:ext uri="{FF2B5EF4-FFF2-40B4-BE49-F238E27FC236}">
                <a16:creationId xmlns:a16="http://schemas.microsoft.com/office/drawing/2014/main" id="{CCC577CF-CED3-44B1-AC3E-05C2556B41F4}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  <p:pic>
          <p:nvPicPr>
            <p:cNvPr id="13" name="Gráfico 12" descr="Cuadrado abierto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dirty="0"/>
                <a:t>2</a:t>
              </a:r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endParaRPr lang="es-ES" dirty="0"/>
            </a:p>
            <a:p>
              <a:pPr algn="ctr" rtl="0"/>
              <a:r>
                <a:rPr lang="es-ES" dirty="0"/>
                <a:t>+</a:t>
              </a:r>
            </a:p>
            <a:p>
              <a:pPr algn="ctr" rtl="0"/>
              <a:endParaRPr lang="es-ES" dirty="0"/>
            </a:p>
          </p:txBody>
        </p:sp>
      </p:grpSp>
      <p:sp>
        <p:nvSpPr>
          <p:cNvPr id="26" name="Título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48" y="625103"/>
            <a:ext cx="4351911" cy="23844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Supervisión de operaciones de máquinas de café</a:t>
            </a:r>
            <a:endParaRPr lang="es-ES" sz="4400" dirty="0"/>
          </a:p>
        </p:txBody>
      </p:sp>
      <p:sp>
        <p:nvSpPr>
          <p:cNvPr id="18" name="Cuadro de texto 15">
            <a:extLst>
              <a:ext uri="{FF2B5EF4-FFF2-40B4-BE49-F238E27FC236}">
                <a16:creationId xmlns:a16="http://schemas.microsoft.com/office/drawing/2014/main" id="{A5B9E9E7-2C3A-46D1-85A6-31671253795F}"/>
              </a:ext>
            </a:extLst>
          </p:cNvPr>
          <p:cNvSpPr txBox="1"/>
          <p:nvPr/>
        </p:nvSpPr>
        <p:spPr>
          <a:xfrm>
            <a:off x="1329704" y="2645883"/>
            <a:ext cx="3626423" cy="682682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/>
            <a:r>
              <a:rPr lang="es-ES" sz="24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Trabajo de Fin de Grado</a:t>
            </a:r>
            <a:br>
              <a:rPr lang="es-ES" sz="20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s-ES" b="1" spc="-100" dirty="0">
                <a:latin typeface="Arial" panose="020B0604020202020204" pitchFamily="34" charset="0"/>
                <a:cs typeface="Arial" panose="020B0604020202020204" pitchFamily="34" charset="0"/>
              </a:rPr>
              <a:t>N.º 19-B-225124</a:t>
            </a:r>
            <a:endParaRPr lang="es-ES" sz="2000" b="1" spc="-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2C19A9-E3DC-41F5-80DC-5621FACBE44F}"/>
              </a:ext>
            </a:extLst>
          </p:cNvPr>
          <p:cNvSpPr txBox="1"/>
          <p:nvPr/>
        </p:nvSpPr>
        <p:spPr>
          <a:xfrm>
            <a:off x="1139938" y="3736892"/>
            <a:ext cx="362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 Julián Lozano Moraleda</a:t>
            </a:r>
          </a:p>
          <a:p>
            <a:endParaRPr lang="es-ES" dirty="0"/>
          </a:p>
          <a:p>
            <a:r>
              <a:rPr lang="es-ES" dirty="0"/>
              <a:t>Director:  Francisco Moya Fernández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B2F8032-4B33-421E-8613-70D5DE2A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AA3169-7092-4B9D-82BC-3B7C8AB9E095}"/>
              </a:ext>
            </a:extLst>
          </p:cNvPr>
          <p:cNvSpPr/>
          <p:nvPr/>
        </p:nvSpPr>
        <p:spPr>
          <a:xfrm>
            <a:off x="1097335" y="2111774"/>
            <a:ext cx="92192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- Almacena los datos en hojas de Google </a:t>
            </a:r>
            <a:r>
              <a:rPr lang="es-ES" sz="2400" dirty="0" err="1"/>
              <a:t>Sheets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- Recibe los datos de la aplicación mediante formulario de Google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- Las acciones se realizan mediante Scripts de Google	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967966-8CE6-4902-8B5D-77F54F992064}"/>
              </a:ext>
            </a:extLst>
          </p:cNvPr>
          <p:cNvSpPr/>
          <p:nvPr/>
        </p:nvSpPr>
        <p:spPr>
          <a:xfrm>
            <a:off x="8183531" y="3953598"/>
            <a:ext cx="3666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Crear id</a:t>
            </a:r>
          </a:p>
          <a:p>
            <a:r>
              <a:rPr lang="es-ES" sz="2400" dirty="0"/>
              <a:t>Mandar correos</a:t>
            </a:r>
          </a:p>
          <a:p>
            <a:r>
              <a:rPr lang="es-ES" sz="2400" dirty="0"/>
              <a:t>Anular incidencias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27A162F8-A25E-4E8F-8798-A02681B0545B}"/>
              </a:ext>
            </a:extLst>
          </p:cNvPr>
          <p:cNvSpPr/>
          <p:nvPr/>
        </p:nvSpPr>
        <p:spPr>
          <a:xfrm>
            <a:off x="7926795" y="3953598"/>
            <a:ext cx="382318" cy="1200329"/>
          </a:xfrm>
          <a:prstGeom prst="leftBrace">
            <a:avLst/>
          </a:prstGeom>
          <a:ln w="19050">
            <a:solidFill>
              <a:srgbClr val="19A2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7C0612-3B95-4616-B9B5-3E01BA2341B8}"/>
              </a:ext>
            </a:extLst>
          </p:cNvPr>
          <p:cNvSpPr/>
          <p:nvPr/>
        </p:nvSpPr>
        <p:spPr>
          <a:xfrm>
            <a:off x="269521" y="945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dirty="0"/>
              <a:t>Base de datos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16FDA78-6B13-41F3-B38F-65A946E0ED57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4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D4C592-EF99-4925-8E26-1562A928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381608"/>
            <a:ext cx="7395513" cy="514035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79C02-380B-44BE-9118-CED7574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10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226887-139D-425B-80E4-88241F11D67E}"/>
              </a:ext>
            </a:extLst>
          </p:cNvPr>
          <p:cNvSpPr/>
          <p:nvPr/>
        </p:nvSpPr>
        <p:spPr>
          <a:xfrm>
            <a:off x="269521" y="94524"/>
            <a:ext cx="8794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Modelo de la base de datos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5BF2656-0BAF-4C3C-A0CE-F0F15EBDBDDE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0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CD3AB-116C-433B-93B8-CB9A110F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11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BCD0D2E-1E5D-454D-9A02-9D4A72B4F7C8}"/>
              </a:ext>
            </a:extLst>
          </p:cNvPr>
          <p:cNvSpPr/>
          <p:nvPr/>
        </p:nvSpPr>
        <p:spPr>
          <a:xfrm>
            <a:off x="1089925" y="237192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Registra datos de usuario correo y contraseña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No repite datos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Si el usuario ya se encuentra registrado pasa a la pantalla de incidencias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012D45-5ADB-4F2A-B0C7-75805A9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39" y="1515794"/>
            <a:ext cx="2648903" cy="47091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8FA8871-ABE3-4FFE-9B8E-3AC57EA86CC9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Formulario de registro de usuarios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F1F0475-E226-401B-9AE1-AC8651A5261D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F0C1C1-6B0F-4BC6-A7A2-B8F24000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05" y="1636454"/>
            <a:ext cx="2536141" cy="45086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DEB48A-D9E0-4E3E-A1F5-E1BBF406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12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FCE1B0-BE22-4008-8D76-0E1F625B2C24}"/>
              </a:ext>
            </a:extLst>
          </p:cNvPr>
          <p:cNvSpPr/>
          <p:nvPr/>
        </p:nvSpPr>
        <p:spPr>
          <a:xfrm>
            <a:off x="1140354" y="2274838"/>
            <a:ext cx="57817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Cuando es la primera vez que se registra un usuario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Obtiene el id para el usuario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Pasa a la pantalla de incidencias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29BF96-231A-4F84-BB89-E9A2BACC24AC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Pantalla de transición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1B439B6-44F2-4F2B-A439-34EB21DEDC16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8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CD158C-CB34-450C-A67F-01F528F4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13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58C212-82EB-4735-AAF7-2F73357DF656}"/>
              </a:ext>
            </a:extLst>
          </p:cNvPr>
          <p:cNvSpPr/>
          <p:nvPr/>
        </p:nvSpPr>
        <p:spPr>
          <a:xfrm>
            <a:off x="1050169" y="206453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Registra datos de la incidencia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Contiene las incidencias más comunes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Utiliza el menor número de preguntas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Permite cambiar de usuario o ir a la pantalla mis incidencias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3FC534-DAB7-4F67-A1EA-9827F0F5BFB4}"/>
              </a:ext>
            </a:extLst>
          </p:cNvPr>
          <p:cNvSpPr/>
          <p:nvPr/>
        </p:nvSpPr>
        <p:spPr>
          <a:xfrm>
            <a:off x="269520" y="94524"/>
            <a:ext cx="10782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Formulario de registro de incidencias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C74F4B2-FFDC-45B7-8C3A-46D152A0B580}"/>
              </a:ext>
            </a:extLst>
          </p:cNvPr>
          <p:cNvCxnSpPr>
            <a:cxnSpLocks/>
          </p:cNvCxnSpPr>
          <p:nvPr/>
        </p:nvCxnSpPr>
        <p:spPr>
          <a:xfrm flipV="1">
            <a:off x="308555" y="1017854"/>
            <a:ext cx="10359445" cy="8879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96D6E94-9C22-4633-840A-51D94B0B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60" y="1394432"/>
            <a:ext cx="2825260" cy="48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EC132B-8FE2-47C0-93CE-D8179544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844" y="6356350"/>
            <a:ext cx="2743200" cy="365125"/>
          </a:xfrm>
        </p:spPr>
        <p:txBody>
          <a:bodyPr/>
          <a:lstStyle/>
          <a:p>
            <a:r>
              <a:rPr lang="es-ES" dirty="0"/>
              <a:t>14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2C7456-A5B9-4180-9A5B-B690A9A236EA}"/>
              </a:ext>
            </a:extLst>
          </p:cNvPr>
          <p:cNvSpPr/>
          <p:nvPr/>
        </p:nvSpPr>
        <p:spPr>
          <a:xfrm>
            <a:off x="1053687" y="23984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Permite ver tus incidencias y el estado en el que se encuentran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Anular la incidencia mediante el envío de un código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Volver a la pantalla de mis incidencias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48F6AA-C4CF-435F-9AE3-A7DE444B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314" y="1679206"/>
            <a:ext cx="2480750" cy="44102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B761788-4B9C-41FB-A76A-AC97C802EB3E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Ver incidencias y anularlas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012136-C77D-4823-95DD-0BFAE9A5C96C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5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EC132B-8FE2-47C0-93CE-D8179544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844" y="6356350"/>
            <a:ext cx="2743200" cy="365125"/>
          </a:xfrm>
        </p:spPr>
        <p:txBody>
          <a:bodyPr/>
          <a:lstStyle/>
          <a:p>
            <a:r>
              <a:rPr lang="es-ES" dirty="0"/>
              <a:t>15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2C7456-A5B9-4180-9A5B-B690A9A236EA}"/>
              </a:ext>
            </a:extLst>
          </p:cNvPr>
          <p:cNvSpPr/>
          <p:nvPr/>
        </p:nvSpPr>
        <p:spPr>
          <a:xfrm>
            <a:off x="1053687" y="23984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Se creará un código QR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Redireccionará al usuario a la aplicación 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Estará accesible en todas las máquinas de café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761788-4B9C-41FB-A76A-AC97C802EB3E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Código QR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012136-C77D-4823-95DD-0BFAE9A5C96C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FCE2C8A-D771-440F-9CA9-83161F83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98" y="1918715"/>
            <a:ext cx="3011314" cy="3020569"/>
          </a:xfrm>
          <a:prstGeom prst="rect">
            <a:avLst/>
          </a:prstGeom>
          <a:ln>
            <a:solidFill>
              <a:srgbClr val="19A247"/>
            </a:solidFill>
          </a:ln>
        </p:spPr>
      </p:pic>
    </p:spTree>
    <p:extLst>
      <p:ext uri="{BB962C8B-B14F-4D97-AF65-F5344CB8AC3E}">
        <p14:creationId xmlns:p14="http://schemas.microsoft.com/office/powerpoint/2010/main" val="335670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D68158-F036-4555-88BB-5FA1D9C8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16 de 20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1B2568-B790-4CB5-9F2E-DD41270C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17" y="1678002"/>
            <a:ext cx="8916203" cy="3788127"/>
          </a:xfrm>
          <a:prstGeom prst="rect">
            <a:avLst/>
          </a:prstGeom>
          <a:ln>
            <a:solidFill>
              <a:srgbClr val="19A247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9359F4-28A3-4F11-9FC8-320FC6E0CFB7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Página web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26C2574-666E-4510-B17E-222CC87940C8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9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D68158-F036-4555-88BB-5FA1D9C8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 de 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589F9-CC1C-4C57-B945-58E916C4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58" y="1926201"/>
            <a:ext cx="4705350" cy="3419475"/>
          </a:xfrm>
          <a:prstGeom prst="rect">
            <a:avLst/>
          </a:prstGeom>
          <a:ln>
            <a:solidFill>
              <a:srgbClr val="19A247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FFED6E-9B65-4F66-9468-0ED28509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22" y="1719262"/>
            <a:ext cx="3983355" cy="3833354"/>
          </a:xfrm>
          <a:prstGeom prst="rect">
            <a:avLst/>
          </a:prstGeom>
          <a:ln>
            <a:solidFill>
              <a:srgbClr val="19A247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65DC25B-D4D4-4A15-A3E3-75AB1C58B512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Página web. Incidencias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F93E2AB-E1ED-45D8-BC6C-888F0083D650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D68158-F036-4555-88BB-5FA1D9C8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18 de 20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75EA5E-3B25-481F-9E5C-DB95A210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00" y="2701572"/>
            <a:ext cx="2348792" cy="16979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E89100-53FA-4F76-BE54-A215852E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64" y="1974146"/>
            <a:ext cx="5105400" cy="3152775"/>
          </a:xfrm>
          <a:prstGeom prst="rect">
            <a:avLst/>
          </a:prstGeom>
          <a:ln>
            <a:solidFill>
              <a:srgbClr val="19A247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91B8B30-4D63-44F5-BF36-B1C9064B43F2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Página web. Estadísticas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A177DDF-580B-4A29-83CF-CE328E100902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8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460576-4406-46E9-81BA-A525904293DB}"/>
              </a:ext>
            </a:extLst>
          </p:cNvPr>
          <p:cNvSpPr/>
          <p:nvPr/>
        </p:nvSpPr>
        <p:spPr>
          <a:xfrm>
            <a:off x="434341" y="2110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b="1" dirty="0">
                <a:latin typeface="+mj-lt"/>
              </a:rPr>
              <a:t>Contenido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800C650-CF91-496D-AB90-414051B5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 de 20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FCFC7D-7098-4320-9E5B-D805C5CE30C8}"/>
              </a:ext>
            </a:extLst>
          </p:cNvPr>
          <p:cNvCxnSpPr/>
          <p:nvPr/>
        </p:nvCxnSpPr>
        <p:spPr>
          <a:xfrm>
            <a:off x="434341" y="1134352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4DBB82-AF70-441A-B90C-380DB6AC97A7}"/>
              </a:ext>
            </a:extLst>
          </p:cNvPr>
          <p:cNvSpPr txBox="1"/>
          <p:nvPr/>
        </p:nvSpPr>
        <p:spPr>
          <a:xfrm>
            <a:off x="434341" y="1390795"/>
            <a:ext cx="9886122" cy="470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900" dirty="0"/>
              <a:t>Introducción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900" dirty="0"/>
              <a:t>Motivación y antecedentes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900" dirty="0"/>
              <a:t>Objetivos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900" dirty="0"/>
              <a:t>Contribuciones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900" dirty="0"/>
              <a:t>Procedimiento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900" dirty="0"/>
              <a:t>Resultados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900" dirty="0"/>
              <a:t>Discusión de resultados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8090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9D68158-F036-4555-88BB-5FA1D9C8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19 de 20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3CE231-2750-4405-8716-FD5BF295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42" y="4230039"/>
            <a:ext cx="5048504" cy="1150914"/>
          </a:xfrm>
          <a:prstGeom prst="rect">
            <a:avLst/>
          </a:prstGeom>
          <a:ln>
            <a:solidFill>
              <a:srgbClr val="148239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C985E6-15C6-47D5-B805-14F04ED437FF}"/>
              </a:ext>
            </a:extLst>
          </p:cNvPr>
          <p:cNvSpPr/>
          <p:nvPr/>
        </p:nvSpPr>
        <p:spPr>
          <a:xfrm>
            <a:off x="1053680" y="2664279"/>
            <a:ext cx="2689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Para no acumular incidencias abiertas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C91F17-1E07-44C0-8E36-B06F9E505D4E}"/>
              </a:ext>
            </a:extLst>
          </p:cNvPr>
          <p:cNvSpPr/>
          <p:nvPr/>
        </p:nvSpPr>
        <p:spPr>
          <a:xfrm>
            <a:off x="6585077" y="2639958"/>
            <a:ext cx="4553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Si la máquina está a punto las incidencias se han resuelto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D6F9768-D9AB-424A-87D0-A75AB461929F}"/>
              </a:ext>
            </a:extLst>
          </p:cNvPr>
          <p:cNvSpPr/>
          <p:nvPr/>
        </p:nvSpPr>
        <p:spPr>
          <a:xfrm>
            <a:off x="4633312" y="2602715"/>
            <a:ext cx="1322364" cy="905484"/>
          </a:xfrm>
          <a:prstGeom prst="rightArrow">
            <a:avLst/>
          </a:prstGeom>
          <a:solidFill>
            <a:srgbClr val="19A247"/>
          </a:solidFill>
          <a:ln>
            <a:solidFill>
              <a:srgbClr val="1482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2F3B8C2-97E1-408D-B6DF-F7FB7D8101E2}"/>
              </a:ext>
            </a:extLst>
          </p:cNvPr>
          <p:cNvSpPr/>
          <p:nvPr/>
        </p:nvSpPr>
        <p:spPr>
          <a:xfrm>
            <a:off x="269520" y="94524"/>
            <a:ext cx="10212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Página web. Mantenimiento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A2A465A-31D6-43F5-9C0D-02DF8D1ED93C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4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962789-3558-46DA-BBD9-6260491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20 de 20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EB483FA1-8A54-4399-9694-986B03A4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36" y="1702191"/>
            <a:ext cx="952838" cy="9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0A13FBE-609A-46C6-9987-F61EA5FB1640}"/>
              </a:ext>
            </a:extLst>
          </p:cNvPr>
          <p:cNvSpPr/>
          <p:nvPr/>
        </p:nvSpPr>
        <p:spPr>
          <a:xfrm>
            <a:off x="2570051" y="2008206"/>
            <a:ext cx="6475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Medio accesible para registrar incidencias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05A612-ED23-47D3-8B2F-B3C95DD40E75}"/>
              </a:ext>
            </a:extLst>
          </p:cNvPr>
          <p:cNvSpPr txBox="1"/>
          <p:nvPr/>
        </p:nvSpPr>
        <p:spPr>
          <a:xfrm>
            <a:off x="1651535" y="4090487"/>
            <a:ext cx="291658" cy="328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4FCFE0-45C8-4FDB-9A93-354C5EC38F43}"/>
              </a:ext>
            </a:extLst>
          </p:cNvPr>
          <p:cNvSpPr/>
          <p:nvPr/>
        </p:nvSpPr>
        <p:spPr>
          <a:xfrm>
            <a:off x="2570051" y="4039889"/>
            <a:ext cx="671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Localizar máquinas cercanas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624422F-1309-48E7-87A2-6784A48B3862}"/>
              </a:ext>
            </a:extLst>
          </p:cNvPr>
          <p:cNvSpPr txBox="1"/>
          <p:nvPr/>
        </p:nvSpPr>
        <p:spPr>
          <a:xfrm>
            <a:off x="1651535" y="4915403"/>
            <a:ext cx="291658" cy="328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FE3805B-C9D0-4ACA-8D6B-406D4FCDDA7E}"/>
              </a:ext>
            </a:extLst>
          </p:cNvPr>
          <p:cNvSpPr/>
          <p:nvPr/>
        </p:nvSpPr>
        <p:spPr>
          <a:xfrm>
            <a:off x="2570051" y="4848987"/>
            <a:ext cx="671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Asociar cuenta para devolver el dinero</a:t>
            </a:r>
          </a:p>
        </p:txBody>
      </p:sp>
      <p:pic>
        <p:nvPicPr>
          <p:cNvPr id="14" name="Picture 2" descr="Imagen relacionada">
            <a:extLst>
              <a:ext uri="{FF2B5EF4-FFF2-40B4-BE49-F238E27FC236}">
                <a16:creationId xmlns:a16="http://schemas.microsoft.com/office/drawing/2014/main" id="{852D63EF-999A-4095-BD6A-4A0B78A0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36" y="2641566"/>
            <a:ext cx="952838" cy="9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C97DE7E-5E83-4079-A914-3E12759BD1FA}"/>
              </a:ext>
            </a:extLst>
          </p:cNvPr>
          <p:cNvSpPr/>
          <p:nvPr/>
        </p:nvSpPr>
        <p:spPr>
          <a:xfrm>
            <a:off x="2570051" y="2994191"/>
            <a:ext cx="6475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Plataforma para monitorizar el sistema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05ACB9C-2B49-450B-90EA-9090C269962C}"/>
              </a:ext>
            </a:extLst>
          </p:cNvPr>
          <p:cNvSpPr/>
          <p:nvPr/>
        </p:nvSpPr>
        <p:spPr>
          <a:xfrm>
            <a:off x="269520" y="94524"/>
            <a:ext cx="11453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Discusión de resultados y trabajo futuro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05AB661-85B6-4F59-A0B6-D05A301BAE7B}"/>
              </a:ext>
            </a:extLst>
          </p:cNvPr>
          <p:cNvCxnSpPr>
            <a:cxnSpLocks/>
          </p:cNvCxnSpPr>
          <p:nvPr/>
        </p:nvCxnSpPr>
        <p:spPr>
          <a:xfrm flipV="1">
            <a:off x="308555" y="1017854"/>
            <a:ext cx="11141917" cy="8879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5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805ACB9C-2B49-450B-90EA-9090C269962C}"/>
              </a:ext>
            </a:extLst>
          </p:cNvPr>
          <p:cNvSpPr/>
          <p:nvPr/>
        </p:nvSpPr>
        <p:spPr>
          <a:xfrm>
            <a:off x="2530204" y="2967335"/>
            <a:ext cx="7244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¡Gracias por su atención!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05AB661-85B6-4F59-A0B6-D05A301BAE7B}"/>
              </a:ext>
            </a:extLst>
          </p:cNvPr>
          <p:cNvCxnSpPr>
            <a:cxnSpLocks/>
          </p:cNvCxnSpPr>
          <p:nvPr/>
        </p:nvCxnSpPr>
        <p:spPr>
          <a:xfrm>
            <a:off x="2550266" y="3898585"/>
            <a:ext cx="7091468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460576-4406-46E9-81BA-A525904293DB}"/>
              </a:ext>
            </a:extLst>
          </p:cNvPr>
          <p:cNvSpPr/>
          <p:nvPr/>
        </p:nvSpPr>
        <p:spPr>
          <a:xfrm>
            <a:off x="434341" y="2110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b="1" dirty="0">
                <a:latin typeface="+mj-lt"/>
              </a:rPr>
              <a:t>Introducción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800C650-CF91-496D-AB90-414051B5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 de 20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82EEDA5-7E48-4306-B1E2-30D1245A44B7}"/>
              </a:ext>
            </a:extLst>
          </p:cNvPr>
          <p:cNvSpPr/>
          <p:nvPr/>
        </p:nvSpPr>
        <p:spPr>
          <a:xfrm>
            <a:off x="4789618" y="3201109"/>
            <a:ext cx="1598443" cy="1078814"/>
          </a:xfrm>
          <a:prstGeom prst="rect">
            <a:avLst/>
          </a:prstGeom>
          <a:solidFill>
            <a:srgbClr val="65CA20"/>
          </a:solidFill>
          <a:ln>
            <a:solidFill>
              <a:srgbClr val="19A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Máquina de café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ADAB957-145C-41AF-8DDF-0855A4F5643B}"/>
              </a:ext>
            </a:extLst>
          </p:cNvPr>
          <p:cNvSpPr/>
          <p:nvPr/>
        </p:nvSpPr>
        <p:spPr>
          <a:xfrm>
            <a:off x="1771510" y="2954923"/>
            <a:ext cx="1598443" cy="1580855"/>
          </a:xfrm>
          <a:prstGeom prst="ellipse">
            <a:avLst/>
          </a:prstGeom>
          <a:solidFill>
            <a:srgbClr val="65CA20"/>
          </a:solidFill>
          <a:ln>
            <a:solidFill>
              <a:srgbClr val="19A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Cliente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13A67AF-333D-4BA7-905F-633BF4343240}"/>
              </a:ext>
            </a:extLst>
          </p:cNvPr>
          <p:cNvSpPr/>
          <p:nvPr/>
        </p:nvSpPr>
        <p:spPr>
          <a:xfrm>
            <a:off x="3710215" y="3480267"/>
            <a:ext cx="739140" cy="650630"/>
          </a:xfrm>
          <a:prstGeom prst="rightArrow">
            <a:avLst/>
          </a:prstGeom>
          <a:solidFill>
            <a:srgbClr val="148239"/>
          </a:solidFill>
          <a:ln>
            <a:solidFill>
              <a:srgbClr val="19A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1D06A5A-B360-4C4E-83E9-4E6568381D39}"/>
              </a:ext>
            </a:extLst>
          </p:cNvPr>
          <p:cNvSpPr/>
          <p:nvPr/>
        </p:nvSpPr>
        <p:spPr>
          <a:xfrm>
            <a:off x="6966110" y="3480267"/>
            <a:ext cx="1026942" cy="601392"/>
          </a:xfrm>
          <a:prstGeom prst="rightArrow">
            <a:avLst/>
          </a:prstGeom>
          <a:solidFill>
            <a:srgbClr val="148239"/>
          </a:solidFill>
          <a:ln>
            <a:solidFill>
              <a:srgbClr val="19A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3D3DE6E8-6D42-4128-BBE6-4C3CFBA96B55}"/>
              </a:ext>
            </a:extLst>
          </p:cNvPr>
          <p:cNvSpPr/>
          <p:nvPr/>
        </p:nvSpPr>
        <p:spPr>
          <a:xfrm>
            <a:off x="6966110" y="3428392"/>
            <a:ext cx="726831" cy="69986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C541545-380F-4F36-8763-BADF19ED80DF}"/>
              </a:ext>
            </a:extLst>
          </p:cNvPr>
          <p:cNvSpPr/>
          <p:nvPr/>
        </p:nvSpPr>
        <p:spPr>
          <a:xfrm>
            <a:off x="8425822" y="3246831"/>
            <a:ext cx="1200150" cy="1078815"/>
          </a:xfrm>
          <a:prstGeom prst="roundRect">
            <a:avLst/>
          </a:prstGeom>
          <a:solidFill>
            <a:srgbClr val="65CA20"/>
          </a:solidFill>
          <a:ln>
            <a:solidFill>
              <a:srgbClr val="19A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Café</a:t>
            </a:r>
            <a:endParaRPr lang="es-ES" b="1" dirty="0"/>
          </a:p>
        </p:txBody>
      </p:sp>
      <p:sp>
        <p:nvSpPr>
          <p:cNvPr id="17" name="Arco de bloque 16">
            <a:extLst>
              <a:ext uri="{FF2B5EF4-FFF2-40B4-BE49-F238E27FC236}">
                <a16:creationId xmlns:a16="http://schemas.microsoft.com/office/drawing/2014/main" id="{77A4BDDE-7B96-458D-A3C4-771BE5A29426}"/>
              </a:ext>
            </a:extLst>
          </p:cNvPr>
          <p:cNvSpPr/>
          <p:nvPr/>
        </p:nvSpPr>
        <p:spPr>
          <a:xfrm rot="5400000">
            <a:off x="9281313" y="3372812"/>
            <a:ext cx="689317" cy="865540"/>
          </a:xfrm>
          <a:prstGeom prst="blockArc">
            <a:avLst/>
          </a:prstGeom>
          <a:solidFill>
            <a:srgbClr val="65CA20"/>
          </a:solidFill>
          <a:ln>
            <a:solidFill>
              <a:srgbClr val="19A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FCFC7D-7098-4320-9E5B-D805C5CE30C8}"/>
              </a:ext>
            </a:extLst>
          </p:cNvPr>
          <p:cNvCxnSpPr/>
          <p:nvPr/>
        </p:nvCxnSpPr>
        <p:spPr>
          <a:xfrm>
            <a:off x="434341" y="1134352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2D0EED-B3A1-46EB-952C-9C4354CD277A}"/>
              </a:ext>
            </a:extLst>
          </p:cNvPr>
          <p:cNvSpPr/>
          <p:nvPr/>
        </p:nvSpPr>
        <p:spPr>
          <a:xfrm>
            <a:off x="405644" y="141294"/>
            <a:ext cx="10424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Motivación y antecedentes. Google </a:t>
            </a:r>
            <a:r>
              <a:rPr lang="es-ES" sz="5400" dirty="0" err="1"/>
              <a:t>Sheets</a:t>
            </a:r>
            <a:r>
              <a:rPr lang="es-ES" sz="5400" dirty="0"/>
              <a:t> como base de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777828-A111-4F1C-9E31-86E4CD03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 de 20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7D91AE-8BE6-46A9-A268-3370C48E1F29}"/>
              </a:ext>
            </a:extLst>
          </p:cNvPr>
          <p:cNvSpPr/>
          <p:nvPr/>
        </p:nvSpPr>
        <p:spPr>
          <a:xfrm>
            <a:off x="923778" y="3176303"/>
            <a:ext cx="53504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Puede realizar las funciones de una base de datos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endParaRPr lang="es-ES" sz="24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s-ES" sz="2400" dirty="0"/>
              <a:t>Hay muchas integraciones disponibles para trabajar con Google </a:t>
            </a:r>
            <a:r>
              <a:rPr lang="es-ES" sz="2400" dirty="0" err="1"/>
              <a:t>Sheets</a:t>
            </a:r>
            <a:endParaRPr lang="es-ES" sz="2400" dirty="0"/>
          </a:p>
        </p:txBody>
      </p:sp>
      <p:pic>
        <p:nvPicPr>
          <p:cNvPr id="1026" name="Picture 2" descr="Resultado de imagen de google sheet">
            <a:extLst>
              <a:ext uri="{FF2B5EF4-FFF2-40B4-BE49-F238E27FC236}">
                <a16:creationId xmlns:a16="http://schemas.microsoft.com/office/drawing/2014/main" id="{15D5B994-5EB0-4A85-A851-8950B907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15" y="2647758"/>
            <a:ext cx="2186354" cy="268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35C69D6-A2B5-4FAC-828E-09DB7990FF4D}"/>
              </a:ext>
            </a:extLst>
          </p:cNvPr>
          <p:cNvCxnSpPr>
            <a:cxnSpLocks/>
          </p:cNvCxnSpPr>
          <p:nvPr/>
        </p:nvCxnSpPr>
        <p:spPr>
          <a:xfrm>
            <a:off x="519460" y="2062004"/>
            <a:ext cx="993650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6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CEEF38E-D368-40B7-B7B9-2262E19063A5}"/>
              </a:ext>
            </a:extLst>
          </p:cNvPr>
          <p:cNvSpPr/>
          <p:nvPr/>
        </p:nvSpPr>
        <p:spPr>
          <a:xfrm>
            <a:off x="460844" y="147329"/>
            <a:ext cx="10780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Motivación y antecedentes.</a:t>
            </a:r>
          </a:p>
          <a:p>
            <a:r>
              <a:rPr lang="es-ES" sz="5400" dirty="0"/>
              <a:t>App Inventor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D512C-334F-4EAC-A393-B8E984E2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2" y="2445063"/>
            <a:ext cx="5857669" cy="33718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CAE891-2CA7-43B7-AE0D-ED5F7498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21" y="2442415"/>
            <a:ext cx="5995593" cy="3374499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2D9C00-2336-4FC5-991E-DEF2D2C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 de 20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BA2BB6E-E520-45EC-9AC2-5C358826F8B9}"/>
              </a:ext>
            </a:extLst>
          </p:cNvPr>
          <p:cNvCxnSpPr/>
          <p:nvPr/>
        </p:nvCxnSpPr>
        <p:spPr>
          <a:xfrm>
            <a:off x="460844" y="1995744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DCBE5B-D841-4229-B7BB-A8F21D40527B}"/>
              </a:ext>
            </a:extLst>
          </p:cNvPr>
          <p:cNvSpPr/>
          <p:nvPr/>
        </p:nvSpPr>
        <p:spPr>
          <a:xfrm>
            <a:off x="805503" y="1813379"/>
            <a:ext cx="100912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1. </a:t>
            </a:r>
            <a:r>
              <a:rPr lang="es-ES" sz="3200" dirty="0"/>
              <a:t>Simplificación</a:t>
            </a:r>
            <a:r>
              <a:rPr lang="es-ES" sz="2800" dirty="0"/>
              <a:t> del proceso de reclamación</a:t>
            </a:r>
          </a:p>
          <a:p>
            <a:pPr lvl="1"/>
            <a:r>
              <a:rPr lang="es-ES" sz="2400" dirty="0"/>
              <a:t>1.1. Solución a problemas en una máquina expendedora de café</a:t>
            </a:r>
          </a:p>
          <a:p>
            <a:pPr lvl="1"/>
            <a:r>
              <a:rPr lang="es-ES" sz="2400" dirty="0"/>
              <a:t>1.2. Interfaz para comunicarse con el servicio de mantenimiento</a:t>
            </a:r>
          </a:p>
          <a:p>
            <a:pPr lvl="1"/>
            <a:r>
              <a:rPr lang="es-ES" sz="2400" dirty="0"/>
              <a:t>1.3. Solución sencilla y accesible desde smartphone</a:t>
            </a:r>
          </a:p>
          <a:p>
            <a:endParaRPr lang="es-ES" dirty="0"/>
          </a:p>
          <a:p>
            <a:r>
              <a:rPr lang="es-ES" sz="2800" dirty="0"/>
              <a:t>2. </a:t>
            </a:r>
            <a:r>
              <a:rPr lang="es-ES" sz="3200" dirty="0"/>
              <a:t>Monitorización</a:t>
            </a:r>
            <a:r>
              <a:rPr lang="es-ES" sz="2800" dirty="0"/>
              <a:t> del servicio</a:t>
            </a:r>
          </a:p>
          <a:p>
            <a:pPr lvl="1"/>
            <a:r>
              <a:rPr lang="es-ES" sz="2400" dirty="0"/>
              <a:t>2.1. Incidencias en página web</a:t>
            </a:r>
          </a:p>
          <a:p>
            <a:pPr lvl="1"/>
            <a:r>
              <a:rPr lang="es-ES" sz="2400" dirty="0"/>
              <a:t>2.2. Estadísticas relacionadas</a:t>
            </a:r>
          </a:p>
          <a:p>
            <a:pPr lvl="1"/>
            <a:r>
              <a:rPr lang="es-ES" sz="2400" dirty="0"/>
              <a:t>2.3. Tiempo de resolución de las incidencias</a:t>
            </a:r>
          </a:p>
          <a:p>
            <a:pPr lvl="1"/>
            <a:r>
              <a:rPr lang="es-ES" sz="2400" dirty="0"/>
              <a:t>2.4. Etiquetas del sobre con el dinero devuelto al cliente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2AE485-FA72-496B-B147-E2E42A70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z="1800" dirty="0"/>
              <a:t>5 de 20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67CCA36-C03E-4235-9F77-3F62682359A1}"/>
              </a:ext>
            </a:extLst>
          </p:cNvPr>
          <p:cNvCxnSpPr/>
          <p:nvPr/>
        </p:nvCxnSpPr>
        <p:spPr>
          <a:xfrm>
            <a:off x="460844" y="1105081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7CC110E0-6378-436D-8ACA-0C2CF0BFF9D5}"/>
              </a:ext>
            </a:extLst>
          </p:cNvPr>
          <p:cNvSpPr/>
          <p:nvPr/>
        </p:nvSpPr>
        <p:spPr>
          <a:xfrm>
            <a:off x="460844" y="147329"/>
            <a:ext cx="10780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5976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EC18EB0-0EBD-49C3-9545-2F5A8AB4DCC6}"/>
              </a:ext>
            </a:extLst>
          </p:cNvPr>
          <p:cNvSpPr/>
          <p:nvPr/>
        </p:nvSpPr>
        <p:spPr>
          <a:xfrm>
            <a:off x="454854" y="1904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dirty="0"/>
              <a:t>Contribuciones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89CC051-38FA-4B4C-8A4E-282D115A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 de 20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9639388-C123-4FB8-9E07-C36D2620509D}"/>
              </a:ext>
            </a:extLst>
          </p:cNvPr>
          <p:cNvSpPr/>
          <p:nvPr/>
        </p:nvSpPr>
        <p:spPr>
          <a:xfrm>
            <a:off x="4700852" y="29037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  <a:p>
            <a:r>
              <a:rPr lang="es-ES" sz="2400" dirty="0"/>
              <a:t>- Compatible para cualquier máquina</a:t>
            </a:r>
          </a:p>
          <a:p>
            <a:endParaRPr lang="es-ES" sz="2400" dirty="0"/>
          </a:p>
          <a:p>
            <a:r>
              <a:rPr lang="es-ES" sz="2400" dirty="0"/>
              <a:t>- Accesible para cualquier usuario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EA05FD-E241-4CC2-82EA-DB5400F2D592}"/>
              </a:ext>
            </a:extLst>
          </p:cNvPr>
          <p:cNvSpPr/>
          <p:nvPr/>
        </p:nvSpPr>
        <p:spPr>
          <a:xfrm>
            <a:off x="1756014" y="3479438"/>
            <a:ext cx="2091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Una solución 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A55AC24C-B87B-49D4-A981-5C4252A8EB5D}"/>
              </a:ext>
            </a:extLst>
          </p:cNvPr>
          <p:cNvSpPr/>
          <p:nvPr/>
        </p:nvSpPr>
        <p:spPr>
          <a:xfrm>
            <a:off x="4064288" y="3101008"/>
            <a:ext cx="419687" cy="1280081"/>
          </a:xfrm>
          <a:prstGeom prst="leftBrace">
            <a:avLst/>
          </a:prstGeom>
          <a:ln w="38100">
            <a:solidFill>
              <a:srgbClr val="19A2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180F1F5-8203-49EA-8F30-00EB240A6935}"/>
              </a:ext>
            </a:extLst>
          </p:cNvPr>
          <p:cNvCxnSpPr/>
          <p:nvPr/>
        </p:nvCxnSpPr>
        <p:spPr>
          <a:xfrm>
            <a:off x="506103" y="1145469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7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741D861-5FC8-4606-BCF9-396082388E31}"/>
              </a:ext>
            </a:extLst>
          </p:cNvPr>
          <p:cNvSpPr/>
          <p:nvPr/>
        </p:nvSpPr>
        <p:spPr>
          <a:xfrm>
            <a:off x="269521" y="945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dirty="0"/>
              <a:t>Procedimiento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D529BA6-8241-4A52-93EF-C48683EC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7 de 20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C577A8-047C-4FF8-9460-6EAC765947A7}"/>
              </a:ext>
            </a:extLst>
          </p:cNvPr>
          <p:cNvSpPr/>
          <p:nvPr/>
        </p:nvSpPr>
        <p:spPr>
          <a:xfrm>
            <a:off x="1082941" y="3903456"/>
            <a:ext cx="1622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Tribunal</a:t>
            </a:r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5411176-47ED-4454-A248-B51582C7C1B7}"/>
              </a:ext>
            </a:extLst>
          </p:cNvPr>
          <p:cNvSpPr/>
          <p:nvPr/>
        </p:nvSpPr>
        <p:spPr>
          <a:xfrm>
            <a:off x="2194452" y="1716818"/>
            <a:ext cx="1772529" cy="1033727"/>
          </a:xfrm>
          <a:prstGeom prst="ellipse">
            <a:avLst/>
          </a:prstGeom>
          <a:solidFill>
            <a:srgbClr val="19A24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Cliente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57C2EA-74C3-4B33-A2B4-821C84F9F703}"/>
              </a:ext>
            </a:extLst>
          </p:cNvPr>
          <p:cNvSpPr/>
          <p:nvPr/>
        </p:nvSpPr>
        <p:spPr>
          <a:xfrm>
            <a:off x="3254217" y="3903456"/>
            <a:ext cx="1622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Director</a:t>
            </a:r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BF18C52-0471-45D8-90C0-C6DAD7DBBD4F}"/>
              </a:ext>
            </a:extLst>
          </p:cNvPr>
          <p:cNvSpPr/>
          <p:nvPr/>
        </p:nvSpPr>
        <p:spPr>
          <a:xfrm>
            <a:off x="5554230" y="1701487"/>
            <a:ext cx="1772529" cy="1033727"/>
          </a:xfrm>
          <a:prstGeom prst="ellipse">
            <a:avLst/>
          </a:prstGeom>
          <a:solidFill>
            <a:srgbClr val="19A24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Equipo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4FCFA5-6BDD-4E95-BC15-2924D189D16F}"/>
              </a:ext>
            </a:extLst>
          </p:cNvPr>
          <p:cNvSpPr/>
          <p:nvPr/>
        </p:nvSpPr>
        <p:spPr>
          <a:xfrm>
            <a:off x="5554231" y="3903456"/>
            <a:ext cx="1772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Estudiante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161EF4-263A-4C46-9D2F-67AE07E1F44B}"/>
              </a:ext>
            </a:extLst>
          </p:cNvPr>
          <p:cNvSpPr/>
          <p:nvPr/>
        </p:nvSpPr>
        <p:spPr>
          <a:xfrm>
            <a:off x="8531946" y="1714210"/>
            <a:ext cx="2110154" cy="1033727"/>
          </a:xfrm>
          <a:prstGeom prst="ellipse">
            <a:avLst/>
          </a:prstGeom>
          <a:solidFill>
            <a:srgbClr val="19A24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Proyecto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7D1310-8861-4A31-8C86-3AFEAD37984C}"/>
              </a:ext>
            </a:extLst>
          </p:cNvPr>
          <p:cNvSpPr/>
          <p:nvPr/>
        </p:nvSpPr>
        <p:spPr>
          <a:xfrm>
            <a:off x="9263468" y="3903456"/>
            <a:ext cx="1772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TFG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C11E75C-9BBD-432A-A5CD-BF10FD89548B}"/>
              </a:ext>
            </a:extLst>
          </p:cNvPr>
          <p:cNvCxnSpPr/>
          <p:nvPr/>
        </p:nvCxnSpPr>
        <p:spPr>
          <a:xfrm flipH="1">
            <a:off x="1894178" y="2941846"/>
            <a:ext cx="661182" cy="919662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3354C5-FE7B-4A1B-9CBF-24B710E94B85}"/>
              </a:ext>
            </a:extLst>
          </p:cNvPr>
          <p:cNvCxnSpPr>
            <a:cxnSpLocks/>
          </p:cNvCxnSpPr>
          <p:nvPr/>
        </p:nvCxnSpPr>
        <p:spPr>
          <a:xfrm>
            <a:off x="3537753" y="2941846"/>
            <a:ext cx="342423" cy="894272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8A4BB54-BE03-48CF-B752-DB998CD8F799}"/>
              </a:ext>
            </a:extLst>
          </p:cNvPr>
          <p:cNvCxnSpPr>
            <a:cxnSpLocks/>
          </p:cNvCxnSpPr>
          <p:nvPr/>
        </p:nvCxnSpPr>
        <p:spPr>
          <a:xfrm>
            <a:off x="6446929" y="2850060"/>
            <a:ext cx="1" cy="870301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89A0309-5F6E-4911-9DD4-F57BB07A2B10}"/>
              </a:ext>
            </a:extLst>
          </p:cNvPr>
          <p:cNvCxnSpPr>
            <a:cxnSpLocks/>
          </p:cNvCxnSpPr>
          <p:nvPr/>
        </p:nvCxnSpPr>
        <p:spPr>
          <a:xfrm>
            <a:off x="9589368" y="2837861"/>
            <a:ext cx="0" cy="839259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41CAA21-9B2C-4F76-99A9-E2100F53A7A8}"/>
              </a:ext>
            </a:extLst>
          </p:cNvPr>
          <p:cNvSpPr/>
          <p:nvPr/>
        </p:nvSpPr>
        <p:spPr>
          <a:xfrm>
            <a:off x="5262366" y="5107761"/>
            <a:ext cx="23691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Historias de usuario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838E431-DA1D-4217-B06E-5C0D09C11F8C}"/>
              </a:ext>
            </a:extLst>
          </p:cNvPr>
          <p:cNvSpPr/>
          <p:nvPr/>
        </p:nvSpPr>
        <p:spPr>
          <a:xfrm>
            <a:off x="3155744" y="3852621"/>
            <a:ext cx="1622474" cy="6781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86C4B99-B232-4669-BD9E-6C50240112E1}"/>
              </a:ext>
            </a:extLst>
          </p:cNvPr>
          <p:cNvSpPr/>
          <p:nvPr/>
        </p:nvSpPr>
        <p:spPr>
          <a:xfrm>
            <a:off x="5493350" y="3819878"/>
            <a:ext cx="1903803" cy="6781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336DA6E-0483-41FF-B7DC-4E6EBC1193F1}"/>
              </a:ext>
            </a:extLst>
          </p:cNvPr>
          <p:cNvSpPr/>
          <p:nvPr/>
        </p:nvSpPr>
        <p:spPr>
          <a:xfrm>
            <a:off x="5438743" y="5044253"/>
            <a:ext cx="2016372" cy="11324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07019A1-E5B9-4E70-9B1C-1B2468169E6E}"/>
              </a:ext>
            </a:extLst>
          </p:cNvPr>
          <p:cNvCxnSpPr>
            <a:cxnSpLocks/>
          </p:cNvCxnSpPr>
          <p:nvPr/>
        </p:nvCxnSpPr>
        <p:spPr>
          <a:xfrm>
            <a:off x="6440495" y="4498007"/>
            <a:ext cx="0" cy="486489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AB0442E-6D73-41FE-A7A9-F52887041ADD}"/>
              </a:ext>
            </a:extLst>
          </p:cNvPr>
          <p:cNvCxnSpPr>
            <a:cxnSpLocks/>
          </p:cNvCxnSpPr>
          <p:nvPr/>
        </p:nvCxnSpPr>
        <p:spPr>
          <a:xfrm>
            <a:off x="4352930" y="4777363"/>
            <a:ext cx="692092" cy="773480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00BD3BF-0F13-4186-AE39-5879CECAB78C}"/>
              </a:ext>
            </a:extLst>
          </p:cNvPr>
          <p:cNvCxnSpPr>
            <a:cxnSpLocks/>
          </p:cNvCxnSpPr>
          <p:nvPr/>
        </p:nvCxnSpPr>
        <p:spPr>
          <a:xfrm flipH="1" flipV="1">
            <a:off x="4561101" y="4611501"/>
            <a:ext cx="612849" cy="746183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E4EB578-B454-4CCC-9597-7FE289F6FC8D}"/>
              </a:ext>
            </a:extLst>
          </p:cNvPr>
          <p:cNvCxnSpPr>
            <a:cxnSpLocks/>
          </p:cNvCxnSpPr>
          <p:nvPr/>
        </p:nvCxnSpPr>
        <p:spPr>
          <a:xfrm flipV="1">
            <a:off x="7977765" y="4611501"/>
            <a:ext cx="1356518" cy="815493"/>
          </a:xfrm>
          <a:prstGeom prst="straightConnector1">
            <a:avLst/>
          </a:prstGeom>
          <a:ln w="57150">
            <a:solidFill>
              <a:srgbClr val="148239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A8A9F13-0D8D-4291-9521-F243A574D88B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47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11D9C53-52FF-4E26-AAC7-63D9A095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 de 20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658801-2C30-428E-A86E-CD38ADD9C1F4}"/>
              </a:ext>
            </a:extLst>
          </p:cNvPr>
          <p:cNvSpPr/>
          <p:nvPr/>
        </p:nvSpPr>
        <p:spPr>
          <a:xfrm>
            <a:off x="1225062" y="3509672"/>
            <a:ext cx="1931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2800" dirty="0"/>
              <a:t>Página web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C71764-EA35-4AA7-B02E-EBFC06E0B17F}"/>
              </a:ext>
            </a:extLst>
          </p:cNvPr>
          <p:cNvSpPr/>
          <p:nvPr/>
        </p:nvSpPr>
        <p:spPr>
          <a:xfrm>
            <a:off x="1045700" y="5209673"/>
            <a:ext cx="2359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2800" dirty="0"/>
              <a:t>Base de datos</a:t>
            </a:r>
          </a:p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6D4B2C-3280-4A18-ADCE-C11361F17E78}"/>
              </a:ext>
            </a:extLst>
          </p:cNvPr>
          <p:cNvSpPr/>
          <p:nvPr/>
        </p:nvSpPr>
        <p:spPr>
          <a:xfrm>
            <a:off x="1225062" y="1679596"/>
            <a:ext cx="19319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2800" dirty="0"/>
              <a:t>Aplicación</a:t>
            </a:r>
          </a:p>
          <a:p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2FAC330-125D-4DCA-9508-9F03B0FA8B1B}"/>
              </a:ext>
            </a:extLst>
          </p:cNvPr>
          <p:cNvSpPr/>
          <p:nvPr/>
        </p:nvSpPr>
        <p:spPr>
          <a:xfrm>
            <a:off x="4210929" y="1126982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/>
          </a:p>
          <a:p>
            <a:r>
              <a:rPr lang="es-ES" sz="2400" dirty="0"/>
              <a:t>- Formulario para registrar usuarios</a:t>
            </a:r>
          </a:p>
          <a:p>
            <a:r>
              <a:rPr lang="es-ES" sz="2400" dirty="0"/>
              <a:t>- Formulario para incidencias</a:t>
            </a:r>
          </a:p>
          <a:p>
            <a:r>
              <a:rPr lang="es-ES" sz="2400" dirty="0"/>
              <a:t>- Ver mis últimas incidencias</a:t>
            </a:r>
          </a:p>
          <a:p>
            <a:r>
              <a:rPr lang="es-ES" sz="2400" dirty="0"/>
              <a:t>- Anular mis incidencias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3DC7295-217C-4620-BD59-6F3818A38C30}"/>
              </a:ext>
            </a:extLst>
          </p:cNvPr>
          <p:cNvSpPr/>
          <p:nvPr/>
        </p:nvSpPr>
        <p:spPr>
          <a:xfrm>
            <a:off x="4210929" y="2872647"/>
            <a:ext cx="659305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2400" dirty="0"/>
              <a:t>- Ver últimas incidencias</a:t>
            </a:r>
          </a:p>
          <a:p>
            <a:r>
              <a:rPr lang="es-ES" sz="2400" dirty="0"/>
              <a:t>- Generar las etiquetas para incidencias económicas</a:t>
            </a:r>
          </a:p>
          <a:p>
            <a:r>
              <a:rPr lang="es-ES" sz="2400" dirty="0"/>
              <a:t>- Ver mis últimas incidencias</a:t>
            </a:r>
          </a:p>
          <a:p>
            <a:r>
              <a:rPr lang="es-ES" sz="2400" dirty="0"/>
              <a:t>- Mostrar datos estadísticos de las incidencias</a:t>
            </a:r>
          </a:p>
          <a:p>
            <a:r>
              <a:rPr lang="es-ES" sz="2400" dirty="0"/>
              <a:t>- Anular las incidencias desde la página web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185FBB0-42C0-4C7F-B4A9-2F277F20F74B}"/>
              </a:ext>
            </a:extLst>
          </p:cNvPr>
          <p:cNvSpPr/>
          <p:nvPr/>
        </p:nvSpPr>
        <p:spPr>
          <a:xfrm>
            <a:off x="4210929" y="533278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/>
              <a:t>- Almacena todos los datos </a:t>
            </a:r>
          </a:p>
          <a:p>
            <a:r>
              <a:rPr lang="es-ES" sz="2400" dirty="0"/>
              <a:t>- Está gestionada mediante scripts de Google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40379059-4876-491B-865C-CF518CBBDC20}"/>
              </a:ext>
            </a:extLst>
          </p:cNvPr>
          <p:cNvSpPr/>
          <p:nvPr/>
        </p:nvSpPr>
        <p:spPr>
          <a:xfrm>
            <a:off x="3486445" y="5209673"/>
            <a:ext cx="562708" cy="1107057"/>
          </a:xfrm>
          <a:prstGeom prst="leftBrace">
            <a:avLst>
              <a:gd name="adj1" fmla="val 49184"/>
              <a:gd name="adj2" fmla="val 50000"/>
            </a:avLst>
          </a:prstGeom>
          <a:ln w="57150">
            <a:solidFill>
              <a:srgbClr val="19A2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E79B9D40-84AD-4C4C-AA1C-F4E85C89910D}"/>
              </a:ext>
            </a:extLst>
          </p:cNvPr>
          <p:cNvSpPr/>
          <p:nvPr/>
        </p:nvSpPr>
        <p:spPr>
          <a:xfrm>
            <a:off x="3472376" y="1462770"/>
            <a:ext cx="562708" cy="1510871"/>
          </a:xfrm>
          <a:prstGeom prst="leftBrace">
            <a:avLst>
              <a:gd name="adj1" fmla="val 49184"/>
              <a:gd name="adj2" fmla="val 50000"/>
            </a:avLst>
          </a:prstGeom>
          <a:ln w="57150">
            <a:solidFill>
              <a:srgbClr val="19A2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79956DC7-6AA1-445A-86C7-460CAAD6AB0F}"/>
              </a:ext>
            </a:extLst>
          </p:cNvPr>
          <p:cNvSpPr/>
          <p:nvPr/>
        </p:nvSpPr>
        <p:spPr>
          <a:xfrm>
            <a:off x="3472376" y="3200906"/>
            <a:ext cx="562708" cy="1841448"/>
          </a:xfrm>
          <a:prstGeom prst="leftBrace">
            <a:avLst>
              <a:gd name="adj1" fmla="val 49184"/>
              <a:gd name="adj2" fmla="val 50000"/>
            </a:avLst>
          </a:prstGeom>
          <a:ln w="57150">
            <a:solidFill>
              <a:srgbClr val="19A2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5F09F4C-95B6-41A3-928E-B9BCF4C7F73F}"/>
              </a:ext>
            </a:extLst>
          </p:cNvPr>
          <p:cNvSpPr/>
          <p:nvPr/>
        </p:nvSpPr>
        <p:spPr>
          <a:xfrm>
            <a:off x="269521" y="945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5400" dirty="0"/>
              <a:t>Resultados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0CF6677-EE12-4EEF-9BBD-8F2F7401EA5E}"/>
              </a:ext>
            </a:extLst>
          </p:cNvPr>
          <p:cNvCxnSpPr/>
          <p:nvPr/>
        </p:nvCxnSpPr>
        <p:spPr>
          <a:xfrm>
            <a:off x="308555" y="1026733"/>
            <a:ext cx="9708465" cy="0"/>
          </a:xfrm>
          <a:prstGeom prst="line">
            <a:avLst/>
          </a:prstGeom>
          <a:ln w="76200">
            <a:solidFill>
              <a:srgbClr val="19A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54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550</Words>
  <Application>Microsoft Office PowerPoint</Application>
  <PresentationFormat>Panorámica</PresentationFormat>
  <Paragraphs>282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Tema de Office</vt:lpstr>
      <vt:lpstr>Supervisión de operaciones de máquinas de café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Supervisión de operaciones de máquinas de café</dc:title>
  <dc:creator>natalia</dc:creator>
  <cp:lastModifiedBy>JULIÁN LOZANO MORALEDA</cp:lastModifiedBy>
  <cp:revision>13</cp:revision>
  <dcterms:created xsi:type="dcterms:W3CDTF">2019-06-23T17:23:52Z</dcterms:created>
  <dcterms:modified xsi:type="dcterms:W3CDTF">2019-06-24T08:04:51Z</dcterms:modified>
</cp:coreProperties>
</file>