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57200" y="394848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467424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/>
          </p:nvPr>
        </p:nvSpPr>
        <p:spPr>
          <a:xfrm>
            <a:off x="45720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/>
          </p:nvPr>
        </p:nvSpPr>
        <p:spPr>
          <a:xfrm>
            <a:off x="323964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/>
          </p:nvPr>
        </p:nvSpPr>
        <p:spPr>
          <a:xfrm>
            <a:off x="602208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2824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394848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3948480"/>
            <a:ext cx="264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457200" y="22824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674240" y="394848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457200" y="3948480"/>
            <a:ext cx="8229600" cy="21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847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" name="Freeform 3"/>
            <p:cNvSpPr/>
            <p:nvPr/>
          </p:nvSpPr>
          <p:spPr>
            <a:xfrm>
              <a:off x="0" y="4876920"/>
              <a:ext cx="9144000" cy="1981080"/>
            </a:xfrm>
            <a:custGeom>
              <a:avLst/>
              <a:gdLst/>
              <a:ahLst/>
              <a:rect l="l" t="t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4"/>
            <p:cNvSpPr/>
            <p:nvPr/>
          </p:nvSpPr>
          <p:spPr>
            <a:xfrm>
              <a:off x="0" y="0"/>
              <a:ext cx="9144000" cy="4876920"/>
            </a:xfrm>
            <a:custGeom>
              <a:avLst/>
              <a:gdLst/>
              <a:ahLst/>
              <a:rect l="l" t="t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rgbClr val="001847"/>
                </a:gs>
                <a:gs pos="100000">
                  <a:srgbClr val="003399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Freeform 5"/>
          <p:cNvSpPr/>
          <p:nvPr/>
        </p:nvSpPr>
        <p:spPr>
          <a:xfrm>
            <a:off x="6248520" y="6262560"/>
            <a:ext cx="2895480" cy="609840"/>
          </a:xfrm>
          <a:custGeom>
            <a:avLst/>
            <a:gdLst/>
            <a:ahLst/>
            <a:rect l="l" t="t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Group 6"/>
          <p:cNvGrpSpPr/>
          <p:nvPr/>
        </p:nvGrpSpPr>
        <p:grpSpPr>
          <a:xfrm>
            <a:off x="0" y="6019920"/>
            <a:ext cx="7848720" cy="857160"/>
            <a:chOff x="0" y="6019920"/>
            <a:chExt cx="7848720" cy="857160"/>
          </a:xfrm>
        </p:grpSpPr>
        <p:sp>
          <p:nvSpPr>
            <p:cNvPr id="5" name="Freeform 7"/>
            <p:cNvSpPr/>
            <p:nvPr/>
          </p:nvSpPr>
          <p:spPr>
            <a:xfrm>
              <a:off x="2362320" y="6019920"/>
              <a:ext cx="5143320" cy="850680"/>
            </a:xfrm>
            <a:custGeom>
              <a:avLst/>
              <a:gdLst/>
              <a:ahLst/>
              <a:rect l="l" t="t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rgbClr val="847864"/>
                </a:gs>
                <a:gs pos="100000">
                  <a:srgbClr val="46341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" name="Group 8"/>
            <p:cNvGrpSpPr/>
            <p:nvPr/>
          </p:nvGrpSpPr>
          <p:grpSpPr>
            <a:xfrm>
              <a:off x="3946680" y="6019920"/>
              <a:ext cx="3902040" cy="857160"/>
              <a:chOff x="3946680" y="6019920"/>
              <a:chExt cx="3902040" cy="857160"/>
            </a:xfrm>
          </p:grpSpPr>
          <p:sp>
            <p:nvSpPr>
              <p:cNvPr id="7" name="Freeform 9"/>
              <p:cNvSpPr/>
              <p:nvPr/>
            </p:nvSpPr>
            <p:spPr>
              <a:xfrm>
                <a:off x="6267600" y="6031080"/>
                <a:ext cx="1581120" cy="846000"/>
              </a:xfrm>
              <a:custGeom>
                <a:avLst/>
                <a:gdLst/>
                <a:ahLst/>
                <a:rect l="l" t="t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Freeform 10"/>
              <p:cNvSpPr/>
              <p:nvPr/>
            </p:nvSpPr>
            <p:spPr>
              <a:xfrm>
                <a:off x="4249800" y="6019920"/>
                <a:ext cx="295200" cy="627120"/>
              </a:xfrm>
              <a:custGeom>
                <a:avLst/>
                <a:gdLst/>
                <a:ahLst/>
                <a:rect l="l" t="t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Freeform 11"/>
              <p:cNvSpPr/>
              <p:nvPr/>
            </p:nvSpPr>
            <p:spPr>
              <a:xfrm>
                <a:off x="4809960" y="6180120"/>
                <a:ext cx="600120" cy="430200"/>
              </a:xfrm>
              <a:custGeom>
                <a:avLst/>
                <a:gdLst/>
                <a:ahLst/>
                <a:rect l="l" t="t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Freeform 12"/>
              <p:cNvSpPr/>
              <p:nvPr/>
            </p:nvSpPr>
            <p:spPr>
              <a:xfrm>
                <a:off x="5759280" y="6137280"/>
                <a:ext cx="246240" cy="117360"/>
              </a:xfrm>
              <a:custGeom>
                <a:avLst/>
                <a:gdLst/>
                <a:ahLst/>
                <a:rect l="l" t="t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Freeform 13"/>
              <p:cNvSpPr/>
              <p:nvPr/>
            </p:nvSpPr>
            <p:spPr>
              <a:xfrm>
                <a:off x="3946680" y="6126120"/>
                <a:ext cx="66600" cy="128520"/>
              </a:xfrm>
              <a:custGeom>
                <a:avLst/>
                <a:gdLst/>
                <a:ahLst/>
                <a:rect l="l" t="t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" name="Freeform 14"/>
            <p:cNvSpPr/>
            <p:nvPr/>
          </p:nvSpPr>
          <p:spPr>
            <a:xfrm>
              <a:off x="0" y="6019920"/>
              <a:ext cx="6311880" cy="849240"/>
            </a:xfrm>
            <a:custGeom>
              <a:avLst/>
              <a:gdLst/>
              <a:ahLst/>
              <a:rect l="l" t="t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rgbClr val="73654f"/>
                </a:gs>
                <a:gs pos="100000">
                  <a:srgbClr val="46341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5"/>
          <p:cNvGrpSpPr/>
          <p:nvPr/>
        </p:nvGrpSpPr>
        <p:grpSpPr>
          <a:xfrm>
            <a:off x="627120" y="6021360"/>
            <a:ext cx="5684760" cy="849240"/>
            <a:chOff x="627120" y="6021360"/>
            <a:chExt cx="5684760" cy="849240"/>
          </a:xfrm>
        </p:grpSpPr>
        <p:sp>
          <p:nvSpPr>
            <p:cNvPr id="14" name="Freeform 16"/>
            <p:cNvSpPr/>
            <p:nvPr/>
          </p:nvSpPr>
          <p:spPr>
            <a:xfrm>
              <a:off x="1898640" y="6021360"/>
              <a:ext cx="579600" cy="461880"/>
            </a:xfrm>
            <a:custGeom>
              <a:avLst/>
              <a:gdLst/>
              <a:ahLst/>
              <a:rect l="l" t="t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17"/>
            <p:cNvSpPr/>
            <p:nvPr/>
          </p:nvSpPr>
          <p:spPr>
            <a:xfrm>
              <a:off x="3084480" y="6078600"/>
              <a:ext cx="3227400" cy="792000"/>
            </a:xfrm>
            <a:custGeom>
              <a:avLst/>
              <a:gdLst/>
              <a:ahLst/>
              <a:rect l="l" t="t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18"/>
            <p:cNvSpPr/>
            <p:nvPr/>
          </p:nvSpPr>
          <p:spPr>
            <a:xfrm>
              <a:off x="2905200" y="6068880"/>
              <a:ext cx="112680" cy="96840"/>
            </a:xfrm>
            <a:custGeom>
              <a:avLst/>
              <a:gdLst/>
              <a:ahLst/>
              <a:rect l="l" t="t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19"/>
            <p:cNvSpPr/>
            <p:nvPr/>
          </p:nvSpPr>
          <p:spPr>
            <a:xfrm>
              <a:off x="1357200" y="6099120"/>
              <a:ext cx="255600" cy="260280"/>
            </a:xfrm>
            <a:custGeom>
              <a:avLst/>
              <a:gdLst/>
              <a:ahLst/>
              <a:rect l="l" t="t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20"/>
            <p:cNvSpPr/>
            <p:nvPr/>
          </p:nvSpPr>
          <p:spPr>
            <a:xfrm>
              <a:off x="1120680" y="6118200"/>
              <a:ext cx="93600" cy="96840"/>
            </a:xfrm>
            <a:custGeom>
              <a:avLst/>
              <a:gdLst/>
              <a:ahLst/>
              <a:rect l="l" t="t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21"/>
            <p:cNvSpPr/>
            <p:nvPr/>
          </p:nvSpPr>
          <p:spPr>
            <a:xfrm>
              <a:off x="627120" y="6049800"/>
              <a:ext cx="388800" cy="328680"/>
            </a:xfrm>
            <a:custGeom>
              <a:avLst/>
              <a:gdLst/>
              <a:ahLst/>
              <a:rect l="l" t="t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3e3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/>
          </p:nvPr>
        </p:nvSpPr>
        <p:spPr>
          <a:xfrm>
            <a:off x="456840" y="6248520"/>
            <a:ext cx="213372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C58E280-2705-4622-9950-AC1EC8BF87B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1847"/>
            </a:gs>
            <a:gs pos="100000">
              <a:srgbClr val="0033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2"/>
          <p:cNvGrpSpPr/>
          <p:nvPr/>
        </p:nvGrpSpPr>
        <p:grpSpPr>
          <a:xfrm>
            <a:off x="-6480" y="20520"/>
            <a:ext cx="9144000" cy="6858000"/>
            <a:chOff x="-6480" y="20520"/>
            <a:chExt cx="9144000" cy="6858000"/>
          </a:xfrm>
        </p:grpSpPr>
        <p:sp>
          <p:nvSpPr>
            <p:cNvPr id="62" name="Freeform 3"/>
            <p:cNvSpPr/>
            <p:nvPr/>
          </p:nvSpPr>
          <p:spPr>
            <a:xfrm>
              <a:off x="-6480" y="4897440"/>
              <a:ext cx="9144000" cy="1981080"/>
            </a:xfrm>
            <a:custGeom>
              <a:avLst/>
              <a:gdLst/>
              <a:ahLst/>
              <a:rect l="l" t="t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33cccc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Freeform 4"/>
            <p:cNvSpPr/>
            <p:nvPr/>
          </p:nvSpPr>
          <p:spPr>
            <a:xfrm>
              <a:off x="-6480" y="20520"/>
              <a:ext cx="9144000" cy="4876920"/>
            </a:xfrm>
            <a:custGeom>
              <a:avLst/>
              <a:gdLst/>
              <a:ahLst/>
              <a:rect l="l" t="t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rgbClr val="001847"/>
                </a:gs>
                <a:gs pos="100000">
                  <a:srgbClr val="003399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" name="Freeform 5"/>
          <p:cNvSpPr/>
          <p:nvPr/>
        </p:nvSpPr>
        <p:spPr>
          <a:xfrm>
            <a:off x="6242040" y="6269040"/>
            <a:ext cx="2895480" cy="609480"/>
          </a:xfrm>
          <a:custGeom>
            <a:avLst/>
            <a:gdLst/>
            <a:ahLst/>
            <a:rect l="l" t="t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rgbClr val="003399"/>
              </a:gs>
              <a:gs pos="100000">
                <a:srgbClr val="00ffcc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" name="Group 6"/>
          <p:cNvGrpSpPr/>
          <p:nvPr/>
        </p:nvGrpSpPr>
        <p:grpSpPr>
          <a:xfrm>
            <a:off x="-1440" y="6033960"/>
            <a:ext cx="7844400" cy="850680"/>
            <a:chOff x="-1440" y="6033960"/>
            <a:chExt cx="7844400" cy="850680"/>
          </a:xfrm>
        </p:grpSpPr>
        <p:sp>
          <p:nvSpPr>
            <p:cNvPr id="66" name="Freeform 7"/>
            <p:cNvSpPr/>
            <p:nvPr/>
          </p:nvSpPr>
          <p:spPr>
            <a:xfrm>
              <a:off x="2360520" y="6033960"/>
              <a:ext cx="5142960" cy="850680"/>
            </a:xfrm>
            <a:custGeom>
              <a:avLst/>
              <a:gdLst/>
              <a:ahLst/>
              <a:rect l="l" t="t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rgbClr val="847864"/>
                </a:gs>
                <a:gs pos="100000">
                  <a:srgbClr val="46341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" name="Group 8"/>
            <p:cNvGrpSpPr/>
            <p:nvPr/>
          </p:nvGrpSpPr>
          <p:grpSpPr>
            <a:xfrm>
              <a:off x="3944880" y="6033960"/>
              <a:ext cx="3898080" cy="850680"/>
              <a:chOff x="3944880" y="6033960"/>
              <a:chExt cx="3898080" cy="850680"/>
            </a:xfrm>
          </p:grpSpPr>
          <p:sp>
            <p:nvSpPr>
              <p:cNvPr id="68" name="Freeform 9"/>
              <p:cNvSpPr/>
              <p:nvPr/>
            </p:nvSpPr>
            <p:spPr>
              <a:xfrm>
                <a:off x="6265440" y="6045120"/>
                <a:ext cx="1577520" cy="839520"/>
              </a:xfrm>
              <a:custGeom>
                <a:avLst/>
                <a:gdLst/>
                <a:ahLst/>
                <a:rect l="l" t="t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Freeform 10"/>
              <p:cNvSpPr/>
              <p:nvPr/>
            </p:nvSpPr>
            <p:spPr>
              <a:xfrm>
                <a:off x="4247640" y="6033960"/>
                <a:ext cx="294840" cy="627120"/>
              </a:xfrm>
              <a:custGeom>
                <a:avLst/>
                <a:gdLst/>
                <a:ahLst/>
                <a:rect l="l" t="t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Freeform 11"/>
              <p:cNvSpPr/>
              <p:nvPr/>
            </p:nvSpPr>
            <p:spPr>
              <a:xfrm>
                <a:off x="4807800" y="6194160"/>
                <a:ext cx="599760" cy="430200"/>
              </a:xfrm>
              <a:custGeom>
                <a:avLst/>
                <a:gdLst/>
                <a:ahLst/>
                <a:rect l="l" t="t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Freeform 12"/>
              <p:cNvSpPr/>
              <p:nvPr/>
            </p:nvSpPr>
            <p:spPr>
              <a:xfrm>
                <a:off x="5757120" y="6151320"/>
                <a:ext cx="245880" cy="117360"/>
              </a:xfrm>
              <a:custGeom>
                <a:avLst/>
                <a:gdLst/>
                <a:ahLst/>
                <a:rect l="l" t="t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Freeform 13"/>
              <p:cNvSpPr/>
              <p:nvPr/>
            </p:nvSpPr>
            <p:spPr>
              <a:xfrm>
                <a:off x="3944880" y="6140160"/>
                <a:ext cx="66240" cy="128520"/>
              </a:xfrm>
              <a:custGeom>
                <a:avLst/>
                <a:gdLst/>
                <a:ahLst/>
                <a:rect l="l" t="t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46341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" name="Freeform 14"/>
            <p:cNvSpPr/>
            <p:nvPr/>
          </p:nvSpPr>
          <p:spPr>
            <a:xfrm>
              <a:off x="-1440" y="6033960"/>
              <a:ext cx="6311520" cy="849240"/>
            </a:xfrm>
            <a:custGeom>
              <a:avLst/>
              <a:gdLst/>
              <a:ahLst/>
              <a:rect l="l" t="t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rgbClr val="73654f"/>
                </a:gs>
                <a:gs pos="100000">
                  <a:srgbClr val="463416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Group 15"/>
          <p:cNvGrpSpPr/>
          <p:nvPr/>
        </p:nvGrpSpPr>
        <p:grpSpPr>
          <a:xfrm>
            <a:off x="627120" y="6021360"/>
            <a:ext cx="5684760" cy="849240"/>
            <a:chOff x="627120" y="6021360"/>
            <a:chExt cx="5684760" cy="849240"/>
          </a:xfrm>
        </p:grpSpPr>
        <p:sp>
          <p:nvSpPr>
            <p:cNvPr id="75" name="Freeform 16"/>
            <p:cNvSpPr/>
            <p:nvPr/>
          </p:nvSpPr>
          <p:spPr>
            <a:xfrm>
              <a:off x="1898640" y="6021360"/>
              <a:ext cx="579600" cy="461880"/>
            </a:xfrm>
            <a:custGeom>
              <a:avLst/>
              <a:gdLst/>
              <a:ahLst/>
              <a:rect l="l" t="t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3084480" y="6078600"/>
              <a:ext cx="3227400" cy="792000"/>
            </a:xfrm>
            <a:custGeom>
              <a:avLst/>
              <a:gdLst/>
              <a:ahLst/>
              <a:rect l="l" t="t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2905200" y="6068880"/>
              <a:ext cx="112680" cy="96840"/>
            </a:xfrm>
            <a:custGeom>
              <a:avLst/>
              <a:gdLst/>
              <a:ahLst/>
              <a:rect l="l" t="t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1357200" y="6099120"/>
              <a:ext cx="255600" cy="260280"/>
            </a:xfrm>
            <a:custGeom>
              <a:avLst/>
              <a:gdLst/>
              <a:ahLst/>
              <a:rect l="l" t="t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1120680" y="6118200"/>
              <a:ext cx="93600" cy="96840"/>
            </a:xfrm>
            <a:custGeom>
              <a:avLst/>
              <a:gdLst/>
              <a:ahLst/>
              <a:rect l="l" t="t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627120" y="6049800"/>
              <a:ext cx="388800" cy="328680"/>
            </a:xfrm>
            <a:custGeom>
              <a:avLst/>
              <a:gdLst/>
              <a:ahLst/>
              <a:rect l="l" t="t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rgbClr val="46341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3e3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56840" y="6248520"/>
            <a:ext cx="213372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BC2D104-7992-4350-B46B-BC9712162AD5}" type="slidenum">
              <a:rPr b="0" lang="en-US" sz="12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cnss.gov/CNSS/openDoc.cfm?jkiW3N0gUj/aJPhPkwLEhA" TargetMode="External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blaine.burnham@nmt.edu" TargetMode="External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cl.cam.ac.uk/~rja14/book.html" TargetMode="External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hyperlink" Target="http://www.sans.org/newsletters/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mailto:blaine.burnham@nmt.edu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e3e3ff"/>
                </a:solidFill>
                <a:latin typeface="Arial"/>
              </a:rPr>
              <a:t>CSE 489 / 589</a:t>
            </a:r>
            <a:br/>
            <a:r>
              <a:rPr b="1" lang="en-US" sz="3200" spc="-1" strike="noStrike">
                <a:solidFill>
                  <a:srgbClr val="e3e3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32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2" marL="914400">
              <a:spcBef>
                <a:spcPts val="700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             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Course Introduction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91440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algn="ctr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August 17, 2021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91440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Rectangle 4"/>
          <p:cNvSpPr/>
          <p:nvPr/>
        </p:nvSpPr>
        <p:spPr>
          <a:xfrm>
            <a:off x="2362320" y="4419720"/>
            <a:ext cx="457200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Blaine Burnham, PhD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Professor of Practice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New Mexico Tech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Grading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Grading Schema: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Exam 1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15%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Exam 2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15%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Exam 3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15%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Final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20%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Semester Project/30 min presentation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20%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Attendance/Standing Assignment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     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15%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Total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100%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1"/>
              </a:spcBef>
              <a:buClr>
                <a:srgbClr val="ffffff"/>
              </a:buClr>
              <a:buFont typeface="Calibri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Discussion of philosophy of testing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Letter Grade Assignment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Calibri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Nominal letter grade breakdown, meaning that the grade awarded will not be less than indicated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Calibri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94 - 100   = A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74 - 76 = 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90 - 93   = A -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70 - 73 = C-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87 - 89   = B+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67 - 69 = D+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84 - 86   = B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64 - 66 = 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80 - 83   = B-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60 - 63 = D-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77 - 79 = C+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Below 60 is an F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1"/>
              </a:spcBef>
              <a:buClr>
                <a:srgbClr val="ffffff"/>
              </a:buClr>
              <a:buFont typeface="Calibri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48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Information and security definitions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History of Information Security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Information Containers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Information Objects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Nature of Threat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Ware &amp; Anderson Reports and early papers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Discuss “Secrets &amp; Lies” by Schnier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Protection in General Purpose OS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Protection Mechanisms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Multics Objects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48320" y="1600200"/>
            <a:ext cx="403848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Multics Protection Rings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Trusted Systems Design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Trusted Systems Assurance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Reference Validation Monitor Model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Program Security: Viruses, etc.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Database Security (objects not directly controlled by OS)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Network Security extensions for the Reference Monitor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Network Security Threats and  Mitigation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Risk management, Business models,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Semester Projects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Need to schedule these: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Semester Project Selection: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Sept 17th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Semester Project draft due: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Oct 22nd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Semester Project due date:    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Dec 3rd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Final exam: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 When ever the university decides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General flow of the classes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News Notes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URL’s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Reading assignments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Lab Exercises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Lecture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Each week, at the beginning of class, bring: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Two “news note” article about some aspect of information security to be discussed in class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One paragraph summarizing the article, including URL reference if available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Two URL’s that point to locations you have found that you believe add content and substance to our studies.  With a brief description of each.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Two “exam questions” and corresponding answers that you think would be appropriate for a quiz or exam in this course, based on any of the material covered.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 actually use these suggestions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Critical analysis of the reading assignments:  Why is it included, why is it relevant, what does it contribute 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Questions on course structure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Drivers for the course content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Government has invested considerable effort in developing the science of Information Security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There is a great deal of work done that you need to know about and understand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This knowledge is becoming more difficult to find.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We KNOW HOW to build strong subversion proof IT systems.  You should have access to that knowledge.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Personal  perspective:  The profession needs the most technically astute / capable / “heavy lifters” that can be made.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Careers not jobs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NSTISSI 4011 requirements document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 u="sng">
                <a:solidFill>
                  <a:srgbClr val="00ffcc"/>
                </a:solidFill>
                <a:uFillTx/>
                <a:latin typeface="Arial"/>
                <a:hlinkClick r:id="rId1"/>
              </a:rPr>
              <a:t>https://www.cnss.gov/CNSS/openDoc.cfm?jkiW3N0gUj/aJPhPkwLEhA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==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80000"/>
              </a:lnSpc>
              <a:spcBef>
                <a:spcPts val="34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Connection with COAE / money and a lot more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New entry in Biblo,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Initial Reading Assignment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Read and be prepared to discuss Schneier’s “Secrets and Lies” Part 1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[Schell] “What is there to worry about?”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4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Be prepared to comment in class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What is the central theme of each and how do they differ and why?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Scan or begin to read the following (prepare to read these next week)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PF] chapter 10 and 11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[SE] chapter 22, 24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Meet and Greet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Course Logistics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Ethics Statement 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Class Orientation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Introductions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First Assignment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First Lecture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pic>
        <p:nvPicPr>
          <p:cNvPr id="163" name="Content Placeholder 2" descr=""/>
          <p:cNvPicPr/>
          <p:nvPr/>
        </p:nvPicPr>
        <p:blipFill>
          <a:blip r:embed="rId1"/>
          <a:stretch/>
        </p:blipFill>
        <p:spPr>
          <a:xfrm>
            <a:off x="609480" y="1596960"/>
            <a:ext cx="8163000" cy="44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Biological: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(lacks concept of “deterrence)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Immunological / Public Health model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Biodiversity / heterogeneity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Programmed cell suicide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Market System: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(cost/value of assurance typically ignored)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Physical Asset Protection: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(but concept of “theft” is different)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Fortress (walls, moat, etc.)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Cops &amp; Robbers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Warfare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Conflict/competitive game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Science: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“is inherently different from other aspects of computing due to the presence of an </a:t>
            </a:r>
            <a:r>
              <a:rPr b="1" lang="en-US" sz="2000" spc="-1" strike="noStrike">
                <a:solidFill>
                  <a:srgbClr val="17375e"/>
                </a:solidFill>
                <a:latin typeface="Arial"/>
              </a:rPr>
              <a:t>adversary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” [ACM]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pic>
        <p:nvPicPr>
          <p:cNvPr id="167" name="Picture 4" descr=""/>
          <p:cNvPicPr/>
          <p:nvPr/>
        </p:nvPicPr>
        <p:blipFill>
          <a:blip r:embed="rId1"/>
          <a:stretch/>
        </p:blipFill>
        <p:spPr>
          <a:xfrm>
            <a:off x="304920" y="1623960"/>
            <a:ext cx="8381880" cy="43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Hazards to Information assets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Loss of Confidentiality: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Unauthorized* Information Disclosure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Loss of Integrity: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Unauthorized* Information Modification or Spoofing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Loss of Availability: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Disruption of Authorized* Access to Information or Processing Capability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* Policy describes “what is authorized”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675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Categories of Computer Attacks*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Inadvertent Disclosure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Phishing, dumpster diving, accidental revelation of password, etc.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Penetrations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Exploit of discovered vulnerabilities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Subversions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Insertion of an artifice in one part of the life cycle that can be used to the adversary’s advantage later.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*Meyers, 1980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Back to Fundamentals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Definitions of Information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Facts provided or learned about something or someone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What is conveyed or represented by a particular arrangement or sequence of things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Shannon (paraphrased): That which reduces uncertainty or chaos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476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</a:rPr>
              <a:t>Information does not exist separate from its physical embodiment</a:t>
            </a: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We tend to think of “information” as disembodied from the medium it is embedded in (but “information” is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Arial"/>
              </a:rPr>
              <a:t>always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embedded in a physical manifestation).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Individual or aggregate Quantum States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34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Electrons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34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Photons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34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Chiseled marks on clay tablets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34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Neural pathways in a brain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Even so, it is sometimes useful to think of information as “patterns that have been assigned meaning”, independently of the medium.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675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</a:rPr>
              <a:t>Related Concepts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Information container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Medium in which the information may exist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Usually “labeled” so we know a little about what to do with the information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Information object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An Information container with something in it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 person’s memory of an event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 Clay tablet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 Paper Document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Etc.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Information Domain – the next topic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(users, objects, expectations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Foundational Notions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Begin at the Beginning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 Information Domain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Users, Objects, Expectations w/r Information (Policy)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Old Idea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Pre-literate Cultures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Threat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Objective – Violation of Policy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Agent, Means, Opportunity, Motive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Objective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Attenuate the Threat to an Acceptable Level of Risk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We are about information assurance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What is Information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“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Don’t eat that Mushroom”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Is information, maybe very important information in that this particular mushroom is harmful.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So what has that “information” done for us?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Likely helped sort out possible confusion about mushrooms.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What else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CSE 489 / 589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3.0 units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Class meeting schedule:Tues 15:30 to 18:00 (MST)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Room  Cramer TBD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Class communication : </a:t>
            </a:r>
            <a:r>
              <a:rPr b="0" lang="en-US" sz="2400" spc="-1" strike="noStrike" u="sng">
                <a:solidFill>
                  <a:srgbClr val="00ffcc"/>
                </a:solidFill>
                <a:uFillTx/>
                <a:latin typeface="Arial"/>
                <a:hlinkClick r:id="rId1"/>
              </a:rPr>
              <a:t>blaine.burnham@nmt.edu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Phone:  505 404 8213  /  402 616 5867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Books and other resources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 the Bibliography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Where is it.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Trying to stand up a google drive fpor you to use.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What is Information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So DETM is information, what has it done for us?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There are a lot of attempts to deal with the question, most of them slide over into communications of one kind or another.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Shannon:  That which reduces chaos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Seems to be a general and good enough definition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pc="-1" strike="noStrike" u="sng">
                <a:solidFill>
                  <a:srgbClr val="ffffff"/>
                </a:solidFill>
                <a:uFillTx/>
                <a:latin typeface="Arial"/>
              </a:rPr>
              <a:t>Homework #1: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research definitions of Information and bring to class next, your best definition. With argument for why it is your best choice and how it compares with the Shannon definition.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What is information – we have a possible answer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Where is information?  Where do you put information.  What is the container?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Take a long cultural perspective.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Pre literate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Post pre literate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Literate but not sophisticated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Better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Technical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Digital and beyond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5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Information, where do we put it.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Depends on what resources are available / needed.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Information, do we have expectations?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Do our expectations influence where we put it?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Examples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What other expectations could influence our choices of where we put it?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How fast / how often it is needed?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How much it needs to be shared and with who.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Other examples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Information: what is it, where is it.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Is the where is it essentially a container?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So what are the containers as we progress through the eras of literacy?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Note that the information does not change at all, DETM remains the information.  The containers change and so does the “form factor” of the information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Form factor ( I need a better word – what do you suggest)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idea is in what form is the information incoded, captured, sort of the physics of how the information is actually held in the container?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Does it depend on the context?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Do some options have better preferred properties than others?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80000"/>
              </a:lnSpc>
              <a:spcBef>
                <a:spcPts val="34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Such as available, immutable ( hard to change), persistent, easy to secure ( this term is undefined at this moment but we will come back to it), other?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80000"/>
              </a:lnSpc>
              <a:spcBef>
                <a:spcPts val="34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Examples?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80000"/>
              </a:lnSpc>
              <a:spcBef>
                <a:spcPts val="34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Apparently each context has its strengths and weaknesses and compensating measures are created / invoked.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Examples?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Lets look at containers with the long look: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Take a long cultural perspective.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Pre literate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Post pre literate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Literate but not sophisticated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Better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Technical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Digital and beyond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Foundations of Information Security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Lets look at containers with the long look: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Take a long cultural perspective.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Pre literate  PEOPLE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Post pre literate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Literate but not sophisticated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Better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Technical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Digital and beyond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Preliterate Cultures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People and the Oral tradition.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Stories, songs, and other ( such as?)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Requirements:  availability  how did you go about making sure every one had the information?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Requirement:  Information is correct how to do that?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Requirement: some information might be very dangerous. How to get both availability and correctness and protect the information.  Can it be shared information?  Who does the sharing?  How decides?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Lets look at containers with the long look: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Take a long cultural perspective.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Pre literate PEOPLE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Post pre literate CARVINGS , ETCHINGS, HYROGLYPHS?, STORY DEVICES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Literate but not sophisticated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Better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Technical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Digital and beyond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Lets look at containers with the long look: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Take a long cultural perspective.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Pre literate PEOPLE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Post pre literate CARVINGS , ETCHINGS, HYROGLYPHS?, STORY DEVICES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Literate but not sophisticated MUD BRICKS, MUD/CLAY POUCHES,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Better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Technical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Digital and beyond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Books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[PF] Security in Computing, by Charles P. Pfleeger, Prentice-Hall, 4</a:t>
            </a:r>
            <a:r>
              <a:rPr b="0" lang="en-US" sz="2000" spc="-1" strike="noStrike" baseline="30000">
                <a:solidFill>
                  <a:srgbClr val="ffffff"/>
                </a:solidFill>
                <a:latin typeface="Arial"/>
              </a:rPr>
              <a:t>th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edition, 2006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[SL] Secrets &amp; Lies, by Bruce Schneier, Prentice-Hall, 2000.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First assignment is to read “Secrets and Lies” and be prepared to discuss it in class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[SE] Security Engineering, by Ross Anderson, Wiley Computer Publishing, 2001 2</a:t>
            </a:r>
            <a:r>
              <a:rPr b="0" lang="en-US" sz="2000" spc="-1" strike="noStrike" baseline="30000">
                <a:solidFill>
                  <a:srgbClr val="ffffff"/>
                </a:solidFill>
                <a:latin typeface="Arial"/>
              </a:rPr>
              <a:t>nd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Edition available online: </a:t>
            </a:r>
            <a:r>
              <a:rPr b="0" lang="en-US" sz="2000" spc="-1" strike="noStrike" u="sng">
                <a:solidFill>
                  <a:srgbClr val="00ffcc"/>
                </a:solidFill>
                <a:uFillTx/>
                <a:latin typeface="Arial"/>
                <a:hlinkClick r:id="rId1"/>
              </a:rPr>
              <a:t>http://www.cl.cam.ac.uk/~rja14/book.html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Other readings in bibliography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Multics Book,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Ware Report, Anderson Report,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other resource papers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5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Lets look at containers with the long look: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Take a long cultural perspective.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Pre literate PEOPLE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Post pre literate CARVINGS , ETCHINGS, HYROGLYPHS?, STORY DEVICES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Literate but not sophisticated MUD BRICKS, MUD/CLAY POUCHES,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Better PAPER AND WRITING TOOLS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Technical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Digital and beyond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Lets look at containers with the long look: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Take a long cultural perspective.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Pre literate PEOPLE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Post pre literate CARVINGS , ETCHINGS, HYROGLYPHS?, STORY DEVICES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Literate but not sophisticated MUD BRICKS, MUD/CLAY POUCHES,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Better PAPER AND WRITING TOOLS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Technical GREAT HANDLING OF PAPER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Digital and beyond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Lets look at containers with the long look: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Take a long cultural perspective.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Pre literate PEOPLE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Post pre literate CARVINGS , ETCHINGS, HYROGLYPHS?, STORY DEVICES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Literate but not sophisticated MUD BRICKS, MUD/CLAY POUCHES,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Better PAPER AND WRITING TOOLS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Technical GREAT HANDLING OF PAPER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Digital and beyond ???????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Lets look at containers with the long look: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Take a long cultural perspective.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Pre literate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Post pre literate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Literate but not sophisticated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Better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Technical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Digital and beyond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Marking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So how might one go about “marking” information?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What sort of marks might we consider?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Better, what are our expectations of marking? What are we trying to accomplish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What / how can we actually approximate the “marking” of information?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It appears to relate to a context, something uses the information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To be useful, it appears to require some way to “have” it, a container, that is relevant to the context, (calendar to a chicken?)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 context has expectations wrt the information and hence wrt to the container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Information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First notice that none of these ideas / concepts are particularly new.  Humankind has been doing this information management for a LONG time.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Lets recast some of these ideas in  a more current vernacular.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 information in its appropriate container appears to be what we might call an information object.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 Information Object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That Community of interested persons we could call the users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 expectations of the users WRT to particular information objects we could call Policy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Then the triple { info objects, Users, Policy } we could call an Information Domain.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Information Objects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 information object, users and Policy is where it all starts.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On cannot even pretend to develop a “secure” information system absent this essential beginning.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 more precision in the definition of the specific ID you are working with the better more effective the solution.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 Information Object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The starting point of building a “secure” system is identifying the ID’s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5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Experience has demonstrated it will take, usually, three passes, to get started.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Pass one – everything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80000"/>
              </a:lnSpc>
              <a:spcBef>
                <a:spcPts val="34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It cost how much?!!!!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Pass two – nothing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80000"/>
              </a:lnSpc>
              <a:spcBef>
                <a:spcPts val="34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Not meeting regulations / due diligence and expections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Pass Three – now the hard work starts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3" marL="1600200" indent="-228600">
              <a:lnSpc>
                <a:spcPct val="80000"/>
              </a:lnSpc>
              <a:spcBef>
                <a:spcPts val="349"/>
              </a:spcBef>
              <a:buClr>
                <a:srgbClr val="ffffff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Finally get serious and start to work.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For a governed ( BOD, management CXX) organization this can take months to years.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Typically there is not going to be a COTS system solution, although a good much of the “components” are COTS.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May take a restructuring of the business process(es) even business model to enable a complete and effective protection of the information  ) information Domains)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These courses have a very high expectation of ethical behavior.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Some of the material in this course of study can be used to do great harm.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Students are expected to limit their behavior with respect to that material, and to understand the difference between right and wrong.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Ethical violations will be treated most severely.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If you perceive any ambiguity, stop and ask course management.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Something to consider;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 u="sng">
                <a:solidFill>
                  <a:srgbClr val="00ffcc"/>
                </a:solidFill>
                <a:uFillTx/>
                <a:latin typeface="Arial"/>
                <a:hlinkClick r:id="rId1"/>
              </a:rPr>
              <a:t>http://www.sans.org/newsletters/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Core course for Cyber Security credential(s)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Review of the literature base central to the study and development of secure information systems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Provides protection perspective for other courses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Application of Cryptography to Information Security Problems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Policy; The Foundation of a Successful Information Assurance Program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Assurance in Cyberspace and Applied to Information Security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Network Security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And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143000" indent="-228600"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Two courses on building very high assurance devices and systems developed and delivered by Roger Schell.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Class will be primarily individual study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Student deliverables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Homework assignments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Spontaneous class participation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Quizzes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Individual project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 Exams to include Final exam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Expected to develop extensive literature familiarity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Literature research required for class preparation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Thorough knowledge of assigned reading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All assignments are to be submitted individually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Students may work in groups to complete homework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Assignments will not be accepted late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Academic integrity is taken very seriously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Libraries are a resource for NMT academic standards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Again the Bibliography will be on a password protected google drive (at least that is the plan)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282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e3e3ff"/>
                </a:solidFill>
                <a:latin typeface="Arial"/>
              </a:rPr>
              <a:t>Foundations of Information Security</a:t>
            </a:r>
            <a:endParaRPr b="0" lang="en-US" sz="4000" spc="-1" strike="noStrike">
              <a:solidFill>
                <a:srgbClr val="e3e3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04920" y="1181160"/>
            <a:ext cx="8229600" cy="4495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Professor office hours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TBD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Advised to make appointments, with specific subject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E-mail (preferred): </a:t>
            </a:r>
            <a:r>
              <a:rPr b="0" lang="en-US" sz="2000" spc="-1" strike="noStrike" u="sng">
                <a:solidFill>
                  <a:srgbClr val="00ffcc"/>
                </a:solidFill>
                <a:uFillTx/>
                <a:latin typeface="Arial"/>
                <a:hlinkClick r:id="rId1"/>
              </a:rPr>
              <a:t>blaine.burnham@nmt.edu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,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Might have a Course Supervisor for class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Big deal:  get the room up and running before class starts.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Grade assignments and exams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Assist professor during class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Resource for students for assignments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e3e3ff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Labs: Problematic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Not exactly ready to go, I think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lvl="1" marL="743040" indent="-285840">
              <a:spcBef>
                <a:spcPts val="400"/>
              </a:spcBef>
              <a:buClr>
                <a:srgbClr val="ffffff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And don’t know how to do labs in the pandemic context.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Application>LibreOffice/7.2.0.4$Windows_X86_64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2017-08-28T18:34:20Z</dcterms:created>
  <dc:creator>user</dc:creator>
  <dc:description/>
  <dc:language>en-US</dc:language>
  <cp:lastModifiedBy/>
  <dcterms:modified xsi:type="dcterms:W3CDTF">2021-08-24T12:27:50Z</dcterms:modified>
  <cp:revision>14</cp:revision>
  <dc:subject/>
  <dc:title>CSE 489 / 589  Foundations of Information Security</dc:title>
</cp:coreProperties>
</file>