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60" r:id="rId4"/>
    <p:sldId id="261" r:id="rId5"/>
    <p:sldId id="262" r:id="rId6"/>
    <p:sldId id="263" r:id="rId7"/>
    <p:sldId id="267" r:id="rId8"/>
    <p:sldId id="268" r:id="rId9"/>
    <p:sldId id="269" r:id="rId10"/>
    <p:sldId id="270" r:id="rId11"/>
    <p:sldId id="272" r:id="rId12"/>
    <p:sldId id="274" r:id="rId13"/>
    <p:sldId id="275" r:id="rId14"/>
    <p:sldId id="276" r:id="rId15"/>
  </p:sldIdLst>
  <p:sldSz cx="9144000" cy="5143500" type="screen16x9"/>
  <p:notesSz cx="6858000" cy="9144000"/>
  <p:embeddedFontLst>
    <p:embeddedFont>
      <p:font typeface="Lexend" panose="020B0604020202020204" charset="0"/>
      <p:regular r:id="rId17"/>
      <p:bold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79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draw.co/illustration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u="sng">
                <a:solidFill>
                  <a:schemeClr val="hlink"/>
                </a:solidFill>
                <a:hlinkClick r:id="rId3"/>
              </a:rPr>
              <a:t>https://undraw.co/illustrations</a:t>
            </a:r>
            <a:r>
              <a:rPr lang="es-419"/>
              <a:t> #2388E6</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cabb6520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2cabb6520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cabb6520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cabb6520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2cabb65202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2cabb6520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2cf4b2735c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2cf4b2735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2cf4b2735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2cf4b2735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cf4b273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cf4b273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d07bc7ccf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d07bc7cc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cdb02093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cdb0209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d07bc7cc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d07bc7cc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https://torres.ai/deep-learning-inteligencia-artificial-keras/#Introduccion_a_las_redes_neuronales_convolucionales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cabb65202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cabb6520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cabb6520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2cabb6520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cdb02093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cdb02093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cf4b2735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cf4b2735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8188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sz="4500" b="1">
                <a:solidFill>
                  <a:schemeClr val="accent1"/>
                </a:solidFill>
                <a:latin typeface="Lexend"/>
                <a:ea typeface="Lexend"/>
                <a:cs typeface="Lexend"/>
                <a:sym typeface="Lexend"/>
              </a:rPr>
              <a:t>PROYECTO EN</a:t>
            </a:r>
            <a:endParaRPr sz="4500" b="1">
              <a:solidFill>
                <a:schemeClr val="accent1"/>
              </a:solidFill>
              <a:latin typeface="Lexend"/>
              <a:ea typeface="Lexend"/>
              <a:cs typeface="Lexend"/>
              <a:sym typeface="Lexend"/>
            </a:endParaRPr>
          </a:p>
          <a:p>
            <a:pPr marL="0" lvl="0" indent="0" algn="ctr" rtl="0">
              <a:spcBef>
                <a:spcPts val="0"/>
              </a:spcBef>
              <a:spcAft>
                <a:spcPts val="0"/>
              </a:spcAft>
              <a:buNone/>
            </a:pPr>
            <a:r>
              <a:rPr lang="es-419" sz="4500" b="1">
                <a:solidFill>
                  <a:schemeClr val="accent1"/>
                </a:solidFill>
                <a:latin typeface="Lexend"/>
                <a:ea typeface="Lexend"/>
                <a:cs typeface="Lexend"/>
                <a:sym typeface="Lexend"/>
              </a:rPr>
              <a:t>METODOLOGÍA DE LA INVESTIGACIÓN</a:t>
            </a:r>
            <a:endParaRPr sz="4500" b="1">
              <a:solidFill>
                <a:schemeClr val="accent1"/>
              </a:solidFill>
              <a:latin typeface="Lexend"/>
              <a:ea typeface="Lexend"/>
              <a:cs typeface="Lexend"/>
              <a:sym typeface="Lexend"/>
            </a:endParaRPr>
          </a:p>
        </p:txBody>
      </p:sp>
      <p:pic>
        <p:nvPicPr>
          <p:cNvPr id="55" name="Google Shape;55;p13"/>
          <p:cNvPicPr preferRelativeResize="0"/>
          <p:nvPr/>
        </p:nvPicPr>
        <p:blipFill>
          <a:blip r:embed="rId3">
            <a:alphaModFix/>
          </a:blip>
          <a:stretch>
            <a:fillRect/>
          </a:stretch>
        </p:blipFill>
        <p:spPr>
          <a:xfrm>
            <a:off x="3326075" y="2871400"/>
            <a:ext cx="2260154" cy="204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3904"/>
              <a:buFont typeface="Arial"/>
              <a:buNone/>
            </a:pPr>
            <a:r>
              <a:rPr lang="es-419" sz="2920">
                <a:solidFill>
                  <a:srgbClr val="1155CC"/>
                </a:solidFill>
                <a:latin typeface="Lexend"/>
                <a:ea typeface="Lexend"/>
                <a:cs typeface="Lexend"/>
                <a:sym typeface="Lexend"/>
              </a:rPr>
              <a:t>GESTOR DE PROYECTOS: JIRA</a:t>
            </a:r>
            <a:endParaRPr sz="2920">
              <a:solidFill>
                <a:srgbClr val="1155CC"/>
              </a:solidFill>
              <a:latin typeface="Lexend"/>
              <a:ea typeface="Lexend"/>
              <a:cs typeface="Lexend"/>
              <a:sym typeface="Lexend"/>
            </a:endParaRPr>
          </a:p>
          <a:p>
            <a:pPr marL="0" lvl="0" indent="0" algn="l" rtl="0">
              <a:spcBef>
                <a:spcPts val="0"/>
              </a:spcBef>
              <a:spcAft>
                <a:spcPts val="0"/>
              </a:spcAft>
              <a:buNone/>
            </a:pPr>
            <a:endParaRPr/>
          </a:p>
        </p:txBody>
      </p:sp>
      <p:sp>
        <p:nvSpPr>
          <p:cNvPr id="194" name="Google Shape;19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1600">
                <a:solidFill>
                  <a:srgbClr val="999999"/>
                </a:solidFill>
                <a:latin typeface="Roboto"/>
                <a:ea typeface="Roboto"/>
                <a:cs typeface="Roboto"/>
                <a:sym typeface="Roboto"/>
              </a:rPr>
              <a:t>Jira es una herramienta de software que se utiliza para la gestión de proyectos, seguimiento de errores y tareas, y colaboración de equipos. </a:t>
            </a:r>
            <a:endParaRPr sz="1600">
              <a:solidFill>
                <a:srgbClr val="999999"/>
              </a:solidFill>
              <a:latin typeface="Roboto"/>
              <a:ea typeface="Roboto"/>
              <a:cs typeface="Roboto"/>
              <a:sym typeface="Roboto"/>
            </a:endParaRPr>
          </a:p>
          <a:p>
            <a:pPr marL="0" lvl="0" indent="0" algn="ctr" rtl="0">
              <a:spcBef>
                <a:spcPts val="1200"/>
              </a:spcBef>
              <a:spcAft>
                <a:spcPts val="1200"/>
              </a:spcAft>
              <a:buNone/>
            </a:pPr>
            <a:r>
              <a:rPr lang="es-419" sz="1600">
                <a:solidFill>
                  <a:srgbClr val="999999"/>
                </a:solidFill>
                <a:latin typeface="Roboto"/>
                <a:ea typeface="Roboto"/>
                <a:cs typeface="Roboto"/>
                <a:sym typeface="Roboto"/>
              </a:rPr>
              <a:t>Además de la gestión de proyectos, Jira también permite la gestión de flujos de trabajo y procesos personalizados, la integración con otras herramientas y la creación de informes y análisis </a:t>
            </a:r>
            <a:r>
              <a:rPr lang="es-419" sz="1600">
                <a:solidFill>
                  <a:srgbClr val="999999"/>
                </a:solidFill>
              </a:rPr>
              <a:t>personalizados para monitorear el desempeño del equipo y del proyecto</a:t>
            </a:r>
            <a:r>
              <a:rPr lang="es-419" sz="1600">
                <a:solidFill>
                  <a:srgbClr val="999999"/>
                </a:solidFill>
                <a:latin typeface="Roboto"/>
                <a:ea typeface="Roboto"/>
                <a:cs typeface="Roboto"/>
                <a:sym typeface="Roboto"/>
              </a:rPr>
              <a:t>.</a:t>
            </a:r>
            <a:endParaRPr sz="1600">
              <a:solidFill>
                <a:srgbClr val="999999"/>
              </a:solidFill>
              <a:latin typeface="Roboto"/>
              <a:ea typeface="Roboto"/>
              <a:cs typeface="Roboto"/>
              <a:sym typeface="Roboto"/>
            </a:endParaRPr>
          </a:p>
        </p:txBody>
      </p:sp>
      <p:pic>
        <p:nvPicPr>
          <p:cNvPr id="195" name="Google Shape;195;p27"/>
          <p:cNvPicPr preferRelativeResize="0"/>
          <p:nvPr/>
        </p:nvPicPr>
        <p:blipFill>
          <a:blip r:embed="rId3">
            <a:alphaModFix/>
          </a:blip>
          <a:stretch>
            <a:fillRect/>
          </a:stretch>
        </p:blipFill>
        <p:spPr>
          <a:xfrm>
            <a:off x="2386075" y="4281450"/>
            <a:ext cx="4371856" cy="572700"/>
          </a:xfrm>
          <a:prstGeom prst="rect">
            <a:avLst/>
          </a:prstGeom>
          <a:noFill/>
          <a:ln>
            <a:noFill/>
          </a:ln>
        </p:spPr>
      </p:pic>
      <p:pic>
        <p:nvPicPr>
          <p:cNvPr id="196" name="Google Shape;196;p27"/>
          <p:cNvPicPr preferRelativeResize="0"/>
          <p:nvPr/>
        </p:nvPicPr>
        <p:blipFill>
          <a:blip r:embed="rId4">
            <a:alphaModFix/>
          </a:blip>
          <a:stretch>
            <a:fillRect/>
          </a:stretch>
        </p:blipFill>
        <p:spPr>
          <a:xfrm>
            <a:off x="3574025" y="2887825"/>
            <a:ext cx="2002749" cy="139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3904"/>
              <a:buFont typeface="Arial"/>
              <a:buNone/>
            </a:pPr>
            <a:r>
              <a:rPr lang="es-419" sz="2920">
                <a:solidFill>
                  <a:srgbClr val="FF0000"/>
                </a:solidFill>
                <a:latin typeface="Lexend"/>
                <a:ea typeface="Lexend"/>
                <a:cs typeface="Lexend"/>
                <a:sym typeface="Lexend"/>
              </a:rPr>
              <a:t>GIT Y GITHUB</a:t>
            </a:r>
            <a:endParaRPr sz="2920">
              <a:solidFill>
                <a:srgbClr val="FF0000"/>
              </a:solidFill>
              <a:latin typeface="Lexend"/>
              <a:ea typeface="Lexend"/>
              <a:cs typeface="Lexend"/>
              <a:sym typeface="Lexend"/>
            </a:endParaRPr>
          </a:p>
          <a:p>
            <a:pPr marL="0" lvl="0" indent="0" algn="l" rtl="0">
              <a:spcBef>
                <a:spcPts val="0"/>
              </a:spcBef>
              <a:spcAft>
                <a:spcPts val="0"/>
              </a:spcAft>
              <a:buNone/>
            </a:pPr>
            <a:endParaRPr/>
          </a:p>
        </p:txBody>
      </p:sp>
      <p:sp>
        <p:nvSpPr>
          <p:cNvPr id="210" name="Google Shape;210;p29"/>
          <p:cNvSpPr txBox="1">
            <a:spLocks noGrp="1"/>
          </p:cNvSpPr>
          <p:nvPr>
            <p:ph type="body" idx="1"/>
          </p:nvPr>
        </p:nvSpPr>
        <p:spPr>
          <a:xfrm>
            <a:off x="311700" y="122682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1600">
                <a:solidFill>
                  <a:srgbClr val="999999"/>
                </a:solidFill>
              </a:rPr>
              <a:t>Git es un sistema de control de versiones distribuido, diseñado para llevar un registro de los cambios realizados en el código fuente de un proyecto de software.Git permite a los desarrolladores </a:t>
            </a:r>
            <a:r>
              <a:rPr lang="es-419" sz="1600">
                <a:solidFill>
                  <a:srgbClr val="FF0000"/>
                </a:solidFill>
              </a:rPr>
              <a:t>trabajar en paralelo </a:t>
            </a:r>
            <a:r>
              <a:rPr lang="es-419" sz="1600">
                <a:solidFill>
                  <a:srgbClr val="999999"/>
                </a:solidFill>
              </a:rPr>
              <a:t>a través de commons (código abierto)</a:t>
            </a:r>
            <a:r>
              <a:rPr lang="es-419" sz="1600">
                <a:solidFill>
                  <a:srgbClr val="FF0000"/>
                </a:solidFill>
              </a:rPr>
              <a:t> </a:t>
            </a:r>
            <a:r>
              <a:rPr lang="es-419" sz="1600">
                <a:solidFill>
                  <a:srgbClr val="999999"/>
                </a:solidFill>
              </a:rPr>
              <a:t>en diferentes ramas del código, fusionar las ramas y deshacer cambios cuando sea necesario. Git también ofrece características para la colaboración en equipo, como la creación de repositorios remotos y la coordinación de las contribuciones de distintos desarrolladores. </a:t>
            </a:r>
            <a:endParaRPr sz="1600">
              <a:solidFill>
                <a:srgbClr val="999999"/>
              </a:solidFill>
            </a:endParaRPr>
          </a:p>
          <a:p>
            <a:pPr marL="0" lvl="0" indent="0" algn="ctr" rtl="0">
              <a:spcBef>
                <a:spcPts val="1200"/>
              </a:spcBef>
              <a:spcAft>
                <a:spcPts val="1200"/>
              </a:spcAft>
              <a:buNone/>
            </a:pPr>
            <a:r>
              <a:rPr lang="es-419" sz="1600">
                <a:solidFill>
                  <a:srgbClr val="999999"/>
                </a:solidFill>
              </a:rPr>
              <a:t>GitHub es un servicio de alojamiento de </a:t>
            </a:r>
            <a:r>
              <a:rPr lang="es-419" sz="1600">
                <a:solidFill>
                  <a:srgbClr val="FF0000"/>
                </a:solidFill>
              </a:rPr>
              <a:t>repositorios</a:t>
            </a:r>
            <a:r>
              <a:rPr lang="es-419" sz="1600">
                <a:solidFill>
                  <a:srgbClr val="999999"/>
                </a:solidFill>
              </a:rPr>
              <a:t> en la nube que utiliza Git como su sistema de control de versiones.</a:t>
            </a:r>
            <a:endParaRPr sz="1600">
              <a:solidFill>
                <a:srgbClr val="999999"/>
              </a:solidFill>
            </a:endParaRPr>
          </a:p>
        </p:txBody>
      </p:sp>
      <p:pic>
        <p:nvPicPr>
          <p:cNvPr id="211" name="Google Shape;211;p29"/>
          <p:cNvPicPr preferRelativeResize="0"/>
          <p:nvPr/>
        </p:nvPicPr>
        <p:blipFill rotWithShape="1">
          <a:blip r:embed="rId3">
            <a:alphaModFix/>
          </a:blip>
          <a:srcRect t="9300" b="24874"/>
          <a:stretch/>
        </p:blipFill>
        <p:spPr>
          <a:xfrm>
            <a:off x="6210250" y="99150"/>
            <a:ext cx="2857500" cy="1053325"/>
          </a:xfrm>
          <a:prstGeom prst="rect">
            <a:avLst/>
          </a:prstGeom>
          <a:noFill/>
          <a:ln>
            <a:noFill/>
          </a:ln>
        </p:spPr>
      </p:pic>
      <p:pic>
        <p:nvPicPr>
          <p:cNvPr id="212" name="Google Shape;212;p29"/>
          <p:cNvPicPr preferRelativeResize="0"/>
          <p:nvPr/>
        </p:nvPicPr>
        <p:blipFill>
          <a:blip r:embed="rId4">
            <a:alphaModFix/>
          </a:blip>
          <a:stretch>
            <a:fillRect/>
          </a:stretch>
        </p:blipFill>
        <p:spPr>
          <a:xfrm>
            <a:off x="3839150" y="3744600"/>
            <a:ext cx="1465700" cy="1292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a:spLocks noGrp="1"/>
          </p:cNvSpPr>
          <p:nvPr>
            <p:ph type="body" idx="1"/>
          </p:nvPr>
        </p:nvSpPr>
        <p:spPr>
          <a:xfrm>
            <a:off x="311700" y="1017725"/>
            <a:ext cx="8520600" cy="355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1400">
                <a:solidFill>
                  <a:srgbClr val="999999"/>
                </a:solidFill>
              </a:rPr>
              <a:t>Python es un lenguaje de programación interpretado, de alto nivel y multipropósito, que se utiliza desde la ciencia de datos y el aprendizaje automático hasta la automatización de tareas y el desarrollo de aplicaciones web</a:t>
            </a:r>
            <a:r>
              <a:rPr lang="es-419" sz="1400">
                <a:solidFill>
                  <a:srgbClr val="B7B7B7"/>
                </a:solidFill>
              </a:rPr>
              <a:t>. </a:t>
            </a:r>
            <a:endParaRPr sz="1400">
              <a:solidFill>
                <a:srgbClr val="B7B7B7"/>
              </a:solidFill>
            </a:endParaRPr>
          </a:p>
          <a:p>
            <a:pPr marL="0" lvl="0" indent="0" algn="ctr" rtl="0">
              <a:lnSpc>
                <a:spcPct val="100000"/>
              </a:lnSpc>
              <a:spcBef>
                <a:spcPts val="0"/>
              </a:spcBef>
              <a:spcAft>
                <a:spcPts val="0"/>
              </a:spcAft>
              <a:buClr>
                <a:schemeClr val="dk1"/>
              </a:buClr>
              <a:buSzPts val="1100"/>
              <a:buFont typeface="Arial"/>
              <a:buNone/>
            </a:pPr>
            <a:r>
              <a:rPr lang="es-419" sz="1400">
                <a:solidFill>
                  <a:srgbClr val="999999"/>
                </a:solidFill>
              </a:rPr>
              <a:t>PyCharm es un IDE para el lenguaje de programación Python.</a:t>
            </a:r>
            <a:endParaRPr sz="1400">
              <a:solidFill>
                <a:srgbClr val="B7B7B7"/>
              </a:solidFill>
            </a:endParaRPr>
          </a:p>
        </p:txBody>
      </p:sp>
      <p:sp>
        <p:nvSpPr>
          <p:cNvPr id="226" name="Google Shape;22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sz="2920">
                <a:solidFill>
                  <a:schemeClr val="accent5"/>
                </a:solidFill>
                <a:latin typeface="Lexend"/>
                <a:ea typeface="Lexend"/>
                <a:cs typeface="Lexend"/>
                <a:sym typeface="Lexend"/>
              </a:rPr>
              <a:t>LENGUAJE E IDE: PYTHON Y PYCHARM</a:t>
            </a:r>
            <a:endParaRPr sz="2920">
              <a:solidFill>
                <a:schemeClr val="accent5"/>
              </a:solidFill>
              <a:latin typeface="Lexend"/>
              <a:ea typeface="Lexend"/>
              <a:cs typeface="Lexend"/>
              <a:sym typeface="Lexend"/>
            </a:endParaRPr>
          </a:p>
          <a:p>
            <a:pPr marL="0" lvl="0" indent="0" algn="l" rtl="0">
              <a:spcBef>
                <a:spcPts val="0"/>
              </a:spcBef>
              <a:spcAft>
                <a:spcPts val="0"/>
              </a:spcAft>
              <a:buNone/>
            </a:pPr>
            <a:endParaRPr/>
          </a:p>
        </p:txBody>
      </p:sp>
      <p:pic>
        <p:nvPicPr>
          <p:cNvPr id="227" name="Google Shape;227;p31"/>
          <p:cNvPicPr preferRelativeResize="0"/>
          <p:nvPr/>
        </p:nvPicPr>
        <p:blipFill>
          <a:blip r:embed="rId3">
            <a:alphaModFix/>
          </a:blip>
          <a:stretch>
            <a:fillRect/>
          </a:stretch>
        </p:blipFill>
        <p:spPr>
          <a:xfrm>
            <a:off x="932663" y="4192625"/>
            <a:ext cx="2872026" cy="790900"/>
          </a:xfrm>
          <a:prstGeom prst="rect">
            <a:avLst/>
          </a:prstGeom>
          <a:noFill/>
          <a:ln>
            <a:noFill/>
          </a:ln>
        </p:spPr>
      </p:pic>
      <p:pic>
        <p:nvPicPr>
          <p:cNvPr id="228" name="Google Shape;228;p31"/>
          <p:cNvPicPr preferRelativeResize="0"/>
          <p:nvPr/>
        </p:nvPicPr>
        <p:blipFill>
          <a:blip r:embed="rId4">
            <a:alphaModFix/>
          </a:blip>
          <a:stretch>
            <a:fillRect/>
          </a:stretch>
        </p:blipFill>
        <p:spPr>
          <a:xfrm>
            <a:off x="6085569" y="3787158"/>
            <a:ext cx="1062453" cy="866207"/>
          </a:xfrm>
          <a:prstGeom prst="rect">
            <a:avLst/>
          </a:prstGeom>
          <a:noFill/>
          <a:ln>
            <a:noFill/>
          </a:ln>
        </p:spPr>
      </p:pic>
      <p:sp>
        <p:nvSpPr>
          <p:cNvPr id="229" name="Google Shape;229;p31"/>
          <p:cNvSpPr txBox="1"/>
          <p:nvPr/>
        </p:nvSpPr>
        <p:spPr>
          <a:xfrm>
            <a:off x="418375" y="2424275"/>
            <a:ext cx="3900600" cy="1605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chemeClr val="accent5"/>
                </a:solidFill>
              </a:rPr>
              <a:t>¿Por qué Python?</a:t>
            </a:r>
            <a:endParaRPr b="1">
              <a:solidFill>
                <a:schemeClr val="accent5"/>
              </a:solidFill>
            </a:endParaRPr>
          </a:p>
          <a:p>
            <a:pPr marL="0" lvl="0" indent="0" algn="ctr" rtl="0">
              <a:spcBef>
                <a:spcPts val="1000"/>
              </a:spcBef>
              <a:spcAft>
                <a:spcPts val="1000"/>
              </a:spcAft>
              <a:buNone/>
            </a:pPr>
            <a:r>
              <a:rPr lang="es-419">
                <a:solidFill>
                  <a:srgbClr val="2E2F30"/>
                </a:solidFill>
              </a:rPr>
              <a:t>Python es muy versátil y ampliamente utilizado, lo que hace que sea fácil encontrar recursos y soporte en línea. Además, posee una amplia gama de librerías de terceros que facilitan el desarrollo de aplicaciones.</a:t>
            </a:r>
            <a:endParaRPr sz="1600"/>
          </a:p>
        </p:txBody>
      </p:sp>
      <p:sp>
        <p:nvSpPr>
          <p:cNvPr id="230" name="Google Shape;230;p31"/>
          <p:cNvSpPr txBox="1"/>
          <p:nvPr/>
        </p:nvSpPr>
        <p:spPr>
          <a:xfrm>
            <a:off x="4401300" y="2424275"/>
            <a:ext cx="4431000" cy="1174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chemeClr val="accent5"/>
                </a:solidFill>
              </a:rPr>
              <a:t>¿Por qué PyCharm?</a:t>
            </a:r>
            <a:endParaRPr b="1">
              <a:solidFill>
                <a:schemeClr val="accent5"/>
              </a:solidFill>
            </a:endParaRPr>
          </a:p>
          <a:p>
            <a:pPr marL="0" lvl="0" indent="0" algn="ctr" rtl="0">
              <a:spcBef>
                <a:spcPts val="1000"/>
              </a:spcBef>
              <a:spcAft>
                <a:spcPts val="1000"/>
              </a:spcAft>
              <a:buNone/>
            </a:pPr>
            <a:r>
              <a:rPr lang="es-419"/>
              <a:t>PyCharm </a:t>
            </a:r>
            <a:r>
              <a:rPr lang="es-419">
                <a:solidFill>
                  <a:srgbClr val="2E2F30"/>
                </a:solidFill>
              </a:rPr>
              <a:t>ofrece finalización de código inteligente, refactorización de código, debugging y pruebas integradas, y una integración completa con Git.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419" sz="1600">
                <a:solidFill>
                  <a:srgbClr val="999999"/>
                </a:solidFill>
                <a:highlight>
                  <a:srgbClr val="FFFFFF"/>
                </a:highlight>
              </a:rPr>
              <a:t>Keras es una biblioteca de</a:t>
            </a:r>
            <a:r>
              <a:rPr lang="es-419" sz="1600" b="1">
                <a:solidFill>
                  <a:srgbClr val="999999"/>
                </a:solidFill>
                <a:highlight>
                  <a:srgbClr val="FFFFFF"/>
                </a:highlight>
              </a:rPr>
              <a:t> </a:t>
            </a:r>
            <a:r>
              <a:rPr lang="es-419" sz="1600">
                <a:solidFill>
                  <a:srgbClr val="999999"/>
                </a:solidFill>
                <a:highlight>
                  <a:srgbClr val="FFFFFF"/>
                </a:highlight>
              </a:rPr>
              <a:t>Redes Neuronales de Código Abierto escrita en Python. Es capaz de ejecutarse sobre TensorFlow. ​ Está especialmente diseñada para posibilitar la experimentación en más o menos poco tiempo con redes de Aprendizaje Profundo, agilizando y simplificando el proceso de creación de la red neuronal.</a:t>
            </a:r>
            <a:endParaRPr sz="2200">
              <a:solidFill>
                <a:srgbClr val="999999"/>
              </a:solidFill>
            </a:endParaRPr>
          </a:p>
        </p:txBody>
      </p:sp>
      <p:pic>
        <p:nvPicPr>
          <p:cNvPr id="236" name="Google Shape;236;p32"/>
          <p:cNvPicPr preferRelativeResize="0"/>
          <p:nvPr/>
        </p:nvPicPr>
        <p:blipFill>
          <a:blip r:embed="rId3">
            <a:alphaModFix/>
          </a:blip>
          <a:stretch>
            <a:fillRect/>
          </a:stretch>
        </p:blipFill>
        <p:spPr>
          <a:xfrm>
            <a:off x="2835737" y="3345200"/>
            <a:ext cx="3472528" cy="1018875"/>
          </a:xfrm>
          <a:prstGeom prst="rect">
            <a:avLst/>
          </a:prstGeom>
          <a:noFill/>
          <a:ln>
            <a:noFill/>
          </a:ln>
        </p:spPr>
      </p:pic>
      <p:sp>
        <p:nvSpPr>
          <p:cNvPr id="237" name="Google Shape;23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sz="2920">
                <a:solidFill>
                  <a:srgbClr val="FF0000"/>
                </a:solidFill>
                <a:latin typeface="Lexend"/>
                <a:ea typeface="Lexend"/>
                <a:cs typeface="Lexend"/>
                <a:sym typeface="Lexend"/>
              </a:rPr>
              <a:t>KERAS</a:t>
            </a:r>
            <a:endParaRPr sz="2920">
              <a:solidFill>
                <a:srgbClr val="FF0000"/>
              </a:solidFill>
              <a:latin typeface="Lexend"/>
              <a:ea typeface="Lexend"/>
              <a:cs typeface="Lexend"/>
              <a:sym typeface="Lexend"/>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419" sz="1600">
                <a:solidFill>
                  <a:srgbClr val="999999"/>
                </a:solidFill>
                <a:highlight>
                  <a:srgbClr val="FFFFFF"/>
                </a:highlight>
              </a:rPr>
              <a:t>TensorFlow es una</a:t>
            </a:r>
            <a:r>
              <a:rPr lang="es-419" sz="1600" b="1">
                <a:solidFill>
                  <a:srgbClr val="999999"/>
                </a:solidFill>
                <a:highlight>
                  <a:srgbClr val="FFFFFF"/>
                </a:highlight>
              </a:rPr>
              <a:t> biblioteca de código abierto para aprendizaje automático</a:t>
            </a:r>
            <a:r>
              <a:rPr lang="es-419" sz="1600">
                <a:solidFill>
                  <a:srgbClr val="999999"/>
                </a:solidFill>
                <a:highlight>
                  <a:srgbClr val="FFFFFF"/>
                </a:highlight>
              </a:rPr>
              <a:t>, desarrollado para entrenar redes neuronales capaces de detectar y descifrar patrones y correlaciones, análogos al aprendizaje y razonamiento usados por los humanos.</a:t>
            </a:r>
            <a:endParaRPr sz="2200">
              <a:solidFill>
                <a:srgbClr val="999999"/>
              </a:solidFill>
            </a:endParaRPr>
          </a:p>
        </p:txBody>
      </p:sp>
      <p:pic>
        <p:nvPicPr>
          <p:cNvPr id="243" name="Google Shape;243;p33"/>
          <p:cNvPicPr preferRelativeResize="0"/>
          <p:nvPr/>
        </p:nvPicPr>
        <p:blipFill>
          <a:blip r:embed="rId3">
            <a:alphaModFix/>
          </a:blip>
          <a:stretch>
            <a:fillRect/>
          </a:stretch>
        </p:blipFill>
        <p:spPr>
          <a:xfrm>
            <a:off x="3178751" y="2901597"/>
            <a:ext cx="2786500" cy="1577425"/>
          </a:xfrm>
          <a:prstGeom prst="rect">
            <a:avLst/>
          </a:prstGeom>
          <a:noFill/>
          <a:ln>
            <a:noFill/>
          </a:ln>
        </p:spPr>
      </p:pic>
      <p:sp>
        <p:nvSpPr>
          <p:cNvPr id="244" name="Google Shape;24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sz="2920">
                <a:solidFill>
                  <a:srgbClr val="FF9900"/>
                </a:solidFill>
                <a:latin typeface="Lexend"/>
                <a:ea typeface="Lexend"/>
                <a:cs typeface="Lexend"/>
                <a:sym typeface="Lexend"/>
              </a:rPr>
              <a:t>TENSORFLOW</a:t>
            </a:r>
            <a:endParaRPr sz="2920">
              <a:solidFill>
                <a:srgbClr val="FF9900"/>
              </a:solidFill>
              <a:latin typeface="Lexend"/>
              <a:ea typeface="Lexend"/>
              <a:cs typeface="Lexend"/>
              <a:sym typeface="Lexend"/>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7671"/>
              <a:buFont typeface="Arial"/>
              <a:buNone/>
            </a:pPr>
            <a:r>
              <a:rPr lang="es-419" sz="2920">
                <a:solidFill>
                  <a:srgbClr val="9900FF"/>
                </a:solidFill>
                <a:latin typeface="Lexend"/>
                <a:ea typeface="Lexend"/>
                <a:cs typeface="Lexend"/>
                <a:sym typeface="Lexend"/>
              </a:rPr>
              <a:t>NEUMONÍA</a:t>
            </a:r>
            <a:endParaRPr>
              <a:solidFill>
                <a:srgbClr val="9900FF"/>
              </a:solidFill>
            </a:endParaRPr>
          </a:p>
        </p:txBody>
      </p:sp>
      <p:sp>
        <p:nvSpPr>
          <p:cNvPr id="61" name="Google Shape;61;p14"/>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s-419" sz="1600">
                <a:solidFill>
                  <a:srgbClr val="999999"/>
                </a:solidFill>
              </a:rPr>
              <a:t>Infección que provoca la inflamación de los alvéolos al llenarse de fluido o pus. La infección puede ser mortal para cualquier persona, pero en especial para bebés, niños pequeños y adultos mayores de 65 años.</a:t>
            </a:r>
            <a:endParaRPr sz="1600">
              <a:solidFill>
                <a:srgbClr val="999999"/>
              </a:solidFill>
            </a:endParaRPr>
          </a:p>
          <a:p>
            <a:pPr marL="0" lvl="0" indent="0" algn="ctr" rtl="0">
              <a:spcBef>
                <a:spcPts val="0"/>
              </a:spcBef>
              <a:spcAft>
                <a:spcPts val="0"/>
              </a:spcAft>
              <a:buNone/>
            </a:pPr>
            <a:r>
              <a:rPr lang="es-419" sz="1600">
                <a:solidFill>
                  <a:srgbClr val="999999"/>
                </a:solidFill>
              </a:rPr>
              <a:t>La neumonía se transmite generalmente por contacto cercano con personas enfermas, cuando la persona sana inhala las gotitas de saliva de una persona enferma al toser o estornudar.  También se transmite por contacto con superficies contaminadas con estas secreciones respiratorias.</a:t>
            </a:r>
            <a:endParaRPr sz="1600">
              <a:solidFill>
                <a:srgbClr val="999999"/>
              </a:solidFill>
            </a:endParaRPr>
          </a:p>
          <a:p>
            <a:pPr marL="0" lvl="0" indent="0" algn="ctr" rtl="0">
              <a:spcBef>
                <a:spcPts val="0"/>
              </a:spcBef>
              <a:spcAft>
                <a:spcPts val="0"/>
              </a:spcAft>
              <a:buNone/>
            </a:pPr>
            <a:r>
              <a:rPr lang="es-419" sz="1600">
                <a:solidFill>
                  <a:srgbClr val="999999"/>
                </a:solidFill>
              </a:rPr>
              <a:t>Los síntomas incluyen tos con flema o pus, fiebre, escalofríos y dificultad para respirar.</a:t>
            </a:r>
            <a:endParaRPr sz="1600">
              <a:solidFill>
                <a:srgbClr val="999999"/>
              </a:solidFill>
            </a:endParaRPr>
          </a:p>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pic>
        <p:nvPicPr>
          <p:cNvPr id="62" name="Google Shape;62;p14"/>
          <p:cNvPicPr preferRelativeResize="0"/>
          <p:nvPr/>
        </p:nvPicPr>
        <p:blipFill>
          <a:blip r:embed="rId3">
            <a:alphaModFix/>
          </a:blip>
          <a:stretch>
            <a:fillRect/>
          </a:stretch>
        </p:blipFill>
        <p:spPr>
          <a:xfrm>
            <a:off x="3344150" y="3415750"/>
            <a:ext cx="2455700" cy="1616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3904"/>
              <a:buFont typeface="Arial"/>
              <a:buNone/>
            </a:pPr>
            <a:r>
              <a:rPr lang="es-419" sz="2920">
                <a:solidFill>
                  <a:srgbClr val="FF9900"/>
                </a:solidFill>
                <a:latin typeface="Lexend"/>
                <a:ea typeface="Lexend"/>
                <a:cs typeface="Lexend"/>
                <a:sym typeface="Lexend"/>
              </a:rPr>
              <a:t>REDES NEURONALES</a:t>
            </a:r>
            <a:endParaRPr sz="2920">
              <a:solidFill>
                <a:srgbClr val="FF9900"/>
              </a:solidFill>
              <a:latin typeface="Lexend"/>
              <a:ea typeface="Lexend"/>
              <a:cs typeface="Lexend"/>
              <a:sym typeface="Lexend"/>
            </a:endParaRPr>
          </a:p>
          <a:p>
            <a:pPr marL="0" lvl="0" indent="0" algn="l" rtl="0">
              <a:spcBef>
                <a:spcPts val="0"/>
              </a:spcBef>
              <a:spcAft>
                <a:spcPts val="0"/>
              </a:spcAft>
              <a:buNone/>
            </a:pPr>
            <a:endParaRPr/>
          </a:p>
        </p:txBody>
      </p:sp>
      <p:sp>
        <p:nvSpPr>
          <p:cNvPr id="84" name="Google Shape;84;p17"/>
          <p:cNvSpPr txBox="1">
            <a:spLocks noGrp="1"/>
          </p:cNvSpPr>
          <p:nvPr>
            <p:ph type="body" idx="1"/>
          </p:nvPr>
        </p:nvSpPr>
        <p:spPr>
          <a:xfrm>
            <a:off x="311700" y="1017725"/>
            <a:ext cx="6067200" cy="355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1600">
                <a:solidFill>
                  <a:srgbClr val="999999"/>
                </a:solidFill>
              </a:rPr>
              <a:t>Las redes neuronales son un conjunto de algoritmos de procesamiento de información que están inspirados en la forma en que funciona el cerebro humano, específicamente en la forma en que las neuronas biológicas procesan y transmiten información. </a:t>
            </a:r>
            <a:endParaRPr sz="1600">
              <a:solidFill>
                <a:srgbClr val="999999"/>
              </a:solidFill>
            </a:endParaRPr>
          </a:p>
          <a:p>
            <a:pPr marL="0" lvl="0" indent="0" algn="ctr" rtl="0">
              <a:spcBef>
                <a:spcPts val="1200"/>
              </a:spcBef>
              <a:spcAft>
                <a:spcPts val="1200"/>
              </a:spcAft>
              <a:buNone/>
            </a:pPr>
            <a:r>
              <a:rPr lang="es-419" sz="1600">
                <a:solidFill>
                  <a:srgbClr val="999999"/>
                </a:solidFill>
              </a:rPr>
              <a:t>Se utilizan en una amplia variedad de aplicaciones, incluyendo el aprendizaje automático, el reconocimiento de patrones, la visión por computadora, el procesamiento de lenguaje natural y la robótica.</a:t>
            </a:r>
            <a:endParaRPr sz="1600">
              <a:solidFill>
                <a:srgbClr val="999999"/>
              </a:solidFill>
            </a:endParaRPr>
          </a:p>
        </p:txBody>
      </p:sp>
      <p:pic>
        <p:nvPicPr>
          <p:cNvPr id="85" name="Google Shape;85;p17"/>
          <p:cNvPicPr preferRelativeResize="0"/>
          <p:nvPr/>
        </p:nvPicPr>
        <p:blipFill>
          <a:blip r:embed="rId3">
            <a:alphaModFix/>
          </a:blip>
          <a:stretch>
            <a:fillRect/>
          </a:stretch>
        </p:blipFill>
        <p:spPr>
          <a:xfrm>
            <a:off x="2453002" y="3811325"/>
            <a:ext cx="1784576" cy="1141225"/>
          </a:xfrm>
          <a:prstGeom prst="rect">
            <a:avLst/>
          </a:prstGeom>
          <a:noFill/>
          <a:ln>
            <a:noFill/>
          </a:ln>
        </p:spPr>
      </p:pic>
      <p:pic>
        <p:nvPicPr>
          <p:cNvPr id="86" name="Google Shape;86;p17"/>
          <p:cNvPicPr preferRelativeResize="0"/>
          <p:nvPr/>
        </p:nvPicPr>
        <p:blipFill>
          <a:blip r:embed="rId4">
            <a:alphaModFix/>
          </a:blip>
          <a:stretch>
            <a:fillRect/>
          </a:stretch>
        </p:blipFill>
        <p:spPr>
          <a:xfrm>
            <a:off x="6378900" y="1234650"/>
            <a:ext cx="2590500" cy="3117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3904"/>
              <a:buFont typeface="Arial"/>
              <a:buNone/>
            </a:pPr>
            <a:r>
              <a:rPr lang="es-419" sz="2920">
                <a:solidFill>
                  <a:srgbClr val="FF9900"/>
                </a:solidFill>
                <a:latin typeface="Lexend"/>
                <a:ea typeface="Lexend"/>
                <a:cs typeface="Lexend"/>
                <a:sym typeface="Lexend"/>
              </a:rPr>
              <a:t>REDES NEURONALES: ARQUITECTURA</a:t>
            </a:r>
            <a:endParaRPr sz="2920">
              <a:solidFill>
                <a:srgbClr val="FF9900"/>
              </a:solidFill>
              <a:latin typeface="Lexend"/>
              <a:ea typeface="Lexend"/>
              <a:cs typeface="Lexend"/>
              <a:sym typeface="Lexend"/>
            </a:endParaRPr>
          </a:p>
          <a:p>
            <a:pPr marL="0" lvl="0" indent="0" algn="l" rtl="0">
              <a:spcBef>
                <a:spcPts val="0"/>
              </a:spcBef>
              <a:spcAft>
                <a:spcPts val="0"/>
              </a:spcAft>
              <a:buNone/>
            </a:pPr>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1400">
                <a:solidFill>
                  <a:srgbClr val="999999"/>
                </a:solidFill>
              </a:rPr>
              <a:t>Las redes neuronales artificiales son módulos de software, formados por nodos que trabajan juntos para resolver un problema. </a:t>
            </a:r>
            <a:endParaRPr sz="1400">
              <a:solidFill>
                <a:srgbClr val="999999"/>
              </a:solidFill>
            </a:endParaRPr>
          </a:p>
          <a:p>
            <a:pPr marL="0" lvl="0" indent="0" algn="ctr" rtl="0">
              <a:spcBef>
                <a:spcPts val="0"/>
              </a:spcBef>
              <a:spcAft>
                <a:spcPts val="0"/>
              </a:spcAft>
              <a:buNone/>
            </a:pPr>
            <a:r>
              <a:rPr lang="es-419" sz="1400">
                <a:solidFill>
                  <a:srgbClr val="999999"/>
                </a:solidFill>
              </a:rPr>
              <a:t>Una red neuronal básica tiene neuronas artificiales interconectadas en tres capas:</a:t>
            </a:r>
            <a:endParaRPr sz="1400">
              <a:solidFill>
                <a:srgbClr val="999999"/>
              </a:solidFill>
            </a:endParaRPr>
          </a:p>
        </p:txBody>
      </p:sp>
      <p:grpSp>
        <p:nvGrpSpPr>
          <p:cNvPr id="93" name="Google Shape;93;p18"/>
          <p:cNvGrpSpPr/>
          <p:nvPr/>
        </p:nvGrpSpPr>
        <p:grpSpPr>
          <a:xfrm>
            <a:off x="265200" y="2279250"/>
            <a:ext cx="8613600" cy="585000"/>
            <a:chOff x="311700" y="4355975"/>
            <a:chExt cx="8613600" cy="585000"/>
          </a:xfrm>
        </p:grpSpPr>
        <p:sp>
          <p:nvSpPr>
            <p:cNvPr id="94" name="Google Shape;94;p18"/>
            <p:cNvSpPr/>
            <p:nvPr/>
          </p:nvSpPr>
          <p:spPr>
            <a:xfrm>
              <a:off x="311700" y="4368175"/>
              <a:ext cx="2793300" cy="572700"/>
            </a:xfrm>
            <a:prstGeom prst="homePlate">
              <a:avLst>
                <a:gd name="adj" fmla="val 50000"/>
              </a:avLst>
            </a:prstGeom>
            <a:solidFill>
              <a:schemeClr val="lt1"/>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b="1">
                  <a:solidFill>
                    <a:srgbClr val="FF9900"/>
                  </a:solidFill>
                </a:rPr>
                <a:t>Capa de entrada</a:t>
              </a:r>
              <a:endParaRPr b="1">
                <a:solidFill>
                  <a:srgbClr val="FF9900"/>
                </a:solidFill>
              </a:endParaRPr>
            </a:p>
          </p:txBody>
        </p:sp>
        <p:sp>
          <p:nvSpPr>
            <p:cNvPr id="95" name="Google Shape;95;p18"/>
            <p:cNvSpPr/>
            <p:nvPr/>
          </p:nvSpPr>
          <p:spPr>
            <a:xfrm>
              <a:off x="3105000" y="4355975"/>
              <a:ext cx="3318300" cy="572700"/>
            </a:xfrm>
            <a:prstGeom prst="chevron">
              <a:avLst>
                <a:gd name="adj" fmla="val 50000"/>
              </a:avLst>
            </a:prstGeom>
            <a:solidFill>
              <a:schemeClr val="lt1"/>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1000"/>
                </a:spcAft>
                <a:buClr>
                  <a:schemeClr val="dk1"/>
                </a:buClr>
                <a:buSzPts val="1100"/>
                <a:buFont typeface="Arial"/>
                <a:buNone/>
              </a:pPr>
              <a:r>
                <a:rPr lang="es-419" b="1">
                  <a:solidFill>
                    <a:srgbClr val="FF9900"/>
                  </a:solidFill>
                  <a:highlight>
                    <a:srgbClr val="FBFBFB"/>
                  </a:highlight>
                </a:rPr>
                <a:t>Capa oculta</a:t>
              </a:r>
              <a:endParaRPr/>
            </a:p>
          </p:txBody>
        </p:sp>
        <p:sp>
          <p:nvSpPr>
            <p:cNvPr id="96" name="Google Shape;96;p18"/>
            <p:cNvSpPr/>
            <p:nvPr/>
          </p:nvSpPr>
          <p:spPr>
            <a:xfrm>
              <a:off x="6423300" y="4368275"/>
              <a:ext cx="2502000" cy="572700"/>
            </a:xfrm>
            <a:prstGeom prst="chevron">
              <a:avLst>
                <a:gd name="adj" fmla="val 50000"/>
              </a:avLst>
            </a:prstGeom>
            <a:solidFill>
              <a:schemeClr val="lt1"/>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b="1">
                  <a:solidFill>
                    <a:srgbClr val="FF9900"/>
                  </a:solidFill>
                </a:rPr>
                <a:t>Capa de salida</a:t>
              </a:r>
              <a:endParaRPr b="1">
                <a:solidFill>
                  <a:srgbClr val="FF9900"/>
                </a:solidFill>
              </a:endParaRPr>
            </a:p>
          </p:txBody>
        </p:sp>
      </p:grpSp>
      <p:sp>
        <p:nvSpPr>
          <p:cNvPr id="97" name="Google Shape;97;p18"/>
          <p:cNvSpPr txBox="1"/>
          <p:nvPr/>
        </p:nvSpPr>
        <p:spPr>
          <a:xfrm>
            <a:off x="360925" y="2988800"/>
            <a:ext cx="2303100" cy="19086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1100"/>
              </a:spcBef>
              <a:spcAft>
                <a:spcPts val="1100"/>
              </a:spcAft>
              <a:buClr>
                <a:schemeClr val="dk1"/>
              </a:buClr>
              <a:buSzPts val="1100"/>
              <a:buFont typeface="Arial"/>
              <a:buNone/>
            </a:pPr>
            <a:r>
              <a:rPr lang="es-419">
                <a:solidFill>
                  <a:srgbClr val="333333"/>
                </a:solidFill>
              </a:rPr>
              <a:t>La información del mundo exterior entra en la red neuronal artificial. Los nodos de entrada procesan los datos, los analizan o los clasifican y los pasan a la siguiente capa.</a:t>
            </a:r>
            <a:endParaRPr/>
          </a:p>
        </p:txBody>
      </p:sp>
      <p:sp>
        <p:nvSpPr>
          <p:cNvPr id="98" name="Google Shape;98;p18"/>
          <p:cNvSpPr txBox="1"/>
          <p:nvPr/>
        </p:nvSpPr>
        <p:spPr>
          <a:xfrm>
            <a:off x="3330600" y="2988800"/>
            <a:ext cx="2793300" cy="1908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s-419">
                <a:solidFill>
                  <a:srgbClr val="333333"/>
                </a:solidFill>
                <a:highlight>
                  <a:srgbClr val="FBFBFB"/>
                </a:highlight>
              </a:rPr>
              <a:t>P</a:t>
            </a:r>
            <a:r>
              <a:rPr lang="es-419">
                <a:solidFill>
                  <a:srgbClr val="222222"/>
                </a:solidFill>
              </a:rPr>
              <a:t>asan los datos de entrenamiento a través de la red de tal manera que todas las neuronas apliquen su transformación a la información que reciben de las neuronas de la capa anterior y la envíen a las neuronas de la capa siguiente.</a:t>
            </a:r>
            <a:endParaRPr sz="1600"/>
          </a:p>
        </p:txBody>
      </p:sp>
      <p:sp>
        <p:nvSpPr>
          <p:cNvPr id="99" name="Google Shape;99;p18"/>
          <p:cNvSpPr txBox="1"/>
          <p:nvPr/>
        </p:nvSpPr>
        <p:spPr>
          <a:xfrm>
            <a:off x="6680725" y="2988800"/>
            <a:ext cx="20673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solidFill>
                  <a:schemeClr val="dk1"/>
                </a:solidFill>
                <a:highlight>
                  <a:srgbClr val="FBFBFB"/>
                </a:highlight>
              </a:rPr>
              <a:t>La capa de salida proporciona el resultado final de todo el procesamiento de datos que realiza la red neuronal artificial.</a:t>
            </a:r>
            <a:r>
              <a:rPr lang="es-419" sz="1050">
                <a:solidFill>
                  <a:schemeClr val="dk1"/>
                </a:solidFill>
                <a:highlight>
                  <a:srgbClr val="FBFBFB"/>
                </a:highlight>
              </a:rPr>
              <a:t>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3904"/>
              <a:buFont typeface="Arial"/>
              <a:buNone/>
            </a:pPr>
            <a:r>
              <a:rPr lang="es-419" sz="2920">
                <a:solidFill>
                  <a:srgbClr val="FF9900"/>
                </a:solidFill>
                <a:latin typeface="Lexend"/>
                <a:ea typeface="Lexend"/>
                <a:cs typeface="Lexend"/>
                <a:sym typeface="Lexend"/>
              </a:rPr>
              <a:t>REDES NEURONALES CONVOLUCIONALES</a:t>
            </a:r>
            <a:endParaRPr sz="2920">
              <a:solidFill>
                <a:srgbClr val="FF9900"/>
              </a:solidFill>
              <a:latin typeface="Lexend"/>
              <a:ea typeface="Lexend"/>
              <a:cs typeface="Lexend"/>
              <a:sym typeface="Lexend"/>
            </a:endParaRPr>
          </a:p>
          <a:p>
            <a:pPr marL="0" lvl="0" indent="0" algn="l" rtl="0">
              <a:spcBef>
                <a:spcPts val="0"/>
              </a:spcBef>
              <a:spcAft>
                <a:spcPts val="0"/>
              </a:spcAft>
              <a:buNone/>
            </a:pPr>
            <a:endParaRPr/>
          </a:p>
        </p:txBody>
      </p:sp>
      <p:sp>
        <p:nvSpPr>
          <p:cNvPr id="105" name="Google Shape;105;p19"/>
          <p:cNvSpPr txBox="1">
            <a:spLocks noGrp="1"/>
          </p:cNvSpPr>
          <p:nvPr>
            <p:ph type="body" idx="1"/>
          </p:nvPr>
        </p:nvSpPr>
        <p:spPr>
          <a:xfrm>
            <a:off x="311700" y="1226300"/>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419" sz="1600">
                <a:solidFill>
                  <a:srgbClr val="999999"/>
                </a:solidFill>
              </a:rPr>
              <a:t>Las redes neuronales convolucionales están formadas, al igual que las convencionales, por neuronas que tienen parámetros en forma de pesos y sesgos que se pueden aprender. Pero un  rasgo diferencial de las CNN es que hacen la suposición explícita de </a:t>
            </a:r>
            <a:r>
              <a:rPr lang="es-419" sz="1600">
                <a:solidFill>
                  <a:srgbClr val="FF9900"/>
                </a:solidFill>
              </a:rPr>
              <a:t>entradas por imágen.</a:t>
            </a:r>
            <a:endParaRPr sz="2200">
              <a:solidFill>
                <a:srgbClr val="FF9900"/>
              </a:solidFill>
            </a:endParaRPr>
          </a:p>
        </p:txBody>
      </p:sp>
      <p:pic>
        <p:nvPicPr>
          <p:cNvPr id="106" name="Google Shape;106;p19"/>
          <p:cNvPicPr preferRelativeResize="0"/>
          <p:nvPr/>
        </p:nvPicPr>
        <p:blipFill>
          <a:blip r:embed="rId3">
            <a:alphaModFix/>
          </a:blip>
          <a:stretch>
            <a:fillRect/>
          </a:stretch>
        </p:blipFill>
        <p:spPr>
          <a:xfrm>
            <a:off x="2031938" y="2633150"/>
            <a:ext cx="5080113" cy="2329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sz="2920">
                <a:solidFill>
                  <a:schemeClr val="accent1"/>
                </a:solidFill>
                <a:latin typeface="Lexend"/>
                <a:ea typeface="Lexend"/>
                <a:cs typeface="Lexend"/>
                <a:sym typeface="Lexend"/>
              </a:rPr>
              <a:t>METODOLOGÍAS ÁGILES: SCRUM </a:t>
            </a:r>
            <a:endParaRPr sz="2920">
              <a:solidFill>
                <a:schemeClr val="accent1"/>
              </a:solidFill>
              <a:latin typeface="Lexend"/>
              <a:ea typeface="Lexend"/>
              <a:cs typeface="Lexend"/>
              <a:sym typeface="Lexend"/>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a:p>
        </p:txBody>
      </p:sp>
      <p:sp>
        <p:nvSpPr>
          <p:cNvPr id="112" name="Google Shape;112;p20"/>
          <p:cNvSpPr txBox="1">
            <a:spLocks noGrp="1"/>
          </p:cNvSpPr>
          <p:nvPr>
            <p:ph type="body" idx="1"/>
          </p:nvPr>
        </p:nvSpPr>
        <p:spPr>
          <a:xfrm>
            <a:off x="311700" y="1109375"/>
            <a:ext cx="8520600" cy="355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1400">
                <a:solidFill>
                  <a:srgbClr val="999999"/>
                </a:solidFill>
              </a:rPr>
              <a:t>Scrum es un marco de trabajo ágil para la gestión y desarrollo de proyectos de software.</a:t>
            </a:r>
            <a:endParaRPr sz="1400">
              <a:solidFill>
                <a:srgbClr val="999999"/>
              </a:solidFill>
            </a:endParaRPr>
          </a:p>
          <a:p>
            <a:pPr marL="0" lvl="0" indent="0" algn="ctr" rtl="0">
              <a:spcBef>
                <a:spcPts val="0"/>
              </a:spcBef>
              <a:spcAft>
                <a:spcPts val="0"/>
              </a:spcAft>
              <a:buNone/>
            </a:pPr>
            <a:r>
              <a:rPr lang="es-419" sz="1400">
                <a:solidFill>
                  <a:srgbClr val="999999"/>
                </a:solidFill>
              </a:rPr>
              <a:t>El proyecto a trabajar se quiebra en proyectos más pequeños o iteraciones, para hacer entregas regulares y parciales del producto final. </a:t>
            </a:r>
            <a:endParaRPr sz="1400">
              <a:solidFill>
                <a:srgbClr val="999999"/>
              </a:solidFill>
            </a:endParaRPr>
          </a:p>
        </p:txBody>
      </p:sp>
      <p:pic>
        <p:nvPicPr>
          <p:cNvPr id="113" name="Google Shape;113;p20"/>
          <p:cNvPicPr preferRelativeResize="0"/>
          <p:nvPr/>
        </p:nvPicPr>
        <p:blipFill rotWithShape="1">
          <a:blip r:embed="rId3">
            <a:alphaModFix/>
          </a:blip>
          <a:srcRect l="3526" r="5349"/>
          <a:stretch/>
        </p:blipFill>
        <p:spPr>
          <a:xfrm>
            <a:off x="311700" y="2023700"/>
            <a:ext cx="4865951" cy="2636775"/>
          </a:xfrm>
          <a:prstGeom prst="rect">
            <a:avLst/>
          </a:prstGeom>
          <a:noFill/>
          <a:ln>
            <a:noFill/>
          </a:ln>
        </p:spPr>
      </p:pic>
      <p:sp>
        <p:nvSpPr>
          <p:cNvPr id="114" name="Google Shape;114;p20"/>
          <p:cNvSpPr txBox="1"/>
          <p:nvPr/>
        </p:nvSpPr>
        <p:spPr>
          <a:xfrm>
            <a:off x="5502700" y="3829175"/>
            <a:ext cx="2945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chemeClr val="dk1"/>
                </a:solidFill>
              </a:rPr>
              <a:t>Los artefactos están diseñados para maximizar la transparencia de la información.</a:t>
            </a:r>
            <a:endParaRPr sz="1600">
              <a:solidFill>
                <a:schemeClr val="dk1"/>
              </a:solidFill>
            </a:endParaRPr>
          </a:p>
        </p:txBody>
      </p:sp>
      <p:pic>
        <p:nvPicPr>
          <p:cNvPr id="115" name="Google Shape;115;p20"/>
          <p:cNvPicPr preferRelativeResize="0"/>
          <p:nvPr/>
        </p:nvPicPr>
        <p:blipFill>
          <a:blip r:embed="rId4">
            <a:alphaModFix/>
          </a:blip>
          <a:stretch>
            <a:fillRect/>
          </a:stretch>
        </p:blipFill>
        <p:spPr>
          <a:xfrm>
            <a:off x="5502712" y="2248125"/>
            <a:ext cx="2643576" cy="141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311700" y="938025"/>
            <a:ext cx="8520600" cy="3630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419" sz="1400">
                <a:solidFill>
                  <a:srgbClr val="999999"/>
                </a:solidFill>
              </a:rPr>
              <a:t>El Scrum Team es vital para el buen desarrollo del marco de trabajo y para el alcance de las metas planteadas.</a:t>
            </a:r>
            <a:endParaRPr sz="2300">
              <a:solidFill>
                <a:srgbClr val="999999"/>
              </a:solidFill>
            </a:endParaRPr>
          </a:p>
        </p:txBody>
      </p:sp>
      <p:sp>
        <p:nvSpPr>
          <p:cNvPr id="149" name="Google Shape;149;p24"/>
          <p:cNvSpPr txBox="1"/>
          <p:nvPr/>
        </p:nvSpPr>
        <p:spPr>
          <a:xfrm>
            <a:off x="6136224" y="1548788"/>
            <a:ext cx="2635800" cy="2252400"/>
          </a:xfrm>
          <a:prstGeom prst="rect">
            <a:avLst/>
          </a:prstGeom>
          <a:noFill/>
          <a:ln>
            <a:noFill/>
          </a:ln>
        </p:spPr>
        <p:txBody>
          <a:bodyPr spcFirstLastPara="1" wrap="square" lIns="91425" tIns="91425" rIns="91425" bIns="91425" anchor="t" anchorCtr="0">
            <a:spAutoFit/>
          </a:bodyPr>
          <a:lstStyle/>
          <a:p>
            <a:pPr marL="0" lvl="0" indent="0" algn="ctr" rtl="0">
              <a:spcBef>
                <a:spcPts val="1000"/>
              </a:spcBef>
              <a:spcAft>
                <a:spcPts val="0"/>
              </a:spcAft>
              <a:buNone/>
            </a:pPr>
            <a:r>
              <a:rPr lang="es-419" b="1">
                <a:solidFill>
                  <a:schemeClr val="accent1"/>
                </a:solidFill>
              </a:rPr>
              <a:t>Developers</a:t>
            </a:r>
            <a:endParaRPr b="1">
              <a:solidFill>
                <a:schemeClr val="accent1"/>
              </a:solidFill>
            </a:endParaRPr>
          </a:p>
          <a:p>
            <a:pPr marL="0" lvl="0" indent="0" algn="l" rtl="0">
              <a:spcBef>
                <a:spcPts val="1000"/>
              </a:spcBef>
              <a:spcAft>
                <a:spcPts val="0"/>
              </a:spcAft>
              <a:buNone/>
            </a:pPr>
            <a:r>
              <a:rPr lang="es-419">
                <a:solidFill>
                  <a:schemeClr val="dk1"/>
                </a:solidFill>
              </a:rPr>
              <a:t>Son responsables de desarrollar y entregar el incremento en el tiempo establecido, y de trabajar en colaboración con el Product Owner para crear y validar los elementos del Product Backlog.</a:t>
            </a:r>
            <a:endParaRPr>
              <a:solidFill>
                <a:schemeClr val="dk1"/>
              </a:solidFill>
            </a:endParaRPr>
          </a:p>
        </p:txBody>
      </p:sp>
      <p:sp>
        <p:nvSpPr>
          <p:cNvPr id="150" name="Google Shape;150;p24"/>
          <p:cNvSpPr txBox="1"/>
          <p:nvPr/>
        </p:nvSpPr>
        <p:spPr>
          <a:xfrm>
            <a:off x="3291500" y="1548788"/>
            <a:ext cx="2693700" cy="182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chemeClr val="accent1"/>
                </a:solidFill>
              </a:rPr>
              <a:t>Product owner</a:t>
            </a:r>
            <a:endParaRPr b="1">
              <a:solidFill>
                <a:schemeClr val="accent1"/>
              </a:solidFill>
            </a:endParaRPr>
          </a:p>
          <a:p>
            <a:pPr marL="0" lvl="0" indent="0" algn="l" rtl="0">
              <a:spcBef>
                <a:spcPts val="1000"/>
              </a:spcBef>
              <a:spcAft>
                <a:spcPts val="1000"/>
              </a:spcAft>
              <a:buNone/>
            </a:pPr>
            <a:r>
              <a:rPr lang="es-419">
                <a:solidFill>
                  <a:schemeClr val="dk1"/>
                </a:solidFill>
              </a:rPr>
              <a:t>Es la persona que representa al cliente, por lo cual es el dueño del producto y  su tarea principal es la de maximizar su valor, como resultado del trabajo del Scrum Team. </a:t>
            </a:r>
            <a:endParaRPr>
              <a:solidFill>
                <a:schemeClr val="dk1"/>
              </a:solidFill>
            </a:endParaRPr>
          </a:p>
        </p:txBody>
      </p:sp>
      <p:sp>
        <p:nvSpPr>
          <p:cNvPr id="151" name="Google Shape;151;p24"/>
          <p:cNvSpPr txBox="1"/>
          <p:nvPr/>
        </p:nvSpPr>
        <p:spPr>
          <a:xfrm>
            <a:off x="371976" y="1485013"/>
            <a:ext cx="2768400" cy="182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chemeClr val="accent1"/>
                </a:solidFill>
              </a:rPr>
              <a:t>Scrum master</a:t>
            </a:r>
            <a:endParaRPr b="1">
              <a:solidFill>
                <a:schemeClr val="accent1"/>
              </a:solidFill>
            </a:endParaRPr>
          </a:p>
          <a:p>
            <a:pPr marL="0" lvl="0" indent="0" algn="l" rtl="0">
              <a:spcBef>
                <a:spcPts val="1000"/>
              </a:spcBef>
              <a:spcAft>
                <a:spcPts val="1000"/>
              </a:spcAft>
              <a:buNone/>
            </a:pPr>
            <a:r>
              <a:rPr lang="es-419">
                <a:solidFill>
                  <a:srgbClr val="2E2F30"/>
                </a:solidFill>
              </a:rPr>
              <a:t>Su función es actuar como facilitador y guía para el equipo de Scrum, ayudando a eliminar obstáculos y asegurándose de que se siga el proceso Scrum adecuadamente. </a:t>
            </a:r>
            <a:endParaRPr/>
          </a:p>
        </p:txBody>
      </p:sp>
      <p:sp>
        <p:nvSpPr>
          <p:cNvPr id="152" name="Google Shape;152;p24"/>
          <p:cNvSpPr/>
          <p:nvPr/>
        </p:nvSpPr>
        <p:spPr>
          <a:xfrm>
            <a:off x="7130100" y="3681675"/>
            <a:ext cx="621000" cy="1933500"/>
          </a:xfrm>
          <a:prstGeom prst="down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4123000" y="3634025"/>
            <a:ext cx="621000" cy="1933500"/>
          </a:xfrm>
          <a:prstGeom prst="down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1223800" y="3634150"/>
            <a:ext cx="621000" cy="1933500"/>
          </a:xfrm>
          <a:prstGeom prst="down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 name="Google Shape;155;p24"/>
          <p:cNvPicPr preferRelativeResize="0"/>
          <p:nvPr/>
        </p:nvPicPr>
        <p:blipFill rotWithShape="1">
          <a:blip r:embed="rId3">
            <a:alphaModFix/>
          </a:blip>
          <a:srcRect t="10203" b="7042"/>
          <a:stretch/>
        </p:blipFill>
        <p:spPr>
          <a:xfrm>
            <a:off x="835150" y="3850900"/>
            <a:ext cx="1398299" cy="1056100"/>
          </a:xfrm>
          <a:prstGeom prst="rect">
            <a:avLst/>
          </a:prstGeom>
          <a:noFill/>
          <a:ln>
            <a:noFill/>
          </a:ln>
        </p:spPr>
      </p:pic>
      <p:pic>
        <p:nvPicPr>
          <p:cNvPr id="156" name="Google Shape;156;p24"/>
          <p:cNvPicPr preferRelativeResize="0"/>
          <p:nvPr/>
        </p:nvPicPr>
        <p:blipFill rotWithShape="1">
          <a:blip r:embed="rId4">
            <a:alphaModFix/>
          </a:blip>
          <a:srcRect t="7517" b="10596"/>
          <a:stretch/>
        </p:blipFill>
        <p:spPr>
          <a:xfrm>
            <a:off x="3778425" y="3980875"/>
            <a:ext cx="1310150" cy="979150"/>
          </a:xfrm>
          <a:prstGeom prst="rect">
            <a:avLst/>
          </a:prstGeom>
          <a:noFill/>
          <a:ln>
            <a:noFill/>
          </a:ln>
        </p:spPr>
      </p:pic>
      <p:pic>
        <p:nvPicPr>
          <p:cNvPr id="157" name="Google Shape;157;p24"/>
          <p:cNvPicPr preferRelativeResize="0"/>
          <p:nvPr/>
        </p:nvPicPr>
        <p:blipFill rotWithShape="1">
          <a:blip r:embed="rId5">
            <a:alphaModFix/>
          </a:blip>
          <a:srcRect t="9835" b="8129"/>
          <a:stretch/>
        </p:blipFill>
        <p:spPr>
          <a:xfrm>
            <a:off x="6633550" y="3999900"/>
            <a:ext cx="1493801" cy="907101"/>
          </a:xfrm>
          <a:prstGeom prst="rect">
            <a:avLst/>
          </a:prstGeom>
          <a:noFill/>
          <a:ln>
            <a:noFill/>
          </a:ln>
        </p:spPr>
      </p:pic>
      <p:sp>
        <p:nvSpPr>
          <p:cNvPr id="158" name="Google Shape;15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sz="2920">
                <a:solidFill>
                  <a:schemeClr val="accent1"/>
                </a:solidFill>
                <a:latin typeface="Lexend"/>
                <a:ea typeface="Lexend"/>
                <a:cs typeface="Lexend"/>
                <a:sym typeface="Lexend"/>
              </a:rPr>
              <a:t>METODOLOGÍAS ÁGILES: SCRUM TEAM</a:t>
            </a:r>
            <a:endParaRPr sz="2920">
              <a:solidFill>
                <a:schemeClr val="accent1"/>
              </a:solidFill>
              <a:latin typeface="Lexend"/>
              <a:ea typeface="Lexend"/>
              <a:cs typeface="Lexend"/>
              <a:sym typeface="Lexend"/>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p:nvPr/>
        </p:nvSpPr>
        <p:spPr>
          <a:xfrm>
            <a:off x="1216300" y="0"/>
            <a:ext cx="621000" cy="1699800"/>
          </a:xfrm>
          <a:prstGeom prst="down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5"/>
          <p:cNvSpPr/>
          <p:nvPr/>
        </p:nvSpPr>
        <p:spPr>
          <a:xfrm>
            <a:off x="4112200" y="0"/>
            <a:ext cx="621000" cy="1699800"/>
          </a:xfrm>
          <a:prstGeom prst="down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a:off x="7148200" y="0"/>
            <a:ext cx="621000" cy="1699800"/>
          </a:xfrm>
          <a:prstGeom prst="down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txBox="1"/>
          <p:nvPr/>
        </p:nvSpPr>
        <p:spPr>
          <a:xfrm rot="-5400000">
            <a:off x="580150" y="531275"/>
            <a:ext cx="1893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s-419">
                <a:solidFill>
                  <a:schemeClr val="lt1"/>
                </a:solidFill>
              </a:rPr>
              <a:t>Scrum master</a:t>
            </a:r>
            <a:endParaRPr>
              <a:solidFill>
                <a:schemeClr val="lt1"/>
              </a:solidFill>
            </a:endParaRPr>
          </a:p>
        </p:txBody>
      </p:sp>
      <p:sp>
        <p:nvSpPr>
          <p:cNvPr id="167" name="Google Shape;167;p25"/>
          <p:cNvSpPr txBox="1"/>
          <p:nvPr/>
        </p:nvSpPr>
        <p:spPr>
          <a:xfrm rot="-5400000">
            <a:off x="3476050" y="531275"/>
            <a:ext cx="1893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s-419">
                <a:solidFill>
                  <a:schemeClr val="lt1"/>
                </a:solidFill>
              </a:rPr>
              <a:t>Product owner</a:t>
            </a:r>
            <a:endParaRPr>
              <a:solidFill>
                <a:schemeClr val="lt1"/>
              </a:solidFill>
            </a:endParaRPr>
          </a:p>
        </p:txBody>
      </p:sp>
      <p:sp>
        <p:nvSpPr>
          <p:cNvPr id="168" name="Google Shape;168;p25"/>
          <p:cNvSpPr txBox="1"/>
          <p:nvPr/>
        </p:nvSpPr>
        <p:spPr>
          <a:xfrm rot="-5400000">
            <a:off x="6512050" y="531275"/>
            <a:ext cx="1893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s-419">
                <a:solidFill>
                  <a:schemeClr val="lt1"/>
                </a:solidFill>
              </a:rPr>
              <a:t>Developers</a:t>
            </a:r>
            <a:endParaRPr>
              <a:solidFill>
                <a:schemeClr val="lt1"/>
              </a:solidFill>
            </a:endParaRPr>
          </a:p>
        </p:txBody>
      </p:sp>
      <p:sp>
        <p:nvSpPr>
          <p:cNvPr id="169" name="Google Shape;169;p25"/>
          <p:cNvSpPr txBox="1"/>
          <p:nvPr/>
        </p:nvSpPr>
        <p:spPr>
          <a:xfrm>
            <a:off x="515650" y="2022225"/>
            <a:ext cx="2022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t>Damían Agüero</a:t>
            </a:r>
            <a:endParaRPr/>
          </a:p>
        </p:txBody>
      </p:sp>
      <p:sp>
        <p:nvSpPr>
          <p:cNvPr id="170" name="Google Shape;170;p25"/>
          <p:cNvSpPr txBox="1"/>
          <p:nvPr/>
        </p:nvSpPr>
        <p:spPr>
          <a:xfrm>
            <a:off x="3411550" y="2022225"/>
            <a:ext cx="2022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t>Prof. Carlos Rodriguez</a:t>
            </a:r>
            <a:endParaRPr/>
          </a:p>
        </p:txBody>
      </p:sp>
      <p:sp>
        <p:nvSpPr>
          <p:cNvPr id="171" name="Google Shape;171;p25"/>
          <p:cNvSpPr txBox="1"/>
          <p:nvPr/>
        </p:nvSpPr>
        <p:spPr>
          <a:xfrm>
            <a:off x="6447550" y="2022225"/>
            <a:ext cx="20223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s-419">
                <a:solidFill>
                  <a:schemeClr val="dk1"/>
                </a:solidFill>
              </a:rPr>
              <a:t>Damían Agüero</a:t>
            </a:r>
            <a:endParaRPr/>
          </a:p>
          <a:p>
            <a:pPr marL="0" lvl="0" indent="0" algn="ctr" rtl="0">
              <a:spcBef>
                <a:spcPts val="0"/>
              </a:spcBef>
              <a:spcAft>
                <a:spcPts val="0"/>
              </a:spcAft>
              <a:buNone/>
            </a:pPr>
            <a:r>
              <a:rPr lang="es-419"/>
              <a:t>Julián Pérez</a:t>
            </a:r>
            <a:endParaRPr/>
          </a:p>
          <a:p>
            <a:pPr marL="0" lvl="0" indent="0" algn="ctr" rtl="0">
              <a:spcBef>
                <a:spcPts val="0"/>
              </a:spcBef>
              <a:spcAft>
                <a:spcPts val="0"/>
              </a:spcAft>
              <a:buNone/>
            </a:pPr>
            <a:r>
              <a:rPr lang="es-419"/>
              <a:t>Abril Sabatini</a:t>
            </a:r>
            <a:endParaRPr/>
          </a:p>
        </p:txBody>
      </p:sp>
      <p:pic>
        <p:nvPicPr>
          <p:cNvPr id="172" name="Google Shape;172;p25"/>
          <p:cNvPicPr preferRelativeResize="0"/>
          <p:nvPr/>
        </p:nvPicPr>
        <p:blipFill>
          <a:blip r:embed="rId3">
            <a:alphaModFix/>
          </a:blip>
          <a:stretch>
            <a:fillRect/>
          </a:stretch>
        </p:blipFill>
        <p:spPr>
          <a:xfrm flipH="1">
            <a:off x="630225" y="2744850"/>
            <a:ext cx="1793149" cy="1607350"/>
          </a:xfrm>
          <a:prstGeom prst="rect">
            <a:avLst/>
          </a:prstGeom>
          <a:noFill/>
          <a:ln>
            <a:noFill/>
          </a:ln>
        </p:spPr>
      </p:pic>
      <p:pic>
        <p:nvPicPr>
          <p:cNvPr id="173" name="Google Shape;173;p25"/>
          <p:cNvPicPr preferRelativeResize="0"/>
          <p:nvPr/>
        </p:nvPicPr>
        <p:blipFill>
          <a:blip r:embed="rId3">
            <a:alphaModFix/>
          </a:blip>
          <a:stretch>
            <a:fillRect/>
          </a:stretch>
        </p:blipFill>
        <p:spPr>
          <a:xfrm flipH="1">
            <a:off x="5976050" y="2744850"/>
            <a:ext cx="1793149" cy="1607350"/>
          </a:xfrm>
          <a:prstGeom prst="rect">
            <a:avLst/>
          </a:prstGeom>
          <a:noFill/>
          <a:ln>
            <a:noFill/>
          </a:ln>
        </p:spPr>
      </p:pic>
      <p:pic>
        <p:nvPicPr>
          <p:cNvPr id="174" name="Google Shape;174;p25"/>
          <p:cNvPicPr preferRelativeResize="0"/>
          <p:nvPr/>
        </p:nvPicPr>
        <p:blipFill rotWithShape="1">
          <a:blip r:embed="rId4">
            <a:alphaModFix/>
          </a:blip>
          <a:srcRect l="15099" t="10218" r="14273" b="10755"/>
          <a:stretch/>
        </p:blipFill>
        <p:spPr>
          <a:xfrm>
            <a:off x="7461775" y="3076500"/>
            <a:ext cx="1271924" cy="1275700"/>
          </a:xfrm>
          <a:prstGeom prst="rect">
            <a:avLst/>
          </a:prstGeom>
          <a:noFill/>
          <a:ln>
            <a:noFill/>
          </a:ln>
        </p:spPr>
      </p:pic>
      <p:pic>
        <p:nvPicPr>
          <p:cNvPr id="175" name="Google Shape;175;p25"/>
          <p:cNvPicPr preferRelativeResize="0"/>
          <p:nvPr/>
        </p:nvPicPr>
        <p:blipFill>
          <a:blip r:embed="rId3">
            <a:alphaModFix/>
          </a:blip>
          <a:stretch>
            <a:fillRect/>
          </a:stretch>
        </p:blipFill>
        <p:spPr>
          <a:xfrm flipH="1">
            <a:off x="3526125" y="2744850"/>
            <a:ext cx="1793149" cy="1607350"/>
          </a:xfrm>
          <a:prstGeom prst="rect">
            <a:avLst/>
          </a:prstGeom>
          <a:noFill/>
          <a:ln>
            <a:noFill/>
          </a:ln>
        </p:spPr>
      </p:pic>
      <p:pic>
        <p:nvPicPr>
          <p:cNvPr id="176" name="Google Shape;176;p25"/>
          <p:cNvPicPr preferRelativeResize="0"/>
          <p:nvPr/>
        </p:nvPicPr>
        <p:blipFill>
          <a:blip r:embed="rId5">
            <a:alphaModFix/>
          </a:blip>
          <a:stretch>
            <a:fillRect/>
          </a:stretch>
        </p:blipFill>
        <p:spPr>
          <a:xfrm flipH="1">
            <a:off x="6422025" y="3639825"/>
            <a:ext cx="1678520" cy="150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419">
                <a:solidFill>
                  <a:schemeClr val="accent5"/>
                </a:solidFill>
                <a:highlight>
                  <a:schemeClr val="accent5"/>
                </a:highlight>
                <a:latin typeface="Lexend"/>
                <a:ea typeface="Lexend"/>
                <a:cs typeface="Lexend"/>
                <a:sym typeface="Lexend"/>
              </a:rPr>
              <a:t>        </a:t>
            </a:r>
            <a:r>
              <a:rPr lang="es-419">
                <a:solidFill>
                  <a:schemeClr val="lt1"/>
                </a:solidFill>
                <a:highlight>
                  <a:schemeClr val="accent5"/>
                </a:highlight>
                <a:latin typeface="Lexend"/>
                <a:ea typeface="Lexend"/>
                <a:cs typeface="Lexend"/>
                <a:sym typeface="Lexend"/>
              </a:rPr>
              <a:t>Stack tecnológico  </a:t>
            </a:r>
            <a:r>
              <a:rPr lang="es-419">
                <a:solidFill>
                  <a:schemeClr val="accent5"/>
                </a:solidFill>
                <a:highlight>
                  <a:schemeClr val="accent5"/>
                </a:highlight>
                <a:latin typeface="Lexend"/>
                <a:ea typeface="Lexend"/>
                <a:cs typeface="Lexend"/>
                <a:sym typeface="Lexend"/>
              </a:rPr>
              <a:t>    .</a:t>
            </a:r>
            <a:endParaRPr>
              <a:solidFill>
                <a:schemeClr val="accent5"/>
              </a:solidFill>
              <a:highlight>
                <a:schemeClr val="accent5"/>
              </a:highlight>
              <a:latin typeface="Lexend"/>
              <a:ea typeface="Lexend"/>
              <a:cs typeface="Lexend"/>
              <a:sym typeface="Lexend"/>
            </a:endParaRPr>
          </a:p>
          <a:p>
            <a:pPr marL="0" lvl="0" indent="0" algn="l" rtl="0">
              <a:spcBef>
                <a:spcPts val="0"/>
              </a:spcBef>
              <a:spcAft>
                <a:spcPts val="0"/>
              </a:spcAft>
              <a:buNone/>
            </a:pPr>
            <a:endParaRPr/>
          </a:p>
        </p:txBody>
      </p:sp>
      <p:sp>
        <p:nvSpPr>
          <p:cNvPr id="182" name="Google Shape;182;p26"/>
          <p:cNvSpPr txBox="1">
            <a:spLocks noGrp="1"/>
          </p:cNvSpPr>
          <p:nvPr>
            <p:ph type="body" idx="1"/>
          </p:nvPr>
        </p:nvSpPr>
        <p:spPr>
          <a:xfrm>
            <a:off x="861350" y="1152475"/>
            <a:ext cx="7971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2100" dirty="0">
                <a:solidFill>
                  <a:srgbClr val="111111"/>
                </a:solidFill>
                <a:highlight>
                  <a:srgbClr val="FFFFFF"/>
                </a:highlight>
              </a:rPr>
              <a:t>Jira</a:t>
            </a:r>
            <a:endParaRPr sz="2100" dirty="0">
              <a:solidFill>
                <a:srgbClr val="111111"/>
              </a:solidFill>
              <a:highlight>
                <a:srgbClr val="FFFFFF"/>
              </a:highlight>
            </a:endParaRPr>
          </a:p>
          <a:p>
            <a:pPr marL="0" lvl="0" indent="0" algn="l" rtl="0">
              <a:spcBef>
                <a:spcPts val="1200"/>
              </a:spcBef>
              <a:spcAft>
                <a:spcPts val="0"/>
              </a:spcAft>
              <a:buNone/>
            </a:pPr>
            <a:r>
              <a:rPr lang="es-419" sz="2100" dirty="0">
                <a:solidFill>
                  <a:srgbClr val="111111"/>
                </a:solidFill>
                <a:highlight>
                  <a:srgbClr val="FFFFFF"/>
                </a:highlight>
              </a:rPr>
              <a:t>Git </a:t>
            </a:r>
            <a:endParaRPr sz="2100" dirty="0">
              <a:solidFill>
                <a:srgbClr val="111111"/>
              </a:solidFill>
              <a:highlight>
                <a:srgbClr val="FFFFFF"/>
              </a:highlight>
            </a:endParaRPr>
          </a:p>
          <a:p>
            <a:pPr marL="0" lvl="0" indent="0" algn="l" rtl="0">
              <a:spcBef>
                <a:spcPts val="1200"/>
              </a:spcBef>
              <a:spcAft>
                <a:spcPts val="0"/>
              </a:spcAft>
              <a:buNone/>
            </a:pPr>
            <a:r>
              <a:rPr lang="es-419" sz="2100" dirty="0" err="1">
                <a:solidFill>
                  <a:srgbClr val="111111"/>
                </a:solidFill>
                <a:highlight>
                  <a:srgbClr val="FFFFFF"/>
                </a:highlight>
              </a:rPr>
              <a:t>Github</a:t>
            </a:r>
            <a:endParaRPr sz="2100" dirty="0">
              <a:solidFill>
                <a:srgbClr val="111111"/>
              </a:solidFill>
              <a:highlight>
                <a:srgbClr val="FFFFFF"/>
              </a:highlight>
            </a:endParaRPr>
          </a:p>
          <a:p>
            <a:pPr marL="0" lvl="0" indent="0" algn="l" rtl="0">
              <a:spcBef>
                <a:spcPts val="1200"/>
              </a:spcBef>
              <a:spcAft>
                <a:spcPts val="0"/>
              </a:spcAft>
              <a:buNone/>
            </a:pPr>
            <a:r>
              <a:rPr lang="es-419" sz="2100" dirty="0">
                <a:solidFill>
                  <a:srgbClr val="111111"/>
                </a:solidFill>
                <a:highlight>
                  <a:srgbClr val="FFFFFF"/>
                </a:highlight>
              </a:rPr>
              <a:t>Python</a:t>
            </a:r>
            <a:endParaRPr sz="2100" dirty="0">
              <a:solidFill>
                <a:srgbClr val="111111"/>
              </a:solidFill>
              <a:highlight>
                <a:srgbClr val="FFFFFF"/>
              </a:highlight>
            </a:endParaRPr>
          </a:p>
          <a:p>
            <a:pPr marL="0" lvl="0" indent="0" algn="l" rtl="0">
              <a:spcBef>
                <a:spcPts val="1200"/>
              </a:spcBef>
              <a:spcAft>
                <a:spcPts val="0"/>
              </a:spcAft>
              <a:buNone/>
            </a:pPr>
            <a:r>
              <a:rPr lang="es-419" sz="2100" dirty="0" err="1">
                <a:solidFill>
                  <a:srgbClr val="111111"/>
                </a:solidFill>
                <a:highlight>
                  <a:srgbClr val="FFFFFF"/>
                </a:highlight>
              </a:rPr>
              <a:t>Keras</a:t>
            </a:r>
            <a:endParaRPr sz="2100" dirty="0">
              <a:solidFill>
                <a:srgbClr val="111111"/>
              </a:solidFill>
              <a:highlight>
                <a:srgbClr val="FFFFFF"/>
              </a:highlight>
            </a:endParaRPr>
          </a:p>
          <a:p>
            <a:pPr marL="0" lvl="0" indent="0" algn="l" rtl="0">
              <a:spcBef>
                <a:spcPts val="1200"/>
              </a:spcBef>
              <a:spcAft>
                <a:spcPts val="1200"/>
              </a:spcAft>
              <a:buNone/>
            </a:pPr>
            <a:r>
              <a:rPr lang="es-419" sz="2100" dirty="0" err="1">
                <a:solidFill>
                  <a:srgbClr val="111111"/>
                </a:solidFill>
                <a:highlight>
                  <a:srgbClr val="FFFFFF"/>
                </a:highlight>
              </a:rPr>
              <a:t>TensorFlow</a:t>
            </a:r>
            <a:endParaRPr sz="2100" dirty="0">
              <a:solidFill>
                <a:srgbClr val="111111"/>
              </a:solidFill>
              <a:highlight>
                <a:srgbClr val="FFFFFF"/>
              </a:highlight>
            </a:endParaRPr>
          </a:p>
        </p:txBody>
      </p:sp>
      <p:sp>
        <p:nvSpPr>
          <p:cNvPr id="183" name="Google Shape;183;p26"/>
          <p:cNvSpPr/>
          <p:nvPr/>
        </p:nvSpPr>
        <p:spPr>
          <a:xfrm>
            <a:off x="185225" y="150"/>
            <a:ext cx="399000" cy="5143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26"/>
          <p:cNvGrpSpPr/>
          <p:nvPr/>
        </p:nvGrpSpPr>
        <p:grpSpPr>
          <a:xfrm>
            <a:off x="4204798" y="1017725"/>
            <a:ext cx="4428024" cy="4025050"/>
            <a:chOff x="4204798" y="1017725"/>
            <a:chExt cx="4428024" cy="4025050"/>
          </a:xfrm>
        </p:grpSpPr>
        <p:pic>
          <p:nvPicPr>
            <p:cNvPr id="185" name="Google Shape;185;p26"/>
            <p:cNvPicPr preferRelativeResize="0"/>
            <p:nvPr/>
          </p:nvPicPr>
          <p:blipFill>
            <a:blip r:embed="rId3">
              <a:alphaModFix/>
            </a:blip>
            <a:stretch>
              <a:fillRect/>
            </a:stretch>
          </p:blipFill>
          <p:spPr>
            <a:xfrm>
              <a:off x="4204798" y="1017725"/>
              <a:ext cx="4428024" cy="4025050"/>
            </a:xfrm>
            <a:prstGeom prst="rect">
              <a:avLst/>
            </a:prstGeom>
            <a:noFill/>
            <a:ln>
              <a:noFill/>
            </a:ln>
          </p:spPr>
        </p:pic>
        <p:pic>
          <p:nvPicPr>
            <p:cNvPr id="186" name="Google Shape;186;p26"/>
            <p:cNvPicPr preferRelativeResize="0"/>
            <p:nvPr/>
          </p:nvPicPr>
          <p:blipFill rotWithShape="1">
            <a:blip r:embed="rId4">
              <a:alphaModFix/>
            </a:blip>
            <a:srcRect l="54356" t="15915" r="8691" b="24874"/>
            <a:stretch/>
          </p:blipFill>
          <p:spPr>
            <a:xfrm>
              <a:off x="4871225" y="2451273"/>
              <a:ext cx="912575" cy="818825"/>
            </a:xfrm>
            <a:prstGeom prst="rect">
              <a:avLst/>
            </a:prstGeom>
            <a:noFill/>
            <a:ln>
              <a:noFill/>
            </a:ln>
          </p:spPr>
        </p:pic>
        <p:pic>
          <p:nvPicPr>
            <p:cNvPr id="187" name="Google Shape;187;p26"/>
            <p:cNvPicPr preferRelativeResize="0"/>
            <p:nvPr/>
          </p:nvPicPr>
          <p:blipFill rotWithShape="1">
            <a:blip r:embed="rId5">
              <a:alphaModFix/>
            </a:blip>
            <a:srcRect l="12135" t="9992" r="66977" b="26442"/>
            <a:stretch/>
          </p:blipFill>
          <p:spPr>
            <a:xfrm>
              <a:off x="5485450" y="3652088"/>
              <a:ext cx="912575" cy="764787"/>
            </a:xfrm>
            <a:prstGeom prst="rect">
              <a:avLst/>
            </a:prstGeom>
            <a:noFill/>
            <a:ln>
              <a:noFill/>
            </a:ln>
          </p:spPr>
        </p:pic>
        <p:pic>
          <p:nvPicPr>
            <p:cNvPr id="188" name="Google Shape;188;p26"/>
            <p:cNvPicPr preferRelativeResize="0"/>
            <p:nvPr/>
          </p:nvPicPr>
          <p:blipFill rotWithShape="1">
            <a:blip r:embed="rId6">
              <a:alphaModFix/>
            </a:blip>
            <a:srcRect l="32977" r="33213" b="35831"/>
            <a:stretch/>
          </p:blipFill>
          <p:spPr>
            <a:xfrm>
              <a:off x="7167333" y="3804100"/>
              <a:ext cx="711791" cy="764775"/>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1013</Words>
  <Application>Microsoft Office PowerPoint</Application>
  <PresentationFormat>Presentación en pantalla (16:9)</PresentationFormat>
  <Paragraphs>67</Paragraphs>
  <Slides>14</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Lexend</vt:lpstr>
      <vt:lpstr>Roboto</vt:lpstr>
      <vt:lpstr>Simple Light</vt:lpstr>
      <vt:lpstr>PROYECTO EN METODOLOGÍA DE LA INVESTIGACIÓN</vt:lpstr>
      <vt:lpstr>NEUMONÍA</vt:lpstr>
      <vt:lpstr>REDES NEURONALES </vt:lpstr>
      <vt:lpstr>REDES NEURONALES: ARQUITECTURA </vt:lpstr>
      <vt:lpstr>REDES NEURONALES CONVOLUCIONALES </vt:lpstr>
      <vt:lpstr>METODOLOGÍAS ÁGILES: SCRUM   </vt:lpstr>
      <vt:lpstr>METODOLOGÍAS ÁGILES: SCRUM TEAM   </vt:lpstr>
      <vt:lpstr>Presentación de PowerPoint</vt:lpstr>
      <vt:lpstr>        Stack tecnológico      . </vt:lpstr>
      <vt:lpstr>GESTOR DE PROYECTOS: JIRA </vt:lpstr>
      <vt:lpstr>GIT Y GITHUB </vt:lpstr>
      <vt:lpstr>LENGUAJE E IDE: PYTHON Y PYCHARM </vt:lpstr>
      <vt:lpstr>KERAS </vt:lpstr>
      <vt:lpstr>TENSORFLOW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EN METODOLOGÍA DE LA INVESTIGACIÓN</dc:title>
  <cp:lastModifiedBy>julian perez</cp:lastModifiedBy>
  <cp:revision>1</cp:revision>
  <dcterms:modified xsi:type="dcterms:W3CDTF">2023-04-19T12:32:41Z</dcterms:modified>
</cp:coreProperties>
</file>