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7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2A29EB-B1E9-45F6-B8D4-76E91716F2C0}" type="datetimeFigureOut">
              <a:rPr lang="es-MX" smtClean="0"/>
              <a:t>05/03/2015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Puntos por historia de usuario</a:t>
            </a:r>
            <a:endParaRPr lang="es-MX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4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0632"/>
            <a:ext cx="10515600" cy="1831975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Las historias de usuario, son descripciones cortas de una necesidad de un cliente del software </a:t>
            </a:r>
            <a:r>
              <a:rPr lang="es-MX" sz="2000" dirty="0" smtClean="0"/>
              <a:t> que se este </a:t>
            </a:r>
            <a:r>
              <a:rPr lang="es-MX" sz="2000" dirty="0"/>
              <a:t>desarrollando. Su utilización es común cuando se aplican marcos de trabajo ágiles, tales como </a:t>
            </a:r>
            <a:r>
              <a:rPr lang="es-MX" sz="2000" b="1" dirty="0"/>
              <a:t>Scrum</a:t>
            </a:r>
            <a:r>
              <a:rPr lang="es-MX" sz="2000" dirty="0"/>
              <a:t> o el </a:t>
            </a:r>
            <a:r>
              <a:rPr lang="es-MX" sz="2000" b="1" dirty="0"/>
              <a:t>Extreme Programming (XP)</a:t>
            </a:r>
            <a:r>
              <a:rPr lang="es-MX" sz="2000" dirty="0"/>
              <a:t>.</a:t>
            </a:r>
            <a:r>
              <a:rPr lang="es-MX" sz="1900" dirty="0"/>
              <a:t>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Historias de </a:t>
            </a:r>
            <a:r>
              <a:rPr lang="es-MX" b="1" dirty="0"/>
              <a:t>U</a:t>
            </a:r>
            <a:r>
              <a:rPr lang="es-MX" b="1" dirty="0" smtClean="0"/>
              <a:t>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9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1381"/>
            <a:ext cx="10554574" cy="2867071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Su propósito principal de esta herramienta es la estimación del esfuerzo necesario para implementar una nueva </a:t>
            </a:r>
            <a:r>
              <a:rPr lang="es-MX" sz="1900" dirty="0" smtClean="0"/>
              <a:t>funcionalidad. </a:t>
            </a:r>
            <a:r>
              <a:rPr lang="es-MX" sz="1900" dirty="0"/>
              <a:t> </a:t>
            </a:r>
          </a:p>
          <a:p>
            <a:pPr algn="just"/>
            <a:r>
              <a:rPr lang="es-MX" sz="1900" dirty="0" smtClean="0"/>
              <a:t>Adicionalmente</a:t>
            </a:r>
            <a:r>
              <a:rPr lang="es-MX" sz="1900" dirty="0"/>
              <a:t>, se utilizan como iniciadoras de conversaciones entre desarrolladores de software y usuarios del área de negocio, las cuales servirán para identificar los requerimientos del negocio, requerimientos técnicos y para encontrar los supuestos (premisas) no visibles en una primera </a:t>
            </a:r>
            <a:r>
              <a:rPr lang="es-MX" sz="1900" dirty="0" smtClean="0"/>
              <a:t>aproximación.</a:t>
            </a:r>
            <a:endParaRPr lang="es-MX" sz="1900" dirty="0"/>
          </a:p>
          <a:p>
            <a:pPr algn="just"/>
            <a:r>
              <a:rPr lang="es-MX" sz="1900" dirty="0" smtClean="0"/>
              <a:t>Su </a:t>
            </a:r>
            <a:r>
              <a:rPr lang="es-MX" sz="1900" dirty="0"/>
              <a:t>propósito, no es describir en detalle la funcionalidad.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se utilizan?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5868"/>
            <a:ext cx="10868696" cy="4722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Acrónimo empleado para describir las seis características que debe tener </a:t>
            </a:r>
            <a:r>
              <a:rPr lang="es-MX" dirty="0" smtClean="0"/>
              <a:t>una</a:t>
            </a:r>
            <a:r>
              <a:rPr lang="es-MX" dirty="0"/>
              <a:t> historia de usuario</a:t>
            </a:r>
            <a:r>
              <a:rPr lang="es-MX" dirty="0" smtClean="0"/>
              <a:t>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sz="1800" b="1" u="sng" dirty="0"/>
              <a:t>Independiente</a:t>
            </a:r>
            <a:r>
              <a:rPr lang="es-MX" sz="1800" dirty="0"/>
              <a:t>: Describe una funcionalidad completa, que no tiene una dependencia inherente con otra historia.</a:t>
            </a:r>
          </a:p>
          <a:p>
            <a:pPr lvl="1" algn="just"/>
            <a:r>
              <a:rPr lang="es-MX" sz="1800" b="1" u="sng" dirty="0"/>
              <a:t>Negociable</a:t>
            </a:r>
            <a:r>
              <a:rPr lang="es-MX" sz="1800" dirty="0"/>
              <a:t>: Puede ser modificada hasta que no está en proceso de desarrollo, o incluida en un sprint que se está ejecutando.</a:t>
            </a:r>
          </a:p>
          <a:p>
            <a:pPr lvl="1" algn="just"/>
            <a:r>
              <a:rPr lang="es-MX" sz="1800" b="1" u="sng" dirty="0"/>
              <a:t>Valiosa</a:t>
            </a:r>
            <a:r>
              <a:rPr lang="es-MX" sz="1800" dirty="0"/>
              <a:t>: El producto tiene más valor para el cliente cuando la funcionalidad está completada.</a:t>
            </a:r>
          </a:p>
          <a:p>
            <a:pPr lvl="1" algn="just"/>
            <a:r>
              <a:rPr lang="es-MX" sz="1800" b="1" u="sng" dirty="0"/>
              <a:t>Estimable</a:t>
            </a:r>
            <a:r>
              <a:rPr lang="es-MX" sz="1800" dirty="0"/>
              <a:t>: Es posible estimar el tamaño de la historia.</a:t>
            </a:r>
          </a:p>
          <a:p>
            <a:pPr lvl="1" algn="just"/>
            <a:r>
              <a:rPr lang="es-MX" sz="1800" b="1" u="sng" dirty="0"/>
              <a:t>Pequeña</a:t>
            </a:r>
            <a:r>
              <a:rPr lang="es-MX" sz="1800" dirty="0"/>
              <a:t> (Short en inglés): Tiene que poder estimarse con precisión suficiente empleando técnicas ágiles, que se basan en juicio de expertos y emplean unidades de medida relativas.</a:t>
            </a:r>
          </a:p>
          <a:p>
            <a:pPr lvl="1" algn="just"/>
            <a:r>
              <a:rPr lang="es-MX" sz="1800" b="1" u="sng" dirty="0"/>
              <a:t>Comprobable</a:t>
            </a:r>
            <a:r>
              <a:rPr lang="es-MX" sz="1800" dirty="0"/>
              <a:t> (</a:t>
            </a:r>
            <a:r>
              <a:rPr lang="es-MX" sz="1800" dirty="0" err="1"/>
              <a:t>Testable</a:t>
            </a:r>
            <a:r>
              <a:rPr lang="es-MX" sz="1800" dirty="0"/>
              <a:t> en inglés): Debe incluir información para determinar cuándo está terminada y cumple las expectativas del cliente.</a:t>
            </a:r>
          </a:p>
          <a:p>
            <a:pPr lvl="1" algn="just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5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10911" cy="3753510"/>
          </a:xfrm>
        </p:spPr>
        <p:txBody>
          <a:bodyPr>
            <a:normAutofit/>
          </a:bodyPr>
          <a:lstStyle/>
          <a:p>
            <a:pPr algn="just"/>
            <a:r>
              <a:rPr lang="es-ES" sz="1900" b="1" u="sng" dirty="0" smtClean="0"/>
              <a:t>Tarjeta:</a:t>
            </a:r>
            <a:r>
              <a:rPr lang="es-ES" sz="1900" b="1" dirty="0" smtClean="0"/>
              <a:t> </a:t>
            </a:r>
            <a:r>
              <a:rPr lang="es-ES" sz="1900" dirty="0"/>
              <a:t>U</a:t>
            </a:r>
            <a:r>
              <a:rPr lang="es-ES" sz="1900" dirty="0" smtClean="0"/>
              <a:t>na descripción escrita en lenguaje de negocio que sirve como identificación y recordatorio del requerimiento y ayuda para la planificación mediante la priorización.</a:t>
            </a:r>
          </a:p>
          <a:p>
            <a:pPr algn="just"/>
            <a:r>
              <a:rPr lang="es-ES" sz="1900" b="1" u="sng" dirty="0" smtClean="0"/>
              <a:t>Conversación</a:t>
            </a:r>
            <a:r>
              <a:rPr lang="es-ES" sz="1900" dirty="0" smtClean="0"/>
              <a:t>: El dialogo que ocurre entre los miembros del equipo. Es la parte mas importante de la historia.</a:t>
            </a:r>
          </a:p>
          <a:p>
            <a:pPr algn="just"/>
            <a:r>
              <a:rPr lang="es-ES" sz="1900" b="1" u="sng" dirty="0" smtClean="0"/>
              <a:t>Confirmación</a:t>
            </a:r>
            <a:r>
              <a:rPr lang="es-ES" sz="1900" u="sng" dirty="0" smtClean="0"/>
              <a:t>:</a:t>
            </a:r>
            <a:r>
              <a:rPr lang="es-ES" sz="1900" dirty="0" smtClean="0"/>
              <a:t> Que pruebas se llevaran a cabo para poder decir que la historia de usuario se ha completado con éxito.</a:t>
            </a:r>
            <a:endParaRPr lang="es-MX" sz="19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7954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creación de la historia de usuario consta de tres partes: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8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Historia de Usuario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12" y="1618969"/>
            <a:ext cx="6977629" cy="5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62757" y="618186"/>
            <a:ext cx="9877777" cy="550797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Id: Identificador de la historia de usuario.</a:t>
            </a:r>
          </a:p>
          <a:p>
            <a:r>
              <a:rPr lang="es-MX" dirty="0" smtClean="0"/>
              <a:t>Titulo: Titulo descriptivo de la historia de usuario.</a:t>
            </a:r>
          </a:p>
          <a:p>
            <a:r>
              <a:rPr lang="es-MX" dirty="0" smtClean="0"/>
              <a:t>Descripción: Descripción de la historia de usuario.</a:t>
            </a:r>
          </a:p>
          <a:p>
            <a:r>
              <a:rPr lang="es-MX" dirty="0" smtClean="0"/>
              <a:t>Estimación: Costo de la implementación en unidades de desarrollo.</a:t>
            </a:r>
          </a:p>
          <a:p>
            <a:r>
              <a:rPr lang="es-MX" dirty="0" smtClean="0"/>
              <a:t>Prioridad: Prioridad en la implementación de la historia respecto a las otras historias de usuario.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La priorización se puede hacer con el método </a:t>
            </a:r>
            <a:r>
              <a:rPr lang="es-MX" dirty="0" err="1" smtClean="0"/>
              <a:t>MoSCoW</a:t>
            </a:r>
            <a:r>
              <a:rPr lang="es-MX" dirty="0" smtClean="0"/>
              <a:t>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M-</a:t>
            </a:r>
            <a:r>
              <a:rPr lang="es-MX" dirty="0" err="1" smtClean="0"/>
              <a:t>Must</a:t>
            </a:r>
            <a:r>
              <a:rPr lang="es-MX" dirty="0" smtClean="0"/>
              <a:t>. Se debe realizar para finalizar el proyecto.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S-</a:t>
            </a:r>
            <a:r>
              <a:rPr lang="es-MX" dirty="0" err="1" smtClean="0"/>
              <a:t>Should</a:t>
            </a:r>
            <a:r>
              <a:rPr lang="es-MX" dirty="0" smtClean="0"/>
              <a:t>. Se debe completar, pero el éxito del proyecto no depende de el.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C-</a:t>
            </a:r>
            <a:r>
              <a:rPr lang="es-MX" dirty="0" err="1" smtClean="0"/>
              <a:t>Could</a:t>
            </a:r>
            <a:r>
              <a:rPr lang="es-MX" dirty="0" smtClean="0"/>
              <a:t>. Se debería completar si no se afecta la consecución de los 	objetivos principales.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W-</a:t>
            </a:r>
            <a:r>
              <a:rPr lang="es-MX" dirty="0" err="1" smtClean="0"/>
              <a:t>Would</a:t>
            </a:r>
            <a:r>
              <a:rPr lang="es-MX" dirty="0" smtClean="0"/>
              <a:t>. Se debe completar el requerimiento si sobra tiempo de 	desarrollo.</a:t>
            </a:r>
          </a:p>
          <a:p>
            <a:pPr marL="301943" lvl="1" indent="0">
              <a:buNone/>
            </a:pPr>
            <a:r>
              <a:rPr lang="es-MX" dirty="0" smtClean="0"/>
              <a:t>Dependencia: Una historia </a:t>
            </a:r>
            <a:r>
              <a:rPr lang="es-MX" smtClean="0"/>
              <a:t>no debería </a:t>
            </a:r>
            <a:r>
              <a:rPr lang="es-MX" dirty="0" smtClean="0"/>
              <a:t>ser dependiente de otra. Pero algunas veces es inevitable.</a:t>
            </a:r>
          </a:p>
          <a:p>
            <a:pPr marL="301943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06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212</TotalTime>
  <Words>220</Words>
  <Application>Microsoft Office PowerPoint</Application>
  <PresentationFormat>Personalizado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Puntos por historia de usuario</vt:lpstr>
      <vt:lpstr>Historias de Usuario</vt:lpstr>
      <vt:lpstr>¿Para qué se utilizan?</vt:lpstr>
      <vt:lpstr>INVEST</vt:lpstr>
      <vt:lpstr>La creación de la historia de usuario consta de tres partes:</vt:lpstr>
      <vt:lpstr>Tarjeta Historia de Usuario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villa garcia</dc:creator>
  <cp:lastModifiedBy>Julian</cp:lastModifiedBy>
  <cp:revision>17</cp:revision>
  <dcterms:created xsi:type="dcterms:W3CDTF">2015-03-03T17:40:53Z</dcterms:created>
  <dcterms:modified xsi:type="dcterms:W3CDTF">2015-03-05T19:07:53Z</dcterms:modified>
</cp:coreProperties>
</file>