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5/11/2015</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DF9FFFF-3106-4DDB-AA62-0C80862170D6}"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3DA38B7-AE95-4DC8-9A51-7A71F545B098}"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6F1EC2B-8188-4AC2-9F0D-8D09C51D505A}"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212B75E-944F-430B-BE5F-C69FA8823C04}"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24507B7-F2DC-4B2C-B14D-58A9766807A2}" type="datetimeFigureOut">
              <a:rPr lang="en-US" dirty="0"/>
              <a:t>5/11/2015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5/11/2015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5/11/2015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5/11/2015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8CF2683-E6E7-4CC3-9EEE-7854DD4F3545}"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E120F81-B39D-4CBB-8BF3-5D6E395D0F72}" type="datetimeFigureOut">
              <a:rPr lang="en-US" dirty="0"/>
              <a:t>5/11/2015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5/11/2015</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pPr algn="ctr"/>
            <a:r>
              <a:rPr lang="es-MX" dirty="0" smtClean="0"/>
              <a:t>MoProSoft</a:t>
            </a:r>
            <a:endParaRPr lang="es-MX" dirty="0"/>
          </a:p>
        </p:txBody>
      </p:sp>
      <p:sp>
        <p:nvSpPr>
          <p:cNvPr id="3" name="Subtítulo 2"/>
          <p:cNvSpPr>
            <a:spLocks noGrp="1"/>
          </p:cNvSpPr>
          <p:nvPr>
            <p:ph type="subTitle" idx="1"/>
          </p:nvPr>
        </p:nvSpPr>
        <p:spPr/>
        <p:txBody>
          <a:bodyPr anchor="b" anchorCtr="0"/>
          <a:lstStyle/>
          <a:p>
            <a:r>
              <a:rPr lang="es-MX" dirty="0" err="1"/>
              <a:t>Oktaba</a:t>
            </a:r>
            <a:r>
              <a:rPr lang="es-MX" dirty="0"/>
              <a:t>, </a:t>
            </a:r>
            <a:r>
              <a:rPr lang="es-MX" dirty="0" err="1"/>
              <a:t>Hanna</a:t>
            </a:r>
            <a:r>
              <a:rPr lang="es-MX" dirty="0"/>
              <a:t>, y coautores, Modelo de Procesos para la Industria de Software MoProSoft, versión 1.3 (agosto 2005)</a:t>
            </a:r>
          </a:p>
        </p:txBody>
      </p:sp>
    </p:spTree>
    <p:extLst>
      <p:ext uri="{BB962C8B-B14F-4D97-AF65-F5344CB8AC3E}">
        <p14:creationId xmlns:p14="http://schemas.microsoft.com/office/powerpoint/2010/main" val="326518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672789227"/>
              </p:ext>
            </p:extLst>
          </p:nvPr>
        </p:nvGraphicFramePr>
        <p:xfrm>
          <a:off x="1674254" y="2292438"/>
          <a:ext cx="8345725" cy="3840480"/>
        </p:xfrm>
        <a:graphic>
          <a:graphicData uri="http://schemas.openxmlformats.org/drawingml/2006/table">
            <a:tbl>
              <a:tblPr/>
              <a:tblGrid>
                <a:gridCol w="1361043"/>
                <a:gridCol w="2432866"/>
                <a:gridCol w="4551816"/>
              </a:tblGrid>
              <a:tr h="271480">
                <a:tc>
                  <a:txBody>
                    <a:bodyPr/>
                    <a:lstStyle/>
                    <a:p>
                      <a:pPr algn="ctr"/>
                      <a:r>
                        <a:rPr lang="es-MX" sz="1400" dirty="0"/>
                        <a:t>Categoría</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dirty="0"/>
                        <a:t>Proceso</a:t>
                      </a:r>
                      <a:br>
                        <a:rPr lang="es-MX" sz="1400" dirty="0"/>
                      </a:br>
                      <a:endParaRPr lang="es-MX" sz="1400" dirty="0"/>
                    </a:p>
                  </a:txBody>
                  <a:tcPr marL="0" marR="0" marT="0" marB="0" anchor="ctr">
                    <a:lnL>
                      <a:noFill/>
                    </a:lnL>
                    <a:lnR>
                      <a:noFill/>
                    </a:lnR>
                    <a:lnT>
                      <a:noFill/>
                    </a:lnT>
                    <a:lnB>
                      <a:noFill/>
                    </a:lnB>
                    <a:solidFill>
                      <a:srgbClr val="CCCCCC"/>
                    </a:solidFill>
                  </a:tcPr>
                </a:tc>
                <a:tc>
                  <a:txBody>
                    <a:bodyPr/>
                    <a:lstStyle/>
                    <a:p>
                      <a:pPr algn="ctr"/>
                      <a:r>
                        <a:rPr lang="es-MX" sz="1400"/>
                        <a:t>Propósito</a:t>
                      </a:r>
                      <a:br>
                        <a:rPr lang="es-MX" sz="1400"/>
                      </a:br>
                      <a:endParaRPr lang="es-MX" sz="1400"/>
                    </a:p>
                  </a:txBody>
                  <a:tcPr marL="0" marR="0" marT="0" marB="0" anchor="ctr">
                    <a:lnL>
                      <a:noFill/>
                    </a:lnL>
                    <a:lnR>
                      <a:noFill/>
                    </a:lnR>
                    <a:lnT>
                      <a:noFill/>
                    </a:lnT>
                    <a:lnB>
                      <a:noFill/>
                    </a:lnB>
                    <a:solidFill>
                      <a:srgbClr val="CCCCCC"/>
                    </a:solidFill>
                  </a:tcPr>
                </a:tc>
              </a:tr>
              <a:tr h="1628882">
                <a:tc>
                  <a:txBody>
                    <a:bodyPr/>
                    <a:lstStyle/>
                    <a:p>
                      <a:pPr algn="l"/>
                      <a:r>
                        <a:rPr lang="es-MX" sz="1400" dirty="0"/>
                        <a:t>Alta Dirección</a:t>
                      </a:r>
                    </a:p>
                  </a:txBody>
                  <a:tcPr marL="0" marR="0" marT="0" marB="0">
                    <a:lnL>
                      <a:noFill/>
                    </a:lnL>
                    <a:lnR>
                      <a:noFill/>
                    </a:lnR>
                    <a:lnT>
                      <a:noFill/>
                    </a:lnT>
                    <a:lnB>
                      <a:noFill/>
                    </a:lnB>
                    <a:solidFill>
                      <a:srgbClr val="FFFFFF"/>
                    </a:solidFill>
                  </a:tcPr>
                </a:tc>
                <a:tc>
                  <a:txBody>
                    <a:bodyPr/>
                    <a:lstStyle/>
                    <a:p>
                      <a:pPr algn="l"/>
                      <a:r>
                        <a:rPr lang="es-MX" sz="1400" dirty="0"/>
                        <a:t>Gestión de Negocio</a:t>
                      </a:r>
                    </a:p>
                  </a:txBody>
                  <a:tcPr marL="0" marR="0" marT="0" marB="0">
                    <a:lnL>
                      <a:noFill/>
                    </a:lnL>
                    <a:lnR>
                      <a:noFill/>
                    </a:lnR>
                    <a:lnT>
                      <a:noFill/>
                    </a:lnT>
                    <a:lnB>
                      <a:noFill/>
                    </a:lnB>
                    <a:solidFill>
                      <a:srgbClr val="FFFFFF"/>
                    </a:solidFill>
                  </a:tcPr>
                </a:tc>
                <a:tc>
                  <a:txBody>
                    <a:bodyPr/>
                    <a:lstStyle/>
                    <a:p>
                      <a:pPr algn="l"/>
                      <a:r>
                        <a:rPr lang="es-MX" sz="1400" dirty="0"/>
                        <a:t>Establecer la razón de ser de la organización, sus objetivos y las condiciones para lograrlos, para lo cual es necesario considerar las necesidades de los clientes, así como evaluar los resultados para poder proponer cambios que permitan la mejora continua. Adicionalmente habilita a la organización para responder a un ambiente de cambio y a sus miembros para trabajar en función de los objetivos establecidos.</a:t>
                      </a:r>
                    </a:p>
                  </a:txBody>
                  <a:tcPr marL="0" marR="0" marT="0" marB="0">
                    <a:lnL>
                      <a:noFill/>
                    </a:lnL>
                    <a:lnR>
                      <a:noFill/>
                    </a:lnR>
                    <a:lnT>
                      <a:noFill/>
                    </a:lnT>
                    <a:lnB>
                      <a:noFill/>
                    </a:lnB>
                    <a:solidFill>
                      <a:srgbClr val="FFFFFF"/>
                    </a:solidFill>
                  </a:tcPr>
                </a:tc>
              </a:tr>
              <a:tr h="736875">
                <a:tc>
                  <a:txBody>
                    <a:bodyPr/>
                    <a:lstStyle/>
                    <a:p>
                      <a:pPr algn="l"/>
                      <a:r>
                        <a:rPr lang="es-MX" sz="1400"/>
                        <a:t>Gestión</a:t>
                      </a:r>
                    </a:p>
                  </a:txBody>
                  <a:tcPr marL="0" marR="0" marT="0" marB="0">
                    <a:lnL>
                      <a:noFill/>
                    </a:lnL>
                    <a:lnR>
                      <a:noFill/>
                    </a:lnR>
                    <a:lnT>
                      <a:noFill/>
                    </a:lnT>
                    <a:lnB>
                      <a:noFill/>
                    </a:lnB>
                    <a:solidFill>
                      <a:srgbClr val="CCCCCC"/>
                    </a:solidFill>
                  </a:tcPr>
                </a:tc>
                <a:tc>
                  <a:txBody>
                    <a:bodyPr/>
                    <a:lstStyle/>
                    <a:p>
                      <a:pPr algn="l"/>
                      <a:r>
                        <a:rPr lang="es-MX" sz="1400"/>
                        <a:t>Gestión de Procesos</a:t>
                      </a:r>
                    </a:p>
                  </a:txBody>
                  <a:tcPr marL="0" marR="0" marT="0" marB="0">
                    <a:lnL>
                      <a:noFill/>
                    </a:lnL>
                    <a:lnR>
                      <a:noFill/>
                    </a:lnR>
                    <a:lnT>
                      <a:noFill/>
                    </a:lnT>
                    <a:lnB>
                      <a:noFill/>
                    </a:lnB>
                    <a:solidFill>
                      <a:srgbClr val="CCCCCC"/>
                    </a:solidFill>
                  </a:tcPr>
                </a:tc>
                <a:tc>
                  <a:txBody>
                    <a:bodyPr/>
                    <a:lstStyle/>
                    <a:p>
                      <a:pPr algn="l"/>
                      <a:r>
                        <a:rPr lang="es-MX" sz="1400" dirty="0"/>
                        <a:t>Establecer los procesos de la organización, en función de los procesos requeridos identificados en el Plan Estratégico. Así como definir, planificar e implantar las actividades de mejora en los mismos.</a:t>
                      </a:r>
                    </a:p>
                  </a:txBody>
                  <a:tcPr marL="0" marR="0" marT="0" marB="0">
                    <a:lnL>
                      <a:noFill/>
                    </a:lnL>
                    <a:lnR>
                      <a:noFill/>
                    </a:lnR>
                    <a:lnT>
                      <a:noFill/>
                    </a:lnT>
                    <a:lnB>
                      <a:noFill/>
                    </a:lnB>
                    <a:solidFill>
                      <a:srgbClr val="CCCCCC"/>
                    </a:solidFill>
                  </a:tcPr>
                </a:tc>
              </a:tr>
              <a:tr h="465395">
                <a:tc>
                  <a:txBody>
                    <a:bodyPr/>
                    <a:lstStyle/>
                    <a:p>
                      <a:pPr algn="l"/>
                      <a:r>
                        <a:rPr lang="es-MX" sz="1400"/>
                        <a:t>Gestión</a:t>
                      </a:r>
                    </a:p>
                  </a:txBody>
                  <a:tcPr marL="0" marR="0" marT="0" marB="0">
                    <a:lnL>
                      <a:noFill/>
                    </a:lnL>
                    <a:lnR>
                      <a:noFill/>
                    </a:lnR>
                    <a:lnT>
                      <a:noFill/>
                    </a:lnT>
                    <a:lnB>
                      <a:noFill/>
                    </a:lnB>
                    <a:solidFill>
                      <a:srgbClr val="FFFFFF"/>
                    </a:solidFill>
                  </a:tcPr>
                </a:tc>
                <a:tc>
                  <a:txBody>
                    <a:bodyPr/>
                    <a:lstStyle/>
                    <a:p>
                      <a:pPr algn="l"/>
                      <a:r>
                        <a:rPr lang="es-MX" sz="1400"/>
                        <a:t>Gestión de Proyectos</a:t>
                      </a:r>
                    </a:p>
                  </a:txBody>
                  <a:tcPr marL="0" marR="0" marT="0" marB="0">
                    <a:lnL>
                      <a:noFill/>
                    </a:lnL>
                    <a:lnR>
                      <a:noFill/>
                    </a:lnR>
                    <a:lnT>
                      <a:noFill/>
                    </a:lnT>
                    <a:lnB>
                      <a:noFill/>
                    </a:lnB>
                    <a:solidFill>
                      <a:srgbClr val="FFFFFF"/>
                    </a:solidFill>
                  </a:tcPr>
                </a:tc>
                <a:tc>
                  <a:txBody>
                    <a:bodyPr/>
                    <a:lstStyle/>
                    <a:p>
                      <a:pPr algn="l"/>
                      <a:r>
                        <a:rPr lang="es-MX" sz="1400" dirty="0"/>
                        <a:t>Asegurar que los proyectos contribuyan al cumplimiento de los objetivos y estrategias de la organización.</a:t>
                      </a:r>
                    </a:p>
                  </a:txBody>
                  <a:tcPr marL="0" marR="0" marT="0" marB="0">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MoProSoft, norma mexicana</a:t>
            </a:r>
            <a:endParaRPr kumimoji="0" lang="es-MX"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432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a 8"/>
          <p:cNvGraphicFramePr>
            <a:graphicFrameLocks noGrp="1"/>
          </p:cNvGraphicFramePr>
          <p:nvPr>
            <p:extLst>
              <p:ext uri="{D42A27DB-BD31-4B8C-83A1-F6EECF244321}">
                <p14:modId xmlns:p14="http://schemas.microsoft.com/office/powerpoint/2010/main" val="918719091"/>
              </p:ext>
            </p:extLst>
          </p:nvPr>
        </p:nvGraphicFramePr>
        <p:xfrm>
          <a:off x="1532587" y="923637"/>
          <a:ext cx="9620517" cy="6304729"/>
        </p:xfrm>
        <a:graphic>
          <a:graphicData uri="http://schemas.openxmlformats.org/drawingml/2006/table">
            <a:tbl>
              <a:tblPr/>
              <a:tblGrid>
                <a:gridCol w="3206839"/>
                <a:gridCol w="3206839"/>
                <a:gridCol w="3206839"/>
              </a:tblGrid>
              <a:tr h="3122014">
                <a:tc>
                  <a:txBody>
                    <a:bodyPr/>
                    <a:lstStyle/>
                    <a:p>
                      <a:pPr algn="l"/>
                      <a:r>
                        <a:rPr lang="es-MX" sz="1400" dirty="0"/>
                        <a:t>Gestión</a:t>
                      </a:r>
                    </a:p>
                  </a:txBody>
                  <a:tcPr marL="25120" marR="25120" marT="12560" marB="12560">
                    <a:lnL>
                      <a:noFill/>
                    </a:lnL>
                    <a:lnR>
                      <a:noFill/>
                    </a:lnR>
                    <a:lnT>
                      <a:noFill/>
                    </a:lnT>
                    <a:lnB>
                      <a:noFill/>
                    </a:lnB>
                    <a:solidFill>
                      <a:srgbClr val="CCCCCC"/>
                    </a:solidFill>
                  </a:tcPr>
                </a:tc>
                <a:tc>
                  <a:txBody>
                    <a:bodyPr/>
                    <a:lstStyle/>
                    <a:p>
                      <a:pPr algn="l"/>
                      <a:r>
                        <a:rPr lang="es-MX" sz="1400" dirty="0"/>
                        <a:t>Gestión de Recursos</a:t>
                      </a:r>
                    </a:p>
                  </a:txBody>
                  <a:tcPr marL="25120" marR="25120" marT="12560" marB="12560">
                    <a:lnL>
                      <a:noFill/>
                    </a:lnL>
                    <a:lnR>
                      <a:noFill/>
                    </a:lnR>
                    <a:lnT>
                      <a:noFill/>
                    </a:lnT>
                    <a:lnB>
                      <a:noFill/>
                    </a:lnB>
                    <a:solidFill>
                      <a:srgbClr val="CCCCCC"/>
                    </a:solidFill>
                  </a:tcPr>
                </a:tc>
                <a:tc>
                  <a:txBody>
                    <a:bodyPr/>
                    <a:lstStyle/>
                    <a:p>
                      <a:pPr algn="l"/>
                      <a:r>
                        <a:rPr lang="es-MX" sz="1400" dirty="0"/>
                        <a:t>Conseguir y dotar a la organización de los recursos humanos, infraestructura, ambiente de trabajo y proveedores, así como crear y mantener la Base de Conocimiento de la organización. La finalidad es apoyar el cumplimiento de los objetivos del Plan Estratégico de la organización. Las actividades de este proceso se apoyan en tres subprocesos:</a:t>
                      </a:r>
                      <a:br>
                        <a:rPr lang="es-MX" sz="1400" dirty="0"/>
                      </a:br>
                      <a:r>
                        <a:rPr lang="es-MX" sz="1400" dirty="0"/>
                        <a:t>- Recursos humanos y ambiente de trabajo. </a:t>
                      </a:r>
                      <a:br>
                        <a:rPr lang="es-MX" sz="1400" dirty="0"/>
                      </a:br>
                      <a:r>
                        <a:rPr lang="es-MX" sz="1400" dirty="0"/>
                        <a:t>- Bienes, servicios e infraestructura. </a:t>
                      </a:r>
                      <a:br>
                        <a:rPr lang="es-MX" sz="1400" dirty="0"/>
                      </a:br>
                      <a:r>
                        <a:rPr lang="es-MX" sz="1400" dirty="0"/>
                        <a:t>- Conocimiento de la organización.</a:t>
                      </a:r>
                    </a:p>
                  </a:txBody>
                  <a:tcPr marL="25120" marR="25120" marT="12560" marB="12560">
                    <a:lnL>
                      <a:noFill/>
                    </a:lnL>
                    <a:lnR>
                      <a:noFill/>
                    </a:lnR>
                    <a:lnT>
                      <a:noFill/>
                    </a:lnT>
                    <a:lnB>
                      <a:noFill/>
                    </a:lnB>
                    <a:solidFill>
                      <a:srgbClr val="CCCCCC"/>
                    </a:solidFill>
                  </a:tcPr>
                </a:tc>
              </a:tr>
              <a:tr h="1056880">
                <a:tc>
                  <a:txBody>
                    <a:bodyPr/>
                    <a:lstStyle/>
                    <a:p>
                      <a:pPr algn="l"/>
                      <a:r>
                        <a:rPr lang="es-MX" sz="1400"/>
                        <a:t>Operación</a:t>
                      </a:r>
                    </a:p>
                  </a:txBody>
                  <a:tcPr marL="25120" marR="25120" marT="12560" marB="12560">
                    <a:lnL>
                      <a:noFill/>
                    </a:lnL>
                    <a:lnR>
                      <a:noFill/>
                    </a:lnR>
                    <a:lnT>
                      <a:noFill/>
                    </a:lnT>
                    <a:lnB>
                      <a:noFill/>
                    </a:lnB>
                  </a:tcPr>
                </a:tc>
                <a:tc>
                  <a:txBody>
                    <a:bodyPr/>
                    <a:lstStyle/>
                    <a:p>
                      <a:pPr algn="l"/>
                      <a:r>
                        <a:rPr lang="es-MX" sz="1400"/>
                        <a:t>Administración de Proyectos Específicos</a:t>
                      </a:r>
                    </a:p>
                  </a:txBody>
                  <a:tcPr marL="25120" marR="25120" marT="12560" marB="12560">
                    <a:lnL>
                      <a:noFill/>
                    </a:lnL>
                    <a:lnR>
                      <a:noFill/>
                    </a:lnR>
                    <a:lnT>
                      <a:noFill/>
                    </a:lnT>
                    <a:lnB>
                      <a:noFill/>
                    </a:lnB>
                  </a:tcPr>
                </a:tc>
                <a:tc>
                  <a:txBody>
                    <a:bodyPr/>
                    <a:lstStyle/>
                    <a:p>
                      <a:pPr algn="l"/>
                      <a:r>
                        <a:rPr lang="es-MX" sz="1400" dirty="0"/>
                        <a:t>Establecer y llevar a cabo sistemáticamente las actividades que permitan cumplir con los objetivos de un proyecto en tiempo y costo esperados.</a:t>
                      </a:r>
                    </a:p>
                  </a:txBody>
                  <a:tcPr marL="25120" marR="25120" marT="12560" marB="12560">
                    <a:lnL>
                      <a:noFill/>
                    </a:lnL>
                    <a:lnR>
                      <a:noFill/>
                    </a:lnR>
                    <a:lnT>
                      <a:noFill/>
                    </a:lnT>
                    <a:lnB>
                      <a:noFill/>
                    </a:lnB>
                  </a:tcPr>
                </a:tc>
              </a:tr>
              <a:tr h="1646063">
                <a:tc>
                  <a:txBody>
                    <a:bodyPr/>
                    <a:lstStyle/>
                    <a:p>
                      <a:pPr algn="l"/>
                      <a:r>
                        <a:rPr lang="es-MX" sz="1400"/>
                        <a:t>Operación</a:t>
                      </a:r>
                    </a:p>
                  </a:txBody>
                  <a:tcPr marL="25120" marR="25120" marT="12560" marB="12560">
                    <a:lnL>
                      <a:noFill/>
                    </a:lnL>
                    <a:lnR>
                      <a:noFill/>
                    </a:lnR>
                    <a:lnT>
                      <a:noFill/>
                    </a:lnT>
                    <a:lnB>
                      <a:noFill/>
                    </a:lnB>
                    <a:solidFill>
                      <a:srgbClr val="CCCCCC"/>
                    </a:solidFill>
                  </a:tcPr>
                </a:tc>
                <a:tc>
                  <a:txBody>
                    <a:bodyPr/>
                    <a:lstStyle/>
                    <a:p>
                      <a:pPr algn="l"/>
                      <a:r>
                        <a:rPr lang="es-MX" sz="1400"/>
                        <a:t>Desarrollo y Mantenimiento de Software</a:t>
                      </a:r>
                    </a:p>
                  </a:txBody>
                  <a:tcPr marL="25120" marR="25120" marT="12560" marB="12560">
                    <a:lnL>
                      <a:noFill/>
                    </a:lnL>
                    <a:lnR>
                      <a:noFill/>
                    </a:lnR>
                    <a:lnT>
                      <a:noFill/>
                    </a:lnT>
                    <a:lnB>
                      <a:noFill/>
                    </a:lnB>
                    <a:solidFill>
                      <a:srgbClr val="CCCCCC"/>
                    </a:solidFill>
                  </a:tcPr>
                </a:tc>
                <a:tc>
                  <a:txBody>
                    <a:bodyPr/>
                    <a:lstStyle/>
                    <a:p>
                      <a:pPr algn="l"/>
                      <a:r>
                        <a:rPr lang="es-MX" sz="1400" dirty="0"/>
                        <a:t>Realización sistemática de las actividades de análisis, diseño, construcción, integración y pruebas de productos de software nuevos o modificados cumpliendo con los requerimientos especificados.</a:t>
                      </a:r>
                    </a:p>
                  </a:txBody>
                  <a:tcPr marL="25120" marR="25120" marT="12560" marB="12560">
                    <a:lnL>
                      <a:noFill/>
                    </a:lnL>
                    <a:lnR>
                      <a:noFill/>
                    </a:lnR>
                    <a:lnT>
                      <a:noFill/>
                    </a:lnT>
                    <a:lnB>
                      <a:noFill/>
                    </a:lnB>
                    <a:solidFill>
                      <a:srgbClr val="CCCCCC"/>
                    </a:solidFill>
                  </a:tcPr>
                </a:tc>
              </a:tr>
              <a:tr h="341226">
                <a:tc gridSpan="3">
                  <a:txBody>
                    <a:bodyPr/>
                    <a:lstStyle/>
                    <a:p>
                      <a:pPr algn="l"/>
                      <a:endParaRPr lang="es-MX" sz="1400" dirty="0"/>
                    </a:p>
                  </a:txBody>
                  <a:tcPr marL="25120" marR="25120" marT="12560" marB="12560">
                    <a:lnL>
                      <a:noFill/>
                    </a:lnL>
                    <a:lnR>
                      <a:noFill/>
                    </a:lnR>
                    <a:lnT>
                      <a:noFill/>
                    </a:lnT>
                    <a:lnB>
                      <a:noFill/>
                    </a:lnB>
                    <a:solidFill>
                      <a:srgbClr val="FFFFFF"/>
                    </a:solidFill>
                  </a:tcPr>
                </a:tc>
                <a:tc hMerge="1">
                  <a:txBody>
                    <a:bodyPr/>
                    <a:lstStyle/>
                    <a:p>
                      <a:endParaRPr lang="es-MX"/>
                    </a:p>
                  </a:txBody>
                  <a:tcPr/>
                </a:tc>
                <a:tc hMerge="1">
                  <a:txBody>
                    <a:bodyPr/>
                    <a:lstStyle/>
                    <a:p>
                      <a:endParaRPr lang="es-MX"/>
                    </a:p>
                  </a:txBody>
                  <a:tcPr/>
                </a:tc>
              </a:tr>
            </a:tbl>
          </a:graphicData>
        </a:graphic>
      </p:graphicFrame>
    </p:spTree>
    <p:extLst>
      <p:ext uri="{BB962C8B-B14F-4D97-AF65-F5344CB8AC3E}">
        <p14:creationId xmlns:p14="http://schemas.microsoft.com/office/powerpoint/2010/main" val="142281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Beneficios </a:t>
            </a:r>
            <a:endParaRPr lang="es-MX" dirty="0"/>
          </a:p>
        </p:txBody>
      </p:sp>
      <p:sp>
        <p:nvSpPr>
          <p:cNvPr id="3" name="Marcador de contenido 2"/>
          <p:cNvSpPr>
            <a:spLocks noGrp="1"/>
          </p:cNvSpPr>
          <p:nvPr>
            <p:ph idx="1"/>
          </p:nvPr>
        </p:nvSpPr>
        <p:spPr/>
        <p:txBody>
          <a:bodyPr>
            <a:normAutofit/>
          </a:bodyPr>
          <a:lstStyle/>
          <a:p>
            <a:r>
              <a:rPr lang="es-MX" dirty="0"/>
              <a:t>Los beneficios de MoProSoft, en palabras de la directora del equipo que lo elaboró, la Dra. </a:t>
            </a:r>
            <a:r>
              <a:rPr lang="es-MX" dirty="0" err="1"/>
              <a:t>Hanna</a:t>
            </a:r>
            <a:r>
              <a:rPr lang="es-MX" dirty="0"/>
              <a:t> </a:t>
            </a:r>
            <a:r>
              <a:rPr lang="es-MX" dirty="0" err="1"/>
              <a:t>Oktaba</a:t>
            </a:r>
            <a:r>
              <a:rPr lang="es-MX" dirty="0"/>
              <a:t>, son:</a:t>
            </a:r>
          </a:p>
          <a:p>
            <a:r>
              <a:rPr lang="es-MX" dirty="0"/>
              <a:t>Al tener prácticas integradas, que abarcan desde la gestión de negocio hasta el desarrollo y mantenimiento de software, las empresas logran un mayor control sobre su desempeño en el mercado.</a:t>
            </a:r>
          </a:p>
          <a:p>
            <a:r>
              <a:rPr lang="es-MX" dirty="0"/>
              <a:t>El costo de incorporación del nuevo personal podría disminuir si se enfocan a la educación y a la capacitación sobre un modelo único.</a:t>
            </a:r>
          </a:p>
          <a:p>
            <a:endParaRPr lang="es-MX" dirty="0"/>
          </a:p>
        </p:txBody>
      </p:sp>
    </p:spTree>
    <p:extLst>
      <p:ext uri="{BB962C8B-B14F-4D97-AF65-F5344CB8AC3E}">
        <p14:creationId xmlns:p14="http://schemas.microsoft.com/office/powerpoint/2010/main" val="190866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Las empresas pequeñas, al seguir procesos similares, podrían asociarse con mayor facilidad para afrontar proyectos de mayor envergadura.</a:t>
            </a:r>
          </a:p>
          <a:p>
            <a:r>
              <a:rPr lang="es-MX" dirty="0"/>
              <a:t>La exportación de servicios de software de las empresas mexicanas será más factible, incluso se podría disminuir la necesidad de la intermediación de las empresas trasnacionales, gracias a que MoProSoft considera las prácticas reconocidas en el ámbito internacional.</a:t>
            </a:r>
          </a:p>
          <a:p>
            <a:r>
              <a:rPr lang="es-MX"/>
              <a:t>La implantación de MoProSoft no demanda la incorporación de personal especializado en las empresas, únicamente requiere de una adecuada capacitación del personal existente.</a:t>
            </a:r>
          </a:p>
          <a:p>
            <a:endParaRPr lang="es-MX"/>
          </a:p>
        </p:txBody>
      </p:sp>
    </p:spTree>
    <p:extLst>
      <p:ext uri="{BB962C8B-B14F-4D97-AF65-F5344CB8AC3E}">
        <p14:creationId xmlns:p14="http://schemas.microsoft.com/office/powerpoint/2010/main" val="47152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qué se creo?</a:t>
            </a:r>
            <a:endParaRPr lang="es-MX" dirty="0"/>
          </a:p>
        </p:txBody>
      </p:sp>
      <p:sp>
        <p:nvSpPr>
          <p:cNvPr id="3" name="Marcador de contenido 2"/>
          <p:cNvSpPr>
            <a:spLocks noGrp="1"/>
          </p:cNvSpPr>
          <p:nvPr>
            <p:ph idx="1"/>
          </p:nvPr>
        </p:nvSpPr>
        <p:spPr/>
        <p:txBody>
          <a:bodyPr/>
          <a:lstStyle/>
          <a:p>
            <a:r>
              <a:rPr lang="es-MX" dirty="0" smtClean="0"/>
              <a:t>Actualmente los procesos internacionales como ISO y CMMI son difíciles de adecuar al desarrollo de software y mas aun a empresas mexicanas que en su mayoría son PyMEs. De acuerdo con un estudio realizado en 2004 el 92% de las empresas  que desarrollan software en México son PyMes, con menos de 100 empleados</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176" y="4619223"/>
            <a:ext cx="1905000" cy="762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879" y="4176175"/>
            <a:ext cx="2190750" cy="2085975"/>
          </a:xfrm>
          <a:prstGeom prst="rect">
            <a:avLst/>
          </a:prstGeom>
        </p:spPr>
      </p:pic>
    </p:spTree>
    <p:extLst>
      <p:ext uri="{BB962C8B-B14F-4D97-AF65-F5344CB8AC3E}">
        <p14:creationId xmlns:p14="http://schemas.microsoft.com/office/powerpoint/2010/main" val="25219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t>
            </a:r>
            <a:r>
              <a:rPr lang="es-MX" dirty="0" smtClean="0"/>
              <a:t>or </a:t>
            </a:r>
            <a:r>
              <a:rPr lang="es-MX" dirty="0"/>
              <a:t>iniciativa de la Secretaría de Economía y gracias al trabajo de académicos y empresarios mexicanos, encabezados por la Dra. </a:t>
            </a:r>
            <a:r>
              <a:rPr lang="es-MX" dirty="0" err="1"/>
              <a:t>Hanna</a:t>
            </a:r>
            <a:r>
              <a:rPr lang="es-MX" dirty="0"/>
              <a:t> </a:t>
            </a:r>
            <a:r>
              <a:rPr lang="es-MX" dirty="0" err="1"/>
              <a:t>Oktaba</a:t>
            </a:r>
            <a:r>
              <a:rPr lang="es-MX" dirty="0"/>
              <a:t>, profesora de la Facultad de Ciencias de la UNAM. MoProSoft es un modelo de procesos para la industria de software nacional, que fomenta la estandarización de su operación a través de la incorporación de las mejores prácticas en gestión e ingeniería de software</a:t>
            </a:r>
            <a:r>
              <a:rPr lang="es-MX" dirty="0" smtClean="0"/>
              <a:t>.</a:t>
            </a:r>
          </a:p>
          <a:p>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8435" y="4533363"/>
            <a:ext cx="1135999" cy="1486437"/>
          </a:xfrm>
          <a:prstGeom prst="rect">
            <a:avLst/>
          </a:prstGeom>
        </p:spPr>
      </p:pic>
    </p:spTree>
    <p:extLst>
      <p:ext uri="{BB962C8B-B14F-4D97-AF65-F5344CB8AC3E}">
        <p14:creationId xmlns:p14="http://schemas.microsoft.com/office/powerpoint/2010/main" val="379908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Características de MoProSoft</a:t>
            </a:r>
            <a:endParaRPr lang="es-MX" dirty="0"/>
          </a:p>
        </p:txBody>
      </p:sp>
      <p:sp>
        <p:nvSpPr>
          <p:cNvPr id="3" name="Marcador de contenido 2"/>
          <p:cNvSpPr>
            <a:spLocks noGrp="1"/>
          </p:cNvSpPr>
          <p:nvPr>
            <p:ph idx="1"/>
          </p:nvPr>
        </p:nvSpPr>
        <p:spPr/>
        <p:txBody>
          <a:bodyPr>
            <a:normAutofit/>
          </a:bodyPr>
          <a:lstStyle/>
          <a:p>
            <a:r>
              <a:rPr lang="es-MX" dirty="0"/>
              <a:t>Es específico para el desarrollo y mantenimiento de software.</a:t>
            </a:r>
          </a:p>
          <a:p>
            <a:r>
              <a:rPr lang="es-MX" dirty="0"/>
              <a:t>Es sencillo de entender y adoptar.</a:t>
            </a:r>
          </a:p>
          <a:p>
            <a:r>
              <a:rPr lang="es-MX" dirty="0"/>
              <a:t>Facilita el cumplimiento de los requisitos de otros modelos como ISO 9000:2000, CMM y CMMI.</a:t>
            </a:r>
          </a:p>
          <a:p>
            <a:r>
              <a:rPr lang="es-MX" dirty="0"/>
              <a:t>Se enfoca a procesos.</a:t>
            </a:r>
          </a:p>
          <a:p>
            <a:r>
              <a:rPr lang="es-MX" dirty="0"/>
              <a:t>Se le considera práctico en su aplicación, principalmente en organizaciones pequeñas, con bajos niveles de madurez.</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a:p>
        </p:txBody>
      </p:sp>
    </p:spTree>
    <p:extLst>
      <p:ext uri="{BB962C8B-B14F-4D97-AF65-F5344CB8AC3E}">
        <p14:creationId xmlns:p14="http://schemas.microsoft.com/office/powerpoint/2010/main" val="54931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Comprende un documento de menos de 200 páginas que, al compararlo con otros modelos y estándares, lo hace bastante práctico.</a:t>
            </a:r>
          </a:p>
          <a:p>
            <a:r>
              <a:rPr lang="es-MX" dirty="0"/>
              <a:t>Resulta acorde con la estructura de las organizaciones mexicanas de la industria de software.</a:t>
            </a:r>
          </a:p>
          <a:p>
            <a:r>
              <a:rPr lang="es-MX" dirty="0"/>
              <a:t>Está orientado a mejorar los procesos, para contribuir a los objetivos de negocio, y no simplemente ser un marco de referencia o certificación.</a:t>
            </a:r>
          </a:p>
          <a:p>
            <a:r>
              <a:rPr lang="es-MX" dirty="0"/>
              <a:t>Tiene un bajo costo, tanto para su adopción como para su evaluación.</a:t>
            </a:r>
          </a:p>
          <a:p>
            <a:endParaRPr lang="es-MX" dirty="0"/>
          </a:p>
        </p:txBody>
      </p:sp>
    </p:spTree>
    <p:extLst>
      <p:ext uri="{BB962C8B-B14F-4D97-AF65-F5344CB8AC3E}">
        <p14:creationId xmlns:p14="http://schemas.microsoft.com/office/powerpoint/2010/main" val="6540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¿Para que sirve MoProSoft?</a:t>
            </a:r>
            <a:endParaRPr lang="es-MX" dirty="0"/>
          </a:p>
        </p:txBody>
      </p:sp>
      <p:sp>
        <p:nvSpPr>
          <p:cNvPr id="3" name="Marcador de contenido 2"/>
          <p:cNvSpPr>
            <a:spLocks noGrp="1"/>
          </p:cNvSpPr>
          <p:nvPr>
            <p:ph idx="1"/>
          </p:nvPr>
        </p:nvSpPr>
        <p:spPr/>
        <p:txBody>
          <a:bodyPr>
            <a:normAutofit/>
          </a:bodyPr>
          <a:lstStyle/>
          <a:p>
            <a:r>
              <a:rPr lang="es-MX" dirty="0"/>
              <a:t>Mejora la calidad del software producido por la empresa que adopta el modelo.</a:t>
            </a:r>
          </a:p>
          <a:p>
            <a:r>
              <a:rPr lang="es-MX" dirty="0"/>
              <a:t>Eleva la capacidad de las organizaciones para ofrecer servicios con calidad y alcanzar niveles internacionales de competitividad.</a:t>
            </a:r>
          </a:p>
          <a:p>
            <a:r>
              <a:rPr lang="es-MX" dirty="0"/>
              <a:t>Integra todos los procesos de la organización y mantiene la alineación con los objetivos estratégicos.</a:t>
            </a:r>
          </a:p>
          <a:p>
            <a:endParaRPr lang="es-MX" dirty="0"/>
          </a:p>
        </p:txBody>
      </p:sp>
    </p:spTree>
    <p:extLst>
      <p:ext uri="{BB962C8B-B14F-4D97-AF65-F5344CB8AC3E}">
        <p14:creationId xmlns:p14="http://schemas.microsoft.com/office/powerpoint/2010/main" val="378902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Inicia el camino a la adopción de los modelos ISO 9000 o CMMI.</a:t>
            </a:r>
          </a:p>
          <a:p>
            <a:r>
              <a:rPr lang="es-MX" dirty="0"/>
              <a:t>Sirve para implantar un programa de mejora continua.</a:t>
            </a:r>
          </a:p>
          <a:p>
            <a:r>
              <a:rPr lang="es-MX" dirty="0"/>
              <a:t>Permite reconocer a las organizaciones mexicanas por su nivel de madurez de procesos.</a:t>
            </a:r>
          </a:p>
          <a:p>
            <a:r>
              <a:rPr lang="es-MX" dirty="0"/>
              <a:t>Facilita la selección de proveedores.</a:t>
            </a:r>
          </a:p>
          <a:p>
            <a:r>
              <a:rPr lang="es-MX" dirty="0"/>
              <a:t>Permite obtener acceso a las prácticas de ingeniería de software de clase mundial.</a:t>
            </a:r>
          </a:p>
          <a:p>
            <a:endParaRPr lang="es-MX" dirty="0"/>
          </a:p>
        </p:txBody>
      </p:sp>
    </p:spTree>
    <p:extLst>
      <p:ext uri="{BB962C8B-B14F-4D97-AF65-F5344CB8AC3E}">
        <p14:creationId xmlns:p14="http://schemas.microsoft.com/office/powerpoint/2010/main" val="36729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Estructura de MoProSoft</a:t>
            </a:r>
            <a:endParaRPr lang="es-MX" dirty="0"/>
          </a:p>
        </p:txBody>
      </p:sp>
      <p:sp>
        <p:nvSpPr>
          <p:cNvPr id="3" name="Marcador de contenido 2"/>
          <p:cNvSpPr>
            <a:spLocks noGrp="1"/>
          </p:cNvSpPr>
          <p:nvPr>
            <p:ph idx="1"/>
          </p:nvPr>
        </p:nvSpPr>
        <p:spPr/>
        <p:txBody>
          <a:bodyPr/>
          <a:lstStyle/>
          <a:p>
            <a:r>
              <a:rPr lang="es-MX" dirty="0"/>
              <a:t>El modelo pretende apoyar a las organizaciones en la estandarización de sus prácticas, en la evaluación de su efectividad y en la integración de la mejora continua. Sintetiza las mejores prácticas en un conjunto pequeño de procesos que abarcan las responsabilidades asociadas a la estructura de una organización que son: la Alta Dirección, Gestión y Operación.</a:t>
            </a:r>
          </a:p>
        </p:txBody>
      </p:sp>
    </p:spTree>
    <p:extLst>
      <p:ext uri="{BB962C8B-B14F-4D97-AF65-F5344CB8AC3E}">
        <p14:creationId xmlns:p14="http://schemas.microsoft.com/office/powerpoint/2010/main" val="380840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49" y="2582522"/>
            <a:ext cx="4224271" cy="3637974"/>
          </a:xfrm>
        </p:spPr>
      </p:pic>
    </p:spTree>
    <p:extLst>
      <p:ext uri="{BB962C8B-B14F-4D97-AF65-F5344CB8AC3E}">
        <p14:creationId xmlns:p14="http://schemas.microsoft.com/office/powerpoint/2010/main" val="1759862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52</TotalTime>
  <Words>904</Words>
  <Application>Microsoft Office PowerPoint</Application>
  <PresentationFormat>Personalizado</PresentationFormat>
  <Paragraphs>62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Sala de reuniones Ion</vt:lpstr>
      <vt:lpstr>MoProSoft</vt:lpstr>
      <vt:lpstr>¿Por qué se creo?</vt:lpstr>
      <vt:lpstr>Presentación de PowerPoint</vt:lpstr>
      <vt:lpstr>Características de MoProSoft</vt:lpstr>
      <vt:lpstr>Presentación de PowerPoint</vt:lpstr>
      <vt:lpstr>¿Para que sirve MoProSoft?</vt:lpstr>
      <vt:lpstr>Presentación de PowerPoint</vt:lpstr>
      <vt:lpstr>Estructura de MoProSoft</vt:lpstr>
      <vt:lpstr>Presentación de PowerPoint</vt:lpstr>
      <vt:lpstr>Presentación de PowerPoint</vt:lpstr>
      <vt:lpstr>Presentación de PowerPoint</vt:lpstr>
      <vt:lpstr>Beneficios </vt:lpstr>
      <vt:lpstr>Presentación de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MoProSoft</dc:title>
  <dc:creator>hector jose sanchez fernàndez</dc:creator>
  <cp:lastModifiedBy>Julian</cp:lastModifiedBy>
  <cp:revision>8</cp:revision>
  <dcterms:created xsi:type="dcterms:W3CDTF">2015-05-11T13:46:30Z</dcterms:created>
  <dcterms:modified xsi:type="dcterms:W3CDTF">2015-05-12T04:46:42Z</dcterms:modified>
</cp:coreProperties>
</file>