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32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6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6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2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48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0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9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48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29EB-B1E9-45F6-B8D4-76E91716F2C0}" type="datetimeFigureOut">
              <a:rPr lang="es-MX" smtClean="0"/>
              <a:t>03/03/2015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97AF-D9A6-445D-8345-9370808D0B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8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3.bp.blogspot.com/-LzNawIVFZSU/URfBjNvDBXI/AAAAAAAAAM8/w2SMVFPXpV0/s1600/histusuario-poker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Puntos por historia de usuario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441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</a:t>
            </a:r>
            <a:r>
              <a:rPr lang="es-ES" dirty="0" smtClean="0"/>
              <a:t>Tarjetas (1)</a:t>
            </a:r>
            <a:endParaRPr lang="es-MX" dirty="0"/>
          </a:p>
        </p:txBody>
      </p:sp>
      <p:pic>
        <p:nvPicPr>
          <p:cNvPr id="5" name="Picture 2" descr="http://www.scrummanager.net/bok/images/thumb/0/0e/Historia_usuario_ejemplo_1.jpg/550px-Historia_usuario_ejemplo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29" y="2346629"/>
            <a:ext cx="6929598" cy="41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Tarjetas </a:t>
            </a:r>
            <a:r>
              <a:rPr lang="es-ES" dirty="0" smtClean="0"/>
              <a:t>(2)</a:t>
            </a:r>
            <a:endParaRPr lang="es-MX" dirty="0"/>
          </a:p>
        </p:txBody>
      </p:sp>
      <p:pic>
        <p:nvPicPr>
          <p:cNvPr id="4" name="Picture 2" descr="File:Historia usuario ejemplo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70" y="3094226"/>
            <a:ext cx="9109658" cy="30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EPIC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868812"/>
            <a:ext cx="10515600" cy="2168859"/>
          </a:xfrm>
        </p:spPr>
        <p:txBody>
          <a:bodyPr>
            <a:normAutofit/>
          </a:bodyPr>
          <a:lstStyle/>
          <a:p>
            <a:pPr algn="just"/>
            <a:r>
              <a:rPr lang="es-MX" sz="1900" dirty="0"/>
              <a:t>Se denomina </a:t>
            </a:r>
            <a:r>
              <a:rPr lang="es-MX" sz="1900" dirty="0" err="1"/>
              <a:t>Epic</a:t>
            </a:r>
            <a:r>
              <a:rPr lang="es-MX" sz="1900" dirty="0"/>
              <a:t> a una historia de usuario que por su gran tamaño, el equipo descompone en historias con un tamaño más adecuado para ser gestionada con los principios y técnicas ágiles: estimación y seguimiento cercano (normalmente diario).</a:t>
            </a:r>
          </a:p>
        </p:txBody>
      </p:sp>
    </p:spTree>
    <p:extLst>
      <p:ext uri="{BB962C8B-B14F-4D97-AF65-F5344CB8AC3E}">
        <p14:creationId xmlns:p14="http://schemas.microsoft.com/office/powerpoint/2010/main" val="40620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 BACKLOG (o pila de producto)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363956"/>
            <a:ext cx="10810911" cy="2975355"/>
          </a:xfrm>
        </p:spPr>
        <p:txBody>
          <a:bodyPr>
            <a:normAutofit/>
          </a:bodyPr>
          <a:lstStyle/>
          <a:p>
            <a:pPr algn="just" fontAlgn="base"/>
            <a:r>
              <a:rPr lang="es-MX" sz="1900" dirty="0"/>
              <a:t>Es una lista de Historias de Usuario, ordenadas según el valor de negocio que establece el Dueño del Producto, y que </a:t>
            </a:r>
            <a:r>
              <a:rPr lang="es-MX" sz="1900" dirty="0" smtClean="0"/>
              <a:t>trata de cubrir todas las funcionalidades necesarias.</a:t>
            </a:r>
          </a:p>
          <a:p>
            <a:pPr algn="just" fontAlgn="base"/>
            <a:r>
              <a:rPr lang="es-MX" sz="1900" dirty="0" smtClean="0"/>
              <a:t>La pila se puede ver desde la perspectiva de una iteración o sprint, de todo el producto. En cualquier caso sigue siendo una lista priorizada de historias de usuario más o menos detalladas.</a:t>
            </a:r>
            <a:endParaRPr lang="es-MX" sz="1900" dirty="0"/>
          </a:p>
        </p:txBody>
      </p:sp>
    </p:spTree>
    <p:extLst>
      <p:ext uri="{BB962C8B-B14F-4D97-AF65-F5344CB8AC3E}">
        <p14:creationId xmlns:p14="http://schemas.microsoft.com/office/powerpoint/2010/main" val="327541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¿Para qué sirve</a:t>
            </a:r>
            <a:r>
              <a:rPr lang="es-MX" b="1" dirty="0" smtClean="0"/>
              <a:t>? (</a:t>
            </a:r>
            <a:r>
              <a:rPr lang="es-MX" dirty="0"/>
              <a:t>pila de producto</a:t>
            </a:r>
            <a:r>
              <a:rPr lang="es-MX" b="1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518503"/>
            <a:ext cx="11081367" cy="3636511"/>
          </a:xfrm>
        </p:spPr>
        <p:txBody>
          <a:bodyPr>
            <a:normAutofit/>
          </a:bodyPr>
          <a:lstStyle/>
          <a:p>
            <a:pPr algn="just" fontAlgn="base"/>
            <a:r>
              <a:rPr lang="es-MX" sz="1900" dirty="0"/>
              <a:t>Se hace para tener una perspectiva de todo lo que se quiere hacer y tener claras las prioridades del cliente.</a:t>
            </a:r>
          </a:p>
          <a:p>
            <a:pPr algn="just" fontAlgn="base"/>
            <a:r>
              <a:rPr lang="es-MX" sz="1900" dirty="0"/>
              <a:t>Ayuda a que el equipo sea más </a:t>
            </a:r>
            <a:r>
              <a:rPr lang="es-MX" sz="1900" dirty="0" err="1"/>
              <a:t>autodisciplinado</a:t>
            </a:r>
            <a:r>
              <a:rPr lang="es-MX" sz="1900" dirty="0"/>
              <a:t> y respete las prioridades del cliente.</a:t>
            </a:r>
          </a:p>
          <a:p>
            <a:pPr algn="just" fontAlgn="base"/>
            <a:r>
              <a:rPr lang="es-MX" sz="1900" dirty="0"/>
              <a:t>También permite que el cliente pueda introducir cambios durante la vida del proyecto.</a:t>
            </a:r>
          </a:p>
          <a:p>
            <a:pPr algn="just" fontAlgn="base"/>
            <a:r>
              <a:rPr lang="es-MX" sz="1900" dirty="0"/>
              <a:t>Ayuda a manejar la incertidumbre durante el proyecto porque empuja a describir con más detalle las historias más importantes y a relativizar la importancia de detallar historias de menor prioridad.</a:t>
            </a:r>
          </a:p>
          <a:p>
            <a:pPr algn="just" fontAlgn="base"/>
            <a:r>
              <a:rPr lang="es-MX" sz="1900" dirty="0"/>
              <a:t>Es más ligero que un documento de requisitos exhaustivo.</a:t>
            </a:r>
          </a:p>
        </p:txBody>
      </p:sp>
    </p:spTree>
    <p:extLst>
      <p:ext uri="{BB962C8B-B14F-4D97-AF65-F5344CB8AC3E}">
        <p14:creationId xmlns:p14="http://schemas.microsoft.com/office/powerpoint/2010/main" val="25742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Malas </a:t>
            </a:r>
            <a:r>
              <a:rPr lang="es-MX" dirty="0"/>
              <a:t>prácticas</a:t>
            </a:r>
            <a:r>
              <a:rPr lang="es-MX" dirty="0" smtClean="0"/>
              <a:t>: Pila </a:t>
            </a:r>
            <a:r>
              <a:rPr lang="es-MX" dirty="0"/>
              <a:t>de </a:t>
            </a:r>
            <a:r>
              <a:rPr lang="es-MX" dirty="0" smtClean="0"/>
              <a:t>producto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41230"/>
            <a:ext cx="10554574" cy="3636511"/>
          </a:xfrm>
        </p:spPr>
        <p:txBody>
          <a:bodyPr>
            <a:normAutofit/>
          </a:bodyPr>
          <a:lstStyle/>
          <a:p>
            <a:pPr algn="just" fontAlgn="base"/>
            <a:r>
              <a:rPr lang="es-MX" sz="1900" dirty="0"/>
              <a:t>Considerar la pila de producto como un contrato. Sólo es una herramienta de planificación.</a:t>
            </a:r>
          </a:p>
          <a:p>
            <a:pPr algn="just" fontAlgn="base"/>
            <a:r>
              <a:rPr lang="es-MX" sz="1900" dirty="0"/>
              <a:t>Cambiar prioridades sin el consentimiento del dueño del producto.</a:t>
            </a:r>
          </a:p>
          <a:p>
            <a:pPr algn="just" fontAlgn="base"/>
            <a:r>
              <a:rPr lang="es-MX" sz="1900" dirty="0"/>
              <a:t>Introducir en </a:t>
            </a:r>
            <a:r>
              <a:rPr lang="es-MX" sz="1900" dirty="0" smtClean="0"/>
              <a:t>la pila </a:t>
            </a:r>
            <a:r>
              <a:rPr lang="es-MX" sz="1900" dirty="0"/>
              <a:t>historias de deuda técnica. Los defectos del equipo no los paga el cliente, sino que reducen la velocidad.</a:t>
            </a:r>
          </a:p>
          <a:p>
            <a:pPr algn="just" fontAlgn="base"/>
            <a:r>
              <a:rPr lang="es-MX" sz="1900" dirty="0"/>
              <a:t>Preocuparse por describir con mucho detalle historias que están muy abajo en </a:t>
            </a:r>
            <a:r>
              <a:rPr lang="es-MX" sz="1900" dirty="0" smtClean="0"/>
              <a:t>la pila.</a:t>
            </a:r>
            <a:endParaRPr lang="es-MX" sz="1900" dirty="0"/>
          </a:p>
          <a:p>
            <a:pPr algn="just" fontAlgn="base"/>
            <a:r>
              <a:rPr lang="es-MX" sz="1900" dirty="0"/>
              <a:t>No actualizar el plan de </a:t>
            </a:r>
            <a:r>
              <a:rPr lang="es-MX" sz="1900" dirty="0" smtClean="0"/>
              <a:t>entrega</a:t>
            </a:r>
            <a:r>
              <a:rPr lang="es-MX" sz="1900" dirty="0"/>
              <a:t> (¿qué pretendemos entregar en cada nueva versión?) cuando introducimos nuevas historias o reestimamos las existentes</a:t>
            </a:r>
            <a:r>
              <a:rPr lang="es-MX" sz="1900" dirty="0" smtClean="0"/>
              <a:t>.</a:t>
            </a:r>
            <a:endParaRPr lang="es-MX" sz="1900" dirty="0"/>
          </a:p>
        </p:txBody>
      </p:sp>
    </p:spTree>
    <p:extLst>
      <p:ext uri="{BB962C8B-B14F-4D97-AF65-F5344CB8AC3E}">
        <p14:creationId xmlns:p14="http://schemas.microsoft.com/office/powerpoint/2010/main" val="8749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Malas </a:t>
            </a:r>
            <a:r>
              <a:rPr lang="es-MX" b="1" dirty="0" smtClean="0"/>
              <a:t>prácticas: Historias de usuarios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660168"/>
            <a:ext cx="11029851" cy="3636511"/>
          </a:xfrm>
        </p:spPr>
        <p:txBody>
          <a:bodyPr>
            <a:normAutofit/>
          </a:bodyPr>
          <a:lstStyle/>
          <a:p>
            <a:pPr fontAlgn="base"/>
            <a:r>
              <a:rPr lang="es-MX" sz="1900" dirty="0"/>
              <a:t>Escribir historias que dicen cómo se hará en vez de qué se debe </a:t>
            </a:r>
            <a:r>
              <a:rPr lang="es-MX" sz="1900" dirty="0" smtClean="0"/>
              <a:t>hacer</a:t>
            </a:r>
            <a:endParaRPr lang="es-MX" sz="1900" dirty="0"/>
          </a:p>
          <a:p>
            <a:pPr fontAlgn="base"/>
            <a:r>
              <a:rPr lang="es-MX" sz="1900" dirty="0"/>
              <a:t>Una Historia de usuario no es un Caso de uso porque no se centra en el cómo ni tampoco es una definición exhaustiva de los requisitos.</a:t>
            </a:r>
          </a:p>
          <a:p>
            <a:pPr fontAlgn="base"/>
            <a:r>
              <a:rPr lang="es-MX" sz="1900" dirty="0"/>
              <a:t>No escribir el criterio de aceptación o no ser suficientemente explícito.</a:t>
            </a:r>
          </a:p>
          <a:p>
            <a:pPr fontAlgn="base"/>
            <a:r>
              <a:rPr lang="es-MX" sz="1900" dirty="0"/>
              <a:t>No estimar una tarjeta puede crear falsas expectativas y dificulta la autodisciplina.</a:t>
            </a:r>
          </a:p>
          <a:p>
            <a:pPr fontAlgn="base"/>
            <a:r>
              <a:rPr lang="es-MX" sz="1900" dirty="0"/>
              <a:t>Fiar todo a lo escrito en la tarjeta: a veces es necesaria documentación externa. (Wiki)</a:t>
            </a:r>
          </a:p>
          <a:p>
            <a:pPr fontAlgn="base"/>
            <a:r>
              <a:rPr lang="es-MX" sz="1900" dirty="0"/>
              <a:t>Dar una historia por hecha cuando está “prácticamente hecha” en vez de “hecha-hecha”.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84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¿Qué son las historias de usuario?</a:t>
            </a:r>
            <a:r>
              <a:rPr lang="es-MX" b="1" dirty="0"/>
              <a:t> 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00632"/>
            <a:ext cx="10515600" cy="1831975"/>
          </a:xfrm>
        </p:spPr>
        <p:txBody>
          <a:bodyPr>
            <a:normAutofit/>
          </a:bodyPr>
          <a:lstStyle/>
          <a:p>
            <a:pPr algn="just"/>
            <a:r>
              <a:rPr lang="es-MX" sz="2000" dirty="0"/>
              <a:t>Las historias de usuario, son descripciones cortas de una necesidad de un cliente del software </a:t>
            </a:r>
            <a:r>
              <a:rPr lang="es-MX" sz="2000" dirty="0" smtClean="0"/>
              <a:t> que se este </a:t>
            </a:r>
            <a:r>
              <a:rPr lang="es-MX" sz="2000" dirty="0"/>
              <a:t>desarrollando. Su utilización es común cuando se aplican marcos de trabajo ágiles, tales como </a:t>
            </a:r>
            <a:r>
              <a:rPr lang="es-MX" sz="2000" b="1" dirty="0"/>
              <a:t>Scrum</a:t>
            </a:r>
            <a:r>
              <a:rPr lang="es-MX" sz="2000" dirty="0"/>
              <a:t> o el </a:t>
            </a:r>
            <a:r>
              <a:rPr lang="es-MX" sz="2000" b="1" dirty="0"/>
              <a:t>Extreme Programming (XP)</a:t>
            </a:r>
            <a:r>
              <a:rPr lang="es-MX" sz="2000" dirty="0"/>
              <a:t>.</a:t>
            </a:r>
            <a:r>
              <a:rPr lang="es-MX" sz="19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69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¿Qué características deben tener las historias de usuario?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389714"/>
            <a:ext cx="11171519" cy="3636511"/>
          </a:xfrm>
        </p:spPr>
        <p:txBody>
          <a:bodyPr>
            <a:noAutofit/>
          </a:bodyPr>
          <a:lstStyle/>
          <a:p>
            <a:pPr algn="just"/>
            <a:r>
              <a:rPr lang="es-MX" dirty="0"/>
              <a:t>Algunas características deseables de las historias de usuario son:</a:t>
            </a:r>
          </a:p>
          <a:p>
            <a:pPr lvl="1" algn="just"/>
            <a:r>
              <a:rPr lang="es-MX" sz="1800" dirty="0"/>
              <a:t>Que sean escritas por el usuario o por un analista de negocio que le represente.</a:t>
            </a:r>
          </a:p>
          <a:p>
            <a:pPr lvl="1" algn="just"/>
            <a:r>
              <a:rPr lang="es-MX" sz="1800" dirty="0"/>
              <a:t>Frase corta que encaje en una tarjeta de 3 por 5 pulgadas.</a:t>
            </a:r>
          </a:p>
          <a:p>
            <a:pPr lvl="1" algn="just"/>
            <a:r>
              <a:rPr lang="es-MX" sz="1800" dirty="0"/>
              <a:t>Debe describir el rol desempeñado por el usuario en el sistema, descrito de forma explícita.</a:t>
            </a:r>
          </a:p>
          <a:p>
            <a:pPr lvl="1" algn="just"/>
            <a:r>
              <a:rPr lang="es-MX" sz="1800" dirty="0"/>
              <a:t>Debe describir el beneficio para el área de negocio que representa esta funcionalidad. </a:t>
            </a:r>
          </a:p>
          <a:p>
            <a:pPr lvl="1" algn="just"/>
            <a:r>
              <a:rPr lang="es-MX" sz="1800" dirty="0" smtClean="0"/>
              <a:t>la complejidad de las historias, los puntos de historia, no se pueden comparar a horas de esfuerzo ya que el sentido que tienen es catalogar la dificultad de la tarea. </a:t>
            </a:r>
          </a:p>
          <a:p>
            <a:pPr lvl="1" algn="just"/>
            <a:r>
              <a:rPr lang="es-MX" sz="1800" dirty="0" smtClean="0"/>
              <a:t>El número de horas que nos lleve realizarlas dependerá de la capacitación y/o capacidad de la persona que la lleve a cabo, la carga de trabajo del equipo.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8850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¿Para qué se utilizan?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531381"/>
            <a:ext cx="10554574" cy="2867071"/>
          </a:xfrm>
        </p:spPr>
        <p:txBody>
          <a:bodyPr>
            <a:normAutofit/>
          </a:bodyPr>
          <a:lstStyle/>
          <a:p>
            <a:pPr algn="just"/>
            <a:r>
              <a:rPr lang="es-MX" sz="1900" dirty="0"/>
              <a:t>Su propósito principal de esta herramienta es la estimación del esfuerzo necesario para implementar una nueva </a:t>
            </a:r>
            <a:r>
              <a:rPr lang="es-MX" sz="1900" dirty="0" smtClean="0"/>
              <a:t>funcionalidad. </a:t>
            </a:r>
            <a:r>
              <a:rPr lang="es-MX" sz="1900" dirty="0"/>
              <a:t> </a:t>
            </a:r>
          </a:p>
          <a:p>
            <a:pPr algn="just"/>
            <a:r>
              <a:rPr lang="es-MX" sz="1900" dirty="0" smtClean="0"/>
              <a:t>Adicionalmente</a:t>
            </a:r>
            <a:r>
              <a:rPr lang="es-MX" sz="1900" dirty="0"/>
              <a:t>, se utilizan como iniciadoras de conversaciones entre desarrolladores de software y usuarios del área de negocio, las cuales servirán para identificar los requerimientos del negocio, requerimientos técnicos y para encontrar los supuestos (premisas) no visibles en una primera </a:t>
            </a:r>
            <a:r>
              <a:rPr lang="es-MX" sz="1900" dirty="0" smtClean="0"/>
              <a:t>aproximación.</a:t>
            </a:r>
            <a:endParaRPr lang="es-MX" sz="1900" dirty="0"/>
          </a:p>
          <a:p>
            <a:pPr algn="just"/>
            <a:r>
              <a:rPr lang="es-MX" sz="1900" dirty="0" smtClean="0"/>
              <a:t>Su </a:t>
            </a:r>
            <a:r>
              <a:rPr lang="es-MX" sz="1900" dirty="0"/>
              <a:t>propósito, no es describir en detalle la funcionalidad. </a:t>
            </a:r>
          </a:p>
        </p:txBody>
      </p:sp>
    </p:spTree>
    <p:extLst>
      <p:ext uri="{BB962C8B-B14F-4D97-AF65-F5344CB8AC3E}">
        <p14:creationId xmlns:p14="http://schemas.microsoft.com/office/powerpoint/2010/main" val="853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INVEST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5868"/>
            <a:ext cx="10868696" cy="472213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Acrónimo empleado para describir las seis características que debe tener </a:t>
            </a:r>
            <a:r>
              <a:rPr lang="es-MX" dirty="0" err="1"/>
              <a:t>tener</a:t>
            </a:r>
            <a:r>
              <a:rPr lang="es-MX" dirty="0"/>
              <a:t> una historia de usuario</a:t>
            </a:r>
            <a:r>
              <a:rPr lang="es-MX" dirty="0" smtClean="0"/>
              <a:t>: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sz="1800" b="1" u="sng" dirty="0"/>
              <a:t>Independiente</a:t>
            </a:r>
            <a:r>
              <a:rPr lang="es-MX" sz="1800" dirty="0"/>
              <a:t>: Describe una funcionalidad completa, que no tiene una dependencia inherente con otra historia.</a:t>
            </a:r>
          </a:p>
          <a:p>
            <a:pPr lvl="1" algn="just"/>
            <a:r>
              <a:rPr lang="es-MX" sz="1800" b="1" u="sng" dirty="0"/>
              <a:t>Negociable</a:t>
            </a:r>
            <a:r>
              <a:rPr lang="es-MX" sz="1800" dirty="0"/>
              <a:t>: Puede ser modificada hasta que no está en proceso de desarrollo, o incluida en un sprint que se está ejecutando.</a:t>
            </a:r>
          </a:p>
          <a:p>
            <a:pPr lvl="1" algn="just"/>
            <a:r>
              <a:rPr lang="es-MX" sz="1800" b="1" u="sng" dirty="0"/>
              <a:t>Valiosa</a:t>
            </a:r>
            <a:r>
              <a:rPr lang="es-MX" sz="1800" dirty="0"/>
              <a:t>: El producto tiene más valor para el cliente cuando la funcionalidad está completada.</a:t>
            </a:r>
          </a:p>
          <a:p>
            <a:pPr lvl="1" algn="just"/>
            <a:r>
              <a:rPr lang="es-MX" sz="1800" b="1" u="sng" dirty="0"/>
              <a:t>Estimable</a:t>
            </a:r>
            <a:r>
              <a:rPr lang="es-MX" sz="1800" dirty="0"/>
              <a:t>: Es posible estimar el tamaño de la historia.</a:t>
            </a:r>
          </a:p>
          <a:p>
            <a:pPr lvl="1" algn="just"/>
            <a:r>
              <a:rPr lang="es-MX" sz="1800" b="1" u="sng" dirty="0"/>
              <a:t>Pequeña</a:t>
            </a:r>
            <a:r>
              <a:rPr lang="es-MX" sz="1800" dirty="0"/>
              <a:t> (Short en inglés): Tiene que poder estimarse con precisión suficiente empleando técnicas ágiles, que se basan en juicio de expertos y emplean unidades de medida relativas.</a:t>
            </a:r>
          </a:p>
          <a:p>
            <a:pPr lvl="1" algn="just"/>
            <a:r>
              <a:rPr lang="es-MX" sz="1800" b="1" u="sng" dirty="0"/>
              <a:t>Comprobable</a:t>
            </a:r>
            <a:r>
              <a:rPr lang="es-MX" sz="1800" dirty="0"/>
              <a:t> (</a:t>
            </a:r>
            <a:r>
              <a:rPr lang="es-MX" sz="1800" dirty="0" err="1"/>
              <a:t>Testable</a:t>
            </a:r>
            <a:r>
              <a:rPr lang="es-MX" sz="1800" dirty="0"/>
              <a:t> en inglés): Debe incluir información para determinar cuándo está terminada y cumple las expectativas del cliente.</a:t>
            </a:r>
          </a:p>
          <a:p>
            <a:pPr lvl="1"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15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Etapas: Historias de usuarios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336834"/>
          </a:xfrm>
        </p:spPr>
        <p:txBody>
          <a:bodyPr>
            <a:normAutofit lnSpcReduction="10000"/>
          </a:bodyPr>
          <a:lstStyle/>
          <a:p>
            <a:pPr lvl="0"/>
            <a:r>
              <a:rPr lang="es-ES" dirty="0"/>
              <a:t>Obtención de las historias de usuario del </a:t>
            </a:r>
            <a:r>
              <a:rPr lang="es-ES" dirty="0" smtClean="0"/>
              <a:t>proyecto.</a:t>
            </a:r>
            <a:endParaRPr lang="es-MX" dirty="0"/>
          </a:p>
          <a:p>
            <a:r>
              <a:rPr lang="es-ES" dirty="0"/>
              <a:t>Aplicar la vara de medir del </a:t>
            </a:r>
            <a:r>
              <a:rPr lang="es-ES" dirty="0" smtClean="0"/>
              <a:t>equipo.</a:t>
            </a:r>
          </a:p>
          <a:p>
            <a:pPr lvl="0"/>
            <a:r>
              <a:rPr lang="es-ES" dirty="0"/>
              <a:t>Estimar la </a:t>
            </a:r>
            <a:r>
              <a:rPr lang="es-ES" dirty="0" smtClean="0"/>
              <a:t>velocidad.</a:t>
            </a:r>
            <a:endParaRPr lang="es-MX" dirty="0"/>
          </a:p>
          <a:p>
            <a:r>
              <a:rPr lang="es-ES" dirty="0" smtClean="0"/>
              <a:t>Planificar.</a:t>
            </a:r>
          </a:p>
          <a:p>
            <a:pPr lvl="0"/>
            <a:r>
              <a:rPr lang="es-ES" dirty="0"/>
              <a:t>Asumir la </a:t>
            </a:r>
            <a:r>
              <a:rPr lang="es-ES" dirty="0" smtClean="0"/>
              <a:t>realidad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Imagen 3" descr="http://3.bp.blogspot.com/-LzNawIVFZSU/URfBjNvDBXI/AAAAAAAAAM8/w2SMVFPXpV0/s320/histusuario-poker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65" y="3197521"/>
            <a:ext cx="2421255" cy="3050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4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7954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 creación de la historia de usuario consta de tres partes: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10810911" cy="3753510"/>
          </a:xfrm>
        </p:spPr>
        <p:txBody>
          <a:bodyPr>
            <a:normAutofit/>
          </a:bodyPr>
          <a:lstStyle/>
          <a:p>
            <a:pPr algn="just"/>
            <a:r>
              <a:rPr lang="es-ES" sz="1900" b="1" u="sng" dirty="0" smtClean="0"/>
              <a:t>Tarjeta:</a:t>
            </a:r>
            <a:r>
              <a:rPr lang="es-ES" sz="1900" b="1" dirty="0" smtClean="0"/>
              <a:t> </a:t>
            </a:r>
            <a:r>
              <a:rPr lang="es-ES" sz="1900" dirty="0"/>
              <a:t>U</a:t>
            </a:r>
            <a:r>
              <a:rPr lang="es-ES" sz="1900" dirty="0" smtClean="0"/>
              <a:t>na descripción escrita en lenguaje de negocio que sirve como identificación y recordatorio del requerimiento y ayuda para la planificación mediante la priorización.</a:t>
            </a:r>
          </a:p>
          <a:p>
            <a:pPr algn="just"/>
            <a:r>
              <a:rPr lang="es-ES" sz="1900" b="1" u="sng" dirty="0" smtClean="0"/>
              <a:t>Conversación</a:t>
            </a:r>
            <a:r>
              <a:rPr lang="es-ES" sz="1900" dirty="0" smtClean="0"/>
              <a:t>: El dialogo que ocurre entre los miembros del equipo. Es la parte mas importante de la historia.</a:t>
            </a:r>
          </a:p>
          <a:p>
            <a:pPr algn="just"/>
            <a:r>
              <a:rPr lang="es-ES" sz="1900" b="1" u="sng" dirty="0" smtClean="0"/>
              <a:t>Confirmación</a:t>
            </a:r>
            <a:r>
              <a:rPr lang="es-ES" sz="1900" u="sng" dirty="0" smtClean="0"/>
              <a:t>:</a:t>
            </a:r>
            <a:r>
              <a:rPr lang="es-ES" sz="1900" dirty="0" smtClean="0"/>
              <a:t> Que pruebas se llevaran a cabo para poder decir que la historia de usuario se ha completado con éxito.</a:t>
            </a:r>
            <a:endParaRPr lang="es-MX" sz="1900" dirty="0"/>
          </a:p>
        </p:txBody>
      </p:sp>
    </p:spTree>
    <p:extLst>
      <p:ext uri="{BB962C8B-B14F-4D97-AF65-F5344CB8AC3E}">
        <p14:creationId xmlns:p14="http://schemas.microsoft.com/office/powerpoint/2010/main" val="41698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634414"/>
            <a:ext cx="10901063" cy="3023480"/>
          </a:xfrm>
        </p:spPr>
        <p:txBody>
          <a:bodyPr>
            <a:normAutofit/>
          </a:bodyPr>
          <a:lstStyle/>
          <a:p>
            <a:pPr algn="just"/>
            <a:r>
              <a:rPr lang="es-ES" sz="1900" dirty="0" smtClean="0"/>
              <a:t>El titulo un breve texto para poder referenciar una historia de usuario.</a:t>
            </a:r>
          </a:p>
          <a:p>
            <a:pPr algn="just"/>
            <a:r>
              <a:rPr lang="es-ES" sz="1900" dirty="0" smtClean="0"/>
              <a:t>La descripción. En las tarjetas donde describimos la historia debemos describir y focalizar en el objetivo, en el que por que, y no en el como.</a:t>
            </a:r>
          </a:p>
          <a:p>
            <a:pPr algn="just"/>
            <a:r>
              <a:rPr lang="es-ES" sz="1900" dirty="0" smtClean="0"/>
              <a:t>Prioridad de negocio: Valor numérico para priorizar. Sin ninguna escala determinada, simplemente 100 vale mas que 80.</a:t>
            </a:r>
          </a:p>
          <a:p>
            <a:pPr algn="just"/>
            <a:r>
              <a:rPr lang="es-ES" sz="1900" dirty="0" smtClean="0"/>
              <a:t>Estimación: Durante el Sprint </a:t>
            </a:r>
            <a:r>
              <a:rPr lang="es-ES" sz="1900" dirty="0" err="1" smtClean="0"/>
              <a:t>Planing</a:t>
            </a:r>
            <a:r>
              <a:rPr lang="es-ES" sz="1900" dirty="0" smtClean="0"/>
              <a:t> el equipo asigna el esfuerzo en puntos de historia necesario para realizar la historia de usuario.</a:t>
            </a:r>
          </a:p>
        </p:txBody>
      </p:sp>
    </p:spTree>
    <p:extLst>
      <p:ext uri="{BB962C8B-B14F-4D97-AF65-F5344CB8AC3E}">
        <p14:creationId xmlns:p14="http://schemas.microsoft.com/office/powerpoint/2010/main" val="189908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</a:t>
            </a:r>
            <a:r>
              <a:rPr lang="es-MX" b="1" dirty="0" smtClean="0"/>
              <a:t>ormato: </a:t>
            </a:r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2321973"/>
            <a:ext cx="10515600" cy="4053069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s-MX" dirty="0"/>
              <a:t>Podemos usar tarjetas grandes para las historias de usuario y tarjetas pequeñas (o post-</a:t>
            </a:r>
            <a:r>
              <a:rPr lang="es-MX" dirty="0" err="1"/>
              <a:t>its</a:t>
            </a:r>
            <a:r>
              <a:rPr lang="es-MX" dirty="0"/>
              <a:t>) para destacar tareas importantes que no deben olvidarse durante el desarrollo de una “tarjeta grande”.</a:t>
            </a:r>
          </a:p>
          <a:p>
            <a:pPr algn="just" fontAlgn="base"/>
            <a:r>
              <a:rPr lang="es-MX" dirty="0"/>
              <a:t>Es aconsejable usar el </a:t>
            </a:r>
            <a:r>
              <a:rPr lang="es-MX" dirty="0" smtClean="0"/>
              <a:t>formato de descripción:</a:t>
            </a:r>
            <a:r>
              <a:rPr lang="es-MX" dirty="0"/>
              <a:t> </a:t>
            </a:r>
            <a:endParaRPr lang="es-MX" dirty="0" smtClean="0"/>
          </a:p>
          <a:p>
            <a:pPr lvl="1" algn="just" fontAlgn="base"/>
            <a:r>
              <a:rPr lang="es-MX" dirty="0" smtClean="0"/>
              <a:t>“</a:t>
            </a:r>
            <a:r>
              <a:rPr lang="es-MX" dirty="0"/>
              <a:t>Como [rol] quiero [funcionalidad] para [beneficio]“</a:t>
            </a:r>
            <a:endParaRPr lang="es-ES" dirty="0"/>
          </a:p>
          <a:p>
            <a:pPr algn="just" fontAlgn="base"/>
            <a:r>
              <a:rPr lang="es-MX" b="1" u="sng" dirty="0" smtClean="0"/>
              <a:t>Ejemplo 1: </a:t>
            </a:r>
            <a:r>
              <a:rPr lang="es-MX" dirty="0" smtClean="0"/>
              <a:t>Como</a:t>
            </a:r>
            <a:r>
              <a:rPr lang="es-MX" dirty="0"/>
              <a:t> [cliente habitual], quiero [ver productos relacionados con mis compras anteriores] para [ver si hay otros productos que me puedan interesar</a:t>
            </a:r>
            <a:r>
              <a:rPr lang="es-MX" dirty="0" smtClean="0"/>
              <a:t>].</a:t>
            </a:r>
          </a:p>
          <a:p>
            <a:pPr algn="just" fontAlgn="base"/>
            <a:r>
              <a:rPr lang="es-MX" b="1" u="sng" dirty="0" smtClean="0"/>
              <a:t>Ejemplo 2:</a:t>
            </a:r>
            <a:r>
              <a:rPr lang="es-MX" dirty="0" smtClean="0"/>
              <a:t> "</a:t>
            </a:r>
            <a:r>
              <a:rPr lang="es-MX" dirty="0"/>
              <a:t>Como cliente del banco, quiero pedir un préstamo para poder comprar una casa</a:t>
            </a:r>
            <a:r>
              <a:rPr lang="es-MX" dirty="0" smtClean="0"/>
              <a:t>".</a:t>
            </a:r>
            <a:endParaRPr lang="es-ES" dirty="0"/>
          </a:p>
          <a:p>
            <a:pPr algn="just"/>
            <a:r>
              <a:rPr lang="es-MX" dirty="0"/>
              <a:t>Los criterios de aceptación suelen anotarse en el reverso de la tarjeta.</a:t>
            </a:r>
          </a:p>
        </p:txBody>
      </p:sp>
    </p:spTree>
    <p:extLst>
      <p:ext uri="{BB962C8B-B14F-4D97-AF65-F5344CB8AC3E}">
        <p14:creationId xmlns:p14="http://schemas.microsoft.com/office/powerpoint/2010/main" val="37429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Panorámica</PresentationFormat>
  <Paragraphs>72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Puntos por historia de usuario</vt:lpstr>
      <vt:lpstr>¿Qué son las historias de usuario? </vt:lpstr>
      <vt:lpstr>¿Qué características deben tener las historias de usuario?</vt:lpstr>
      <vt:lpstr>¿Para qué se utilizan?</vt:lpstr>
      <vt:lpstr>INVEST</vt:lpstr>
      <vt:lpstr>Etapas: Historias de usuarios</vt:lpstr>
      <vt:lpstr>La creación de la historia de usuario consta de tres partes:</vt:lpstr>
      <vt:lpstr>Tarjeta </vt:lpstr>
      <vt:lpstr>Formato: Descripción</vt:lpstr>
      <vt:lpstr>Ejemplos: Tarjetas (1)</vt:lpstr>
      <vt:lpstr>Ejemplos: Tarjetas (2)</vt:lpstr>
      <vt:lpstr>EPIC</vt:lpstr>
      <vt:lpstr>PRODUCT BACKLOG (o pila de producto)</vt:lpstr>
      <vt:lpstr>¿Para qué sirve? (pila de producto)</vt:lpstr>
      <vt:lpstr>Malas prácticas: Pila de producto </vt:lpstr>
      <vt:lpstr>Malas prácticas: Historias de usuarios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por historia de usuario</dc:title>
  <dc:creator>hector villa garcia</dc:creator>
  <cp:lastModifiedBy>hector villa garcia</cp:lastModifiedBy>
  <cp:revision>2</cp:revision>
  <dcterms:created xsi:type="dcterms:W3CDTF">2015-03-03T17:40:53Z</dcterms:created>
  <dcterms:modified xsi:type="dcterms:W3CDTF">2015-03-03T18:16:17Z</dcterms:modified>
</cp:coreProperties>
</file>