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75" r:id="rId2"/>
    <p:sldId id="567" r:id="rId3"/>
    <p:sldId id="570" r:id="rId4"/>
    <p:sldId id="569" r:id="rId5"/>
    <p:sldId id="571" r:id="rId6"/>
    <p:sldId id="568" r:id="rId7"/>
    <p:sldId id="572" r:id="rId8"/>
    <p:sldId id="552" r:id="rId9"/>
    <p:sldId id="554" r:id="rId10"/>
    <p:sldId id="530" r:id="rId11"/>
    <p:sldId id="555" r:id="rId12"/>
    <p:sldId id="573" r:id="rId13"/>
    <p:sldId id="574" r:id="rId14"/>
    <p:sldId id="532" r:id="rId15"/>
    <p:sldId id="556" r:id="rId16"/>
    <p:sldId id="543" r:id="rId17"/>
    <p:sldId id="575" r:id="rId18"/>
    <p:sldId id="576" r:id="rId19"/>
    <p:sldId id="577" r:id="rId20"/>
    <p:sldId id="536" r:id="rId21"/>
    <p:sldId id="579" r:id="rId22"/>
    <p:sldId id="558" r:id="rId23"/>
    <p:sldId id="538" r:id="rId24"/>
    <p:sldId id="539" r:id="rId25"/>
    <p:sldId id="561" r:id="rId26"/>
    <p:sldId id="563" r:id="rId27"/>
    <p:sldId id="578" r:id="rId28"/>
    <p:sldId id="546" r:id="rId29"/>
  </p:sldIdLst>
  <p:sldSz cx="9144000" cy="6858000" type="screen4x3"/>
  <p:notesSz cx="6934200" cy="92329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prstClr val="red"/>
    </p:penClr>
  </p:showPr>
  <p:clrMru>
    <a:srgbClr val="0000FF"/>
    <a:srgbClr val="8BEC84"/>
    <a:srgbClr val="A2D668"/>
    <a:srgbClr val="D2A000"/>
    <a:srgbClr val="CC99FF"/>
    <a:srgbClr val="FAC090"/>
    <a:srgbClr val="FFCCFF"/>
    <a:srgbClr val="CCECFF"/>
    <a:srgbClr val="DDDDDD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0660" autoAdjust="0"/>
    <p:restoredTop sz="83920" autoAdjust="0"/>
  </p:normalViewPr>
  <p:slideViewPr>
    <p:cSldViewPr snapToGrid="0">
      <p:cViewPr varScale="1">
        <p:scale>
          <a:sx n="107" d="100"/>
          <a:sy n="107" d="100"/>
        </p:scale>
        <p:origin x="-680" y="-96"/>
      </p:cViewPr>
      <p:guideLst>
        <p:guide orient="horz" pos="2143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816"/>
    </p:cViewPr>
  </p:sorterViewPr>
  <p:notesViewPr>
    <p:cSldViewPr snapToGrid="0">
      <p:cViewPr>
        <p:scale>
          <a:sx n="100" d="100"/>
          <a:sy n="100" d="100"/>
        </p:scale>
        <p:origin x="-2568" y="-12"/>
      </p:cViewPr>
      <p:guideLst>
        <p:guide orient="horz" pos="2908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heme" Target="theme/theme1.xml"/><Relationship Id="rId3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t" anchorCtr="0" compatLnSpc="1">
            <a:prstTxWarp prst="textNoShape">
              <a:avLst/>
            </a:prstTxWarp>
          </a:bodyPr>
          <a:lstStyle>
            <a:lvl1pPr algn="l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-95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t" anchorCtr="0" compatLnSpc="1">
            <a:prstTxWarp prst="textNoShape">
              <a:avLst/>
            </a:prstTxWarp>
          </a:bodyPr>
          <a:lstStyle>
            <a:lvl1pPr algn="r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1038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89438"/>
            <a:ext cx="51466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63" tIns="45331" rIns="90663" bIns="45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83638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b" anchorCtr="0" compatLnSpc="1">
            <a:prstTxWarp prst="textNoShape">
              <a:avLst/>
            </a:prstTxWarp>
          </a:bodyPr>
          <a:lstStyle>
            <a:lvl1pPr algn="l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783638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fld id="{242599E9-AC58-4238-8B93-36368A4DE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866B4-466A-421B-931A-352847EF60CC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5kb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5KB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500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</a:t>
            </a:r>
            <a:r>
              <a:rPr lang="en-US" dirty="0" smtClean="0"/>
              <a:t>, 99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5KB</a:t>
            </a:r>
            <a:endParaRPr lang="en-US" dirty="0" smtClean="0"/>
          </a:p>
          <a:p>
            <a:r>
              <a:rPr lang="en-US" dirty="0" smtClean="0"/>
              <a:t>Mean</a:t>
            </a:r>
            <a:r>
              <a:rPr lang="en-US" dirty="0" smtClean="0"/>
              <a:t>/std </a:t>
            </a:r>
            <a:r>
              <a:rPr lang="en-US" dirty="0" smtClean="0"/>
              <a:t>dev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1B95-20B4-4A17-9AB8-81D87471FE78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9881D-5772-4A41-B163-C73AE01B3FC7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0063" y="152400"/>
            <a:ext cx="2282825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697663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7927-26A8-4F3B-B78C-0CAFEFE02530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3288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815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381500" cy="281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62400"/>
            <a:ext cx="4381500" cy="281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0D195-68FA-4977-9CF1-05FE8179E96F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F1845-0D9E-44F0-B572-312FFC6ED8CB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C2CA9-B57E-4F81-A423-94EA50C359A5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815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815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C65C-12E6-4381-8D79-2050867CAFCA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49" y="932684"/>
            <a:ext cx="43682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27" y="1680022"/>
            <a:ext cx="4383741" cy="448410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783" y="932684"/>
            <a:ext cx="43160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9265"/>
            <a:ext cx="4326853" cy="450562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537FA-F4FC-4321-A44E-9486BF8448EA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32888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6AC19-7B3D-4FDD-B07A-4A5F015B20DE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4EBC-3D9F-4ED6-939F-8CE6ED3285CD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20A89-9786-4287-A2E7-2FDBB7C53D74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DBA4-B650-4604-8117-F3B007561F3C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328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B5D62563-75F9-4361-A911-255695BC0BE8}" type="datetime1">
              <a:rPr lang="en-US"/>
              <a:pPr>
                <a:defRPr/>
              </a:pPr>
              <a:t>6/18/09</a:t>
            </a:fld>
            <a:endParaRPr lang="en-US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0" y="762000"/>
            <a:ext cx="9132888" cy="28575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0" y="804863"/>
            <a:ext cx="9132888" cy="25400"/>
          </a:xfrm>
          <a:prstGeom prst="rect">
            <a:avLst/>
          </a:prstGeom>
          <a:solidFill>
            <a:srgbClr val="FFCC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hyperlink" Target="http://www.datacenterknowledge.com/archives/2008/03/27/google-data-center-faq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d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df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df"/><Relationship Id="rId5" Type="http://schemas.openxmlformats.org/officeDocument/2006/relationships/image" Target="../media/image17.pd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d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502" y="5272390"/>
            <a:ext cx="8949606" cy="173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Jeff Terrace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Michael J. Freedman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124" y="1020640"/>
            <a:ext cx="8726013" cy="324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Object Storage on CRAQ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3200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High throughput chain replication for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read-mostly workloads</a:t>
            </a:r>
            <a:endParaRPr lang="en-US" sz="32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32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2593" y="6132051"/>
            <a:ext cx="176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Documents and Settings\Administrator\Local Settings\Temp\Temporary Internet Files\Content.IE5\8XEBOPAZ\MPj0309460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480" y="3025190"/>
            <a:ext cx="3029040" cy="2009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 bwMode="auto">
          <a:xfrm>
            <a:off x="1549104" y="5744583"/>
            <a:ext cx="5733829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CRAQ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915400" cy="95653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Two </a:t>
            </a:r>
            <a:r>
              <a:rPr lang="en-US" dirty="0" smtClean="0">
                <a:solidFill>
                  <a:schemeClr val="tx1"/>
                </a:solidFill>
              </a:rPr>
              <a:t>states per </a:t>
            </a:r>
            <a:r>
              <a:rPr lang="en-US" dirty="0" smtClean="0">
                <a:solidFill>
                  <a:schemeClr val="tx1"/>
                </a:solidFill>
              </a:rPr>
              <a:t>object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b="1" dirty="0" smtClean="0">
                <a:solidFill>
                  <a:schemeClr val="tx1"/>
                </a:solidFill>
              </a:rPr>
              <a:t>clean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dirty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304313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22236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TAIL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8301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4366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4964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HEAD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6799" y="4428182"/>
            <a:ext cx="1645920" cy="804599"/>
            <a:chOff x="7230946" y="4068190"/>
            <a:chExt cx="1645920" cy="804599"/>
          </a:xfrm>
        </p:grpSpPr>
        <p:sp>
          <p:nvSpPr>
            <p:cNvPr id="11" name="TextBox 10"/>
            <p:cNvSpPr txBox="1"/>
            <p:nvPr/>
          </p:nvSpPr>
          <p:spPr>
            <a:xfrm>
              <a:off x="7230946" y="4068190"/>
              <a:ext cx="16459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Read Request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12" name="Shape 58"/>
            <p:cNvCxnSpPr/>
            <p:nvPr/>
          </p:nvCxnSpPr>
          <p:spPr bwMode="auto">
            <a:xfrm rot="16200000" flipH="1">
              <a:off x="7669718" y="4653893"/>
              <a:ext cx="379842" cy="62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hape 45"/>
            <p:cNvCxnSpPr/>
            <p:nvPr/>
          </p:nvCxnSpPr>
          <p:spPr bwMode="auto">
            <a:xfrm rot="5400000" flipH="1" flipV="1">
              <a:off x="7919559" y="4695638"/>
              <a:ext cx="349156" cy="5146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Flowchart: Magnetic Disk 36"/>
          <p:cNvSpPr/>
          <p:nvPr/>
        </p:nvSpPr>
        <p:spPr bwMode="auto">
          <a:xfrm>
            <a:off x="1420008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>
            <a:endCxn id="37" idx="1"/>
          </p:cNvCxnSpPr>
          <p:nvPr/>
        </p:nvCxnSpPr>
        <p:spPr bwMode="auto">
          <a:xfrm rot="16200000" flipH="1">
            <a:off x="1418117" y="6185562"/>
            <a:ext cx="292651" cy="33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Flowchart: Magnetic Disk 38"/>
          <p:cNvSpPr/>
          <p:nvPr/>
        </p:nvSpPr>
        <p:spPr bwMode="auto">
          <a:xfrm>
            <a:off x="3121252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 bwMode="auto">
          <a:xfrm rot="16200000" flipH="1">
            <a:off x="3088414" y="6154615"/>
            <a:ext cx="292651" cy="95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Flowchart: Magnetic Disk 40"/>
          <p:cNvSpPr/>
          <p:nvPr/>
        </p:nvSpPr>
        <p:spPr bwMode="auto">
          <a:xfrm>
            <a:off x="473515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 bwMode="auto">
          <a:xfrm rot="16200000" flipH="1">
            <a:off x="4715039" y="6167338"/>
            <a:ext cx="292651" cy="70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Flowchart: Magnetic Disk 42"/>
          <p:cNvSpPr/>
          <p:nvPr/>
        </p:nvSpPr>
        <p:spPr bwMode="auto">
          <a:xfrm>
            <a:off x="640259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Connector 43"/>
          <p:cNvCxnSpPr>
            <a:endCxn id="43" idx="1"/>
          </p:cNvCxnSpPr>
          <p:nvPr/>
        </p:nvCxnSpPr>
        <p:spPr bwMode="auto">
          <a:xfrm rot="16200000" flipH="1">
            <a:off x="6368434" y="6153293"/>
            <a:ext cx="292651" cy="9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Flowchart: Magnetic Disk 44"/>
          <p:cNvSpPr/>
          <p:nvPr/>
        </p:nvSpPr>
        <p:spPr bwMode="auto">
          <a:xfrm>
            <a:off x="8037759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 bwMode="auto">
          <a:xfrm rot="16200000" flipH="1">
            <a:off x="8005692" y="6155386"/>
            <a:ext cx="292651" cy="94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086309" y="4428182"/>
            <a:ext cx="1645920" cy="804599"/>
            <a:chOff x="7230946" y="4068190"/>
            <a:chExt cx="1645920" cy="804599"/>
          </a:xfrm>
        </p:grpSpPr>
        <p:sp>
          <p:nvSpPr>
            <p:cNvPr id="58" name="TextBox 57"/>
            <p:cNvSpPr txBox="1"/>
            <p:nvPr/>
          </p:nvSpPr>
          <p:spPr>
            <a:xfrm>
              <a:off x="7230946" y="4068190"/>
              <a:ext cx="16459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Read Request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59" name="Shape 58"/>
            <p:cNvCxnSpPr/>
            <p:nvPr/>
          </p:nvCxnSpPr>
          <p:spPr bwMode="auto">
            <a:xfrm rot="16200000" flipH="1">
              <a:off x="7669718" y="4653893"/>
              <a:ext cx="379842" cy="62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hape 45"/>
            <p:cNvCxnSpPr/>
            <p:nvPr/>
          </p:nvCxnSpPr>
          <p:spPr bwMode="auto">
            <a:xfrm rot="5400000" flipH="1" flipV="1">
              <a:off x="7919559" y="4695638"/>
              <a:ext cx="349156" cy="5146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5819" y="4428182"/>
            <a:ext cx="1645920" cy="804599"/>
            <a:chOff x="7230946" y="4068190"/>
            <a:chExt cx="1645920" cy="804599"/>
          </a:xfrm>
        </p:grpSpPr>
        <p:sp>
          <p:nvSpPr>
            <p:cNvPr id="62" name="TextBox 61"/>
            <p:cNvSpPr txBox="1"/>
            <p:nvPr/>
          </p:nvSpPr>
          <p:spPr>
            <a:xfrm>
              <a:off x="7230946" y="4068190"/>
              <a:ext cx="16459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Read Request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63" name="Shape 58"/>
            <p:cNvCxnSpPr/>
            <p:nvPr/>
          </p:nvCxnSpPr>
          <p:spPr bwMode="auto">
            <a:xfrm rot="16200000" flipH="1">
              <a:off x="7562888" y="4653893"/>
              <a:ext cx="379842" cy="62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hape 45"/>
            <p:cNvCxnSpPr/>
            <p:nvPr/>
          </p:nvCxnSpPr>
          <p:spPr bwMode="auto">
            <a:xfrm rot="5400000" flipH="1" flipV="1">
              <a:off x="7812729" y="4695638"/>
              <a:ext cx="349156" cy="5146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545329" y="4428182"/>
            <a:ext cx="1645920" cy="804599"/>
            <a:chOff x="7230946" y="4068190"/>
            <a:chExt cx="1645920" cy="804599"/>
          </a:xfrm>
        </p:grpSpPr>
        <p:sp>
          <p:nvSpPr>
            <p:cNvPr id="66" name="TextBox 65"/>
            <p:cNvSpPr txBox="1"/>
            <p:nvPr/>
          </p:nvSpPr>
          <p:spPr>
            <a:xfrm>
              <a:off x="7230946" y="4068190"/>
              <a:ext cx="16459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Read Request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67" name="Shape 58"/>
            <p:cNvCxnSpPr/>
            <p:nvPr/>
          </p:nvCxnSpPr>
          <p:spPr bwMode="auto">
            <a:xfrm rot="16200000" flipH="1">
              <a:off x="7491668" y="4653893"/>
              <a:ext cx="379842" cy="62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hape 45"/>
            <p:cNvCxnSpPr/>
            <p:nvPr/>
          </p:nvCxnSpPr>
          <p:spPr bwMode="auto">
            <a:xfrm rot="5400000" flipH="1" flipV="1">
              <a:off x="7705899" y="4695638"/>
              <a:ext cx="349156" cy="5146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274840" y="4428182"/>
            <a:ext cx="1645920" cy="804599"/>
            <a:chOff x="7230946" y="4068190"/>
            <a:chExt cx="1645920" cy="804599"/>
          </a:xfrm>
        </p:grpSpPr>
        <p:sp>
          <p:nvSpPr>
            <p:cNvPr id="70" name="TextBox 69"/>
            <p:cNvSpPr txBox="1"/>
            <p:nvPr/>
          </p:nvSpPr>
          <p:spPr>
            <a:xfrm>
              <a:off x="7230946" y="4068190"/>
              <a:ext cx="16459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Read Request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71" name="Shape 58"/>
            <p:cNvCxnSpPr/>
            <p:nvPr/>
          </p:nvCxnSpPr>
          <p:spPr bwMode="auto">
            <a:xfrm rot="16200000" flipH="1">
              <a:off x="7432318" y="4653893"/>
              <a:ext cx="379842" cy="62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hape 45"/>
            <p:cNvCxnSpPr/>
            <p:nvPr/>
          </p:nvCxnSpPr>
          <p:spPr bwMode="auto">
            <a:xfrm rot="5400000" flipH="1" flipV="1">
              <a:off x="7705899" y="4695638"/>
              <a:ext cx="349156" cy="5146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731975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33219" y="62832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Flowchart: Magnetic Disk 20"/>
          <p:cNvSpPr/>
          <p:nvPr/>
        </p:nvSpPr>
        <p:spPr bwMode="auto">
          <a:xfrm>
            <a:off x="3121252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47121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Flowchart: Magnetic Disk 24"/>
          <p:cNvSpPr/>
          <p:nvPr/>
        </p:nvSpPr>
        <p:spPr bwMode="auto">
          <a:xfrm>
            <a:off x="473515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14561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Flowchart: Magnetic Disk 28"/>
          <p:cNvSpPr/>
          <p:nvPr/>
        </p:nvSpPr>
        <p:spPr bwMode="auto">
          <a:xfrm>
            <a:off x="640259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49726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Flowchart: Magnetic Disk 32"/>
          <p:cNvSpPr/>
          <p:nvPr/>
        </p:nvSpPr>
        <p:spPr bwMode="auto">
          <a:xfrm>
            <a:off x="8037759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8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28520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Two states per object – </a:t>
            </a:r>
            <a:r>
              <a:rPr lang="en-US" b="1" dirty="0" smtClean="0">
                <a:solidFill>
                  <a:schemeClr val="tx1"/>
                </a:solidFill>
              </a:rPr>
              <a:t>clean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dirty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If latest version is </a:t>
            </a:r>
            <a:r>
              <a:rPr lang="en-US" b="1" dirty="0" smtClean="0">
                <a:solidFill>
                  <a:schemeClr val="tx1"/>
                </a:solidFill>
              </a:rPr>
              <a:t>clean</a:t>
            </a:r>
            <a:r>
              <a:rPr lang="en-US" dirty="0" smtClean="0">
                <a:solidFill>
                  <a:schemeClr val="tx1"/>
                </a:solidFill>
              </a:rPr>
              <a:t>, return value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chemeClr val="tx1"/>
                </a:solidFill>
              </a:rPr>
              <a:t>dirty</a:t>
            </a:r>
            <a:r>
              <a:rPr lang="en-US" dirty="0" smtClean="0">
                <a:solidFill>
                  <a:schemeClr val="tx1"/>
                </a:solidFill>
              </a:rPr>
              <a:t>, contact </a:t>
            </a:r>
            <a:r>
              <a:rPr lang="en-US" b="1" dirty="0" smtClean="0">
                <a:solidFill>
                  <a:schemeClr val="tx1"/>
                </a:solidFill>
              </a:rPr>
              <a:t>tail</a:t>
            </a:r>
            <a:r>
              <a:rPr lang="en-US" dirty="0" smtClean="0">
                <a:solidFill>
                  <a:schemeClr val="tx1"/>
                </a:solidFill>
              </a:rPr>
              <a:t> for latest version number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549104" y="5744583"/>
            <a:ext cx="5733829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2304313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2236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TAIL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8301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366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4964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HEAD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975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1420008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9" idx="5"/>
            <a:endCxn id="13" idx="1"/>
          </p:cNvCxnSpPr>
          <p:nvPr/>
        </p:nvCxnSpPr>
        <p:spPr bwMode="auto">
          <a:xfrm rot="16200000" flipH="1">
            <a:off x="1418117" y="6185562"/>
            <a:ext cx="292651" cy="33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33219" y="62832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3121252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Connector 21"/>
          <p:cNvCxnSpPr>
            <a:stCxn id="5" idx="5"/>
            <a:endCxn id="21" idx="1"/>
          </p:cNvCxnSpPr>
          <p:nvPr/>
        </p:nvCxnSpPr>
        <p:spPr bwMode="auto">
          <a:xfrm rot="16200000" flipH="1">
            <a:off x="3088414" y="6154615"/>
            <a:ext cx="292651" cy="95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47121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473515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8" idx="5"/>
            <a:endCxn id="25" idx="1"/>
          </p:cNvCxnSpPr>
          <p:nvPr/>
        </p:nvCxnSpPr>
        <p:spPr bwMode="auto">
          <a:xfrm rot="16200000" flipH="1">
            <a:off x="4715039" y="6167338"/>
            <a:ext cx="292651" cy="70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714561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640259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Connector 29"/>
          <p:cNvCxnSpPr>
            <a:stCxn id="7" idx="5"/>
            <a:endCxn id="29" idx="1"/>
          </p:cNvCxnSpPr>
          <p:nvPr/>
        </p:nvCxnSpPr>
        <p:spPr bwMode="auto">
          <a:xfrm rot="16200000" flipH="1">
            <a:off x="6368434" y="6153293"/>
            <a:ext cx="292651" cy="9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349726" y="6278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Flowchart: Magnetic Disk 32"/>
          <p:cNvSpPr/>
          <p:nvPr/>
        </p:nvSpPr>
        <p:spPr bwMode="auto">
          <a:xfrm>
            <a:off x="8037759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/>
          <p:cNvCxnSpPr>
            <a:stCxn id="6" idx="5"/>
            <a:endCxn id="33" idx="1"/>
          </p:cNvCxnSpPr>
          <p:nvPr/>
        </p:nvCxnSpPr>
        <p:spPr bwMode="auto">
          <a:xfrm rot="16200000" flipH="1">
            <a:off x="8005692" y="6155386"/>
            <a:ext cx="292651" cy="94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40306" y="4427553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Write Request</a:t>
            </a:r>
            <a:endParaRPr lang="en-US" sz="1800" dirty="0">
              <a:latin typeface="+mn-lt"/>
            </a:endParaRPr>
          </a:p>
        </p:txBody>
      </p:sp>
      <p:cxnSp>
        <p:nvCxnSpPr>
          <p:cNvPr id="42" name="Shape 58"/>
          <p:cNvCxnSpPr/>
          <p:nvPr/>
        </p:nvCxnSpPr>
        <p:spPr bwMode="auto">
          <a:xfrm rot="16200000" flipH="1">
            <a:off x="782478" y="5032058"/>
            <a:ext cx="421036" cy="8097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hape 45"/>
          <p:cNvCxnSpPr/>
          <p:nvPr/>
        </p:nvCxnSpPr>
        <p:spPr bwMode="auto">
          <a:xfrm rot="5400000" flipH="1" flipV="1">
            <a:off x="1114663" y="5064907"/>
            <a:ext cx="377247" cy="4727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2345" y="627876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Shape 58"/>
          <p:cNvCxnSpPr/>
          <p:nvPr/>
        </p:nvCxnSpPr>
        <p:spPr bwMode="auto">
          <a:xfrm flipV="1">
            <a:off x="1699713" y="5550947"/>
            <a:ext cx="555500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83850" y="6274272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hape 58"/>
          <p:cNvCxnSpPr/>
          <p:nvPr/>
        </p:nvCxnSpPr>
        <p:spPr bwMode="auto">
          <a:xfrm flipV="1">
            <a:off x="3347475" y="5552735"/>
            <a:ext cx="569475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9291" y="627876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02587" y="4364800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Read Request</a:t>
            </a:r>
            <a:endParaRPr lang="en-US" sz="1800" dirty="0">
              <a:latin typeface="+mn-lt"/>
            </a:endParaRPr>
          </a:p>
        </p:txBody>
      </p:sp>
      <p:cxnSp>
        <p:nvCxnSpPr>
          <p:cNvPr id="55" name="Shape 58"/>
          <p:cNvCxnSpPr/>
          <p:nvPr/>
        </p:nvCxnSpPr>
        <p:spPr bwMode="auto">
          <a:xfrm rot="16200000" flipH="1">
            <a:off x="5877894" y="4974807"/>
            <a:ext cx="389772" cy="8859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275288" y="4820884"/>
            <a:ext cx="441146" cy="433486"/>
            <a:chOff x="6275288" y="4820884"/>
            <a:chExt cx="441146" cy="433486"/>
          </a:xfrm>
        </p:grpSpPr>
        <p:cxnSp>
          <p:nvCxnSpPr>
            <p:cNvPr id="56" name="Shape 45"/>
            <p:cNvCxnSpPr/>
            <p:nvPr/>
          </p:nvCxnSpPr>
          <p:spPr bwMode="auto">
            <a:xfrm rot="5400000" flipH="1" flipV="1">
              <a:off x="6080754" y="5033356"/>
              <a:ext cx="426532" cy="158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5288" y="485426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20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380730" y="4366593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Read Request</a:t>
            </a:r>
            <a:endParaRPr lang="en-US" sz="1800" dirty="0">
              <a:latin typeface="+mn-lt"/>
            </a:endParaRPr>
          </a:p>
        </p:txBody>
      </p:sp>
      <p:cxnSp>
        <p:nvCxnSpPr>
          <p:cNvPr id="62" name="Shape 58"/>
          <p:cNvCxnSpPr/>
          <p:nvPr/>
        </p:nvCxnSpPr>
        <p:spPr bwMode="auto">
          <a:xfrm rot="16200000" flipH="1">
            <a:off x="4152076" y="4993751"/>
            <a:ext cx="424865" cy="9656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hape 58"/>
          <p:cNvCxnSpPr>
            <a:stCxn id="8" idx="7"/>
            <a:endCxn id="6" idx="1"/>
          </p:cNvCxnSpPr>
          <p:nvPr/>
        </p:nvCxnSpPr>
        <p:spPr bwMode="auto">
          <a:xfrm rot="5400000" flipH="1" flipV="1">
            <a:off x="6099996" y="4126326"/>
            <a:ext cx="1588" cy="2547573"/>
          </a:xfrm>
          <a:prstGeom prst="curvedConnector3">
            <a:avLst>
              <a:gd name="adj1" fmla="val 15753904"/>
            </a:avLst>
          </a:prstGeom>
          <a:ln>
            <a:round/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461441" y="4749147"/>
            <a:ext cx="3283750" cy="515885"/>
            <a:chOff x="4461441" y="4749147"/>
            <a:chExt cx="3283750" cy="515885"/>
          </a:xfrm>
        </p:grpSpPr>
        <p:cxnSp>
          <p:nvCxnSpPr>
            <p:cNvPr id="81" name="Shape 58"/>
            <p:cNvCxnSpPr>
              <a:stCxn id="6" idx="0"/>
              <a:endCxn id="8" idx="0"/>
            </p:cNvCxnSpPr>
            <p:nvPr/>
          </p:nvCxnSpPr>
          <p:spPr bwMode="auto">
            <a:xfrm rot="16200000" flipV="1">
              <a:off x="6099997" y="3624888"/>
              <a:ext cx="1588" cy="3278700"/>
            </a:xfrm>
            <a:prstGeom prst="curvedConnector3">
              <a:avLst>
                <a:gd name="adj1" fmla="val 21293332"/>
              </a:avLst>
            </a:prstGeom>
            <a:ln>
              <a:round/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406637" y="474914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86613" y="4807744"/>
            <a:ext cx="441146" cy="480732"/>
            <a:chOff x="5888016" y="4791310"/>
            <a:chExt cx="441146" cy="480732"/>
          </a:xfrm>
        </p:grpSpPr>
        <p:cxnSp>
          <p:nvCxnSpPr>
            <p:cNvPr id="90" name="Shape 45"/>
            <p:cNvCxnSpPr/>
            <p:nvPr/>
          </p:nvCxnSpPr>
          <p:spPr bwMode="auto">
            <a:xfrm rot="5400000" flipH="1" flipV="1">
              <a:off x="6052859" y="5030882"/>
              <a:ext cx="480732" cy="158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88016" y="48327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20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92" name="Shape 58"/>
          <p:cNvCxnSpPr/>
          <p:nvPr/>
        </p:nvCxnSpPr>
        <p:spPr bwMode="auto">
          <a:xfrm flipV="1">
            <a:off x="4973673" y="5565285"/>
            <a:ext cx="581274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79280" y="627876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4" name="Shape 58"/>
          <p:cNvCxnSpPr/>
          <p:nvPr/>
        </p:nvCxnSpPr>
        <p:spPr bwMode="auto">
          <a:xfrm flipV="1">
            <a:off x="6610628" y="5567078"/>
            <a:ext cx="594185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351516" y="6278760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6" name="Shape 58"/>
          <p:cNvCxnSpPr/>
          <p:nvPr/>
        </p:nvCxnSpPr>
        <p:spPr bwMode="auto">
          <a:xfrm rot="10800000">
            <a:off x="6611336" y="5938221"/>
            <a:ext cx="617804" cy="1588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18145" y="6278760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1" name="Shape 58"/>
          <p:cNvCxnSpPr/>
          <p:nvPr/>
        </p:nvCxnSpPr>
        <p:spPr bwMode="auto">
          <a:xfrm rot="10800000">
            <a:off x="4973340" y="5929257"/>
            <a:ext cx="600917" cy="1588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52502" y="6278760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3" name="Shape 58"/>
          <p:cNvCxnSpPr/>
          <p:nvPr/>
        </p:nvCxnSpPr>
        <p:spPr bwMode="auto">
          <a:xfrm rot="10800000">
            <a:off x="3347212" y="5921880"/>
            <a:ext cx="615191" cy="1588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40647" y="6279668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5" name="Shape 58"/>
          <p:cNvCxnSpPr/>
          <p:nvPr/>
        </p:nvCxnSpPr>
        <p:spPr bwMode="auto">
          <a:xfrm rot="10800000">
            <a:off x="1697346" y="5911327"/>
            <a:ext cx="599415" cy="1588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31974" y="6278760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463233" y="4744591"/>
            <a:ext cx="3278700" cy="522235"/>
            <a:chOff x="4461441" y="4742797"/>
            <a:chExt cx="3278700" cy="522235"/>
          </a:xfrm>
        </p:grpSpPr>
        <p:cxnSp>
          <p:nvCxnSpPr>
            <p:cNvPr id="73" name="Shape 58"/>
            <p:cNvCxnSpPr/>
            <p:nvPr/>
          </p:nvCxnSpPr>
          <p:spPr bwMode="auto">
            <a:xfrm rot="16200000" flipV="1">
              <a:off x="6099997" y="3624888"/>
              <a:ext cx="1588" cy="3278700"/>
            </a:xfrm>
            <a:prstGeom prst="curvedConnector3">
              <a:avLst>
                <a:gd name="adj1" fmla="val 23692569"/>
              </a:avLst>
            </a:prstGeom>
            <a:ln>
              <a:round/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381237" y="474279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75707" y="4788694"/>
            <a:ext cx="441146" cy="505400"/>
            <a:chOff x="5888016" y="4814916"/>
            <a:chExt cx="441146" cy="505400"/>
          </a:xfrm>
        </p:grpSpPr>
        <p:cxnSp>
          <p:nvCxnSpPr>
            <p:cNvPr id="76" name="Shape 45"/>
            <p:cNvCxnSpPr/>
            <p:nvPr/>
          </p:nvCxnSpPr>
          <p:spPr bwMode="auto">
            <a:xfrm rot="5400000" flipH="1" flipV="1">
              <a:off x="6039731" y="5066822"/>
              <a:ext cx="505400" cy="1588"/>
            </a:xfrm>
            <a:prstGeom prst="straightConnector1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888016" y="48327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20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B5E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B5E8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B5E8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B5E8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500"/>
                            </p:stCondLst>
                            <p:childTnLst>
                              <p:par>
                                <p:cTn id="2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4" grpId="0"/>
      <p:bldP spid="24" grpId="1"/>
      <p:bldP spid="28" grpId="0"/>
      <p:bldP spid="32" grpId="0"/>
      <p:bldP spid="41" grpId="0" animBg="1"/>
      <p:bldP spid="44" grpId="0"/>
      <p:bldP spid="44" grpId="1"/>
      <p:bldP spid="51" grpId="0"/>
      <p:bldP spid="51" grpId="1"/>
      <p:bldP spid="53" grpId="0"/>
      <p:bldP spid="53" grpId="1"/>
      <p:bldP spid="53" grpId="2"/>
      <p:bldP spid="54" grpId="0" animBg="1"/>
      <p:bldP spid="54" grpId="1" animBg="1"/>
      <p:bldP spid="61" grpId="0" animBg="1"/>
      <p:bldP spid="61" grpId="1" animBg="1"/>
      <p:bldP spid="61" grpId="2" animBg="1"/>
      <p:bldP spid="61" grpId="3" animBg="1"/>
      <p:bldP spid="93" grpId="0"/>
      <p:bldP spid="93" grpId="1"/>
      <p:bldP spid="95" grpId="0"/>
      <p:bldP spid="100" grpId="0"/>
      <p:bldP spid="102" grpId="0"/>
      <p:bldP spid="102" grpId="1"/>
      <p:bldP spid="104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28520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Each chain forms group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Tail multicasts ACKs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549104" y="5744583"/>
            <a:ext cx="5733829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2304313" y="5264238"/>
            <a:ext cx="1033969" cy="927804"/>
          </a:xfrm>
          <a:prstGeom prst="ellipse">
            <a:avLst/>
          </a:prstGeom>
          <a:solidFill>
            <a:srgbClr val="CC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2236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TAIL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83012" y="5264238"/>
            <a:ext cx="1033969" cy="927804"/>
          </a:xfrm>
          <a:prstGeom prst="ellipse">
            <a:avLst/>
          </a:prstGeom>
          <a:solidFill>
            <a:srgbClr val="CC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3662" y="5264238"/>
            <a:ext cx="1033969" cy="927804"/>
          </a:xfrm>
          <a:prstGeom prst="ellipse">
            <a:avLst/>
          </a:prstGeom>
          <a:solidFill>
            <a:srgbClr val="CC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4964" y="5264238"/>
            <a:ext cx="1033969" cy="927804"/>
          </a:xfrm>
          <a:prstGeom prst="ellipse">
            <a:avLst/>
          </a:prstGeom>
          <a:solidFill>
            <a:srgbClr val="CC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HEAD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975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1420008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9" idx="5"/>
            <a:endCxn id="13" idx="1"/>
          </p:cNvCxnSpPr>
          <p:nvPr/>
        </p:nvCxnSpPr>
        <p:spPr bwMode="auto">
          <a:xfrm rot="16200000" flipH="1">
            <a:off x="1418117" y="6185562"/>
            <a:ext cx="292651" cy="33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33219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3121252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Connector 21"/>
          <p:cNvCxnSpPr>
            <a:stCxn id="5" idx="5"/>
            <a:endCxn id="21" idx="1"/>
          </p:cNvCxnSpPr>
          <p:nvPr/>
        </p:nvCxnSpPr>
        <p:spPr bwMode="auto">
          <a:xfrm rot="16200000" flipH="1">
            <a:off x="3088414" y="6154615"/>
            <a:ext cx="292651" cy="95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47121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473515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8" idx="5"/>
            <a:endCxn id="25" idx="1"/>
          </p:cNvCxnSpPr>
          <p:nvPr/>
        </p:nvCxnSpPr>
        <p:spPr bwMode="auto">
          <a:xfrm rot="16200000" flipH="1">
            <a:off x="4715039" y="6167338"/>
            <a:ext cx="292651" cy="70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714561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640259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Connector 29"/>
          <p:cNvCxnSpPr>
            <a:stCxn id="7" idx="5"/>
            <a:endCxn id="29" idx="1"/>
          </p:cNvCxnSpPr>
          <p:nvPr/>
        </p:nvCxnSpPr>
        <p:spPr bwMode="auto">
          <a:xfrm rot="16200000" flipH="1">
            <a:off x="6368434" y="6153293"/>
            <a:ext cx="292651" cy="9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lowchart: Magnetic Disk 32"/>
          <p:cNvSpPr/>
          <p:nvPr/>
        </p:nvSpPr>
        <p:spPr bwMode="auto">
          <a:xfrm>
            <a:off x="8037759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/>
          <p:cNvCxnSpPr>
            <a:stCxn id="6" idx="5"/>
            <a:endCxn id="33" idx="1"/>
          </p:cNvCxnSpPr>
          <p:nvPr/>
        </p:nvCxnSpPr>
        <p:spPr bwMode="auto">
          <a:xfrm rot="16200000" flipH="1">
            <a:off x="8005692" y="6155386"/>
            <a:ext cx="292651" cy="94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982345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3850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9291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79280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51517" y="6295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7387" y="6295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52502" y="6295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0647" y="6295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47512" y="5264238"/>
            <a:ext cx="6191835" cy="135874"/>
            <a:chOff x="1547512" y="5264238"/>
            <a:chExt cx="6191835" cy="135874"/>
          </a:xfrm>
        </p:grpSpPr>
        <p:cxnSp>
          <p:nvCxnSpPr>
            <p:cNvPr id="96" name="Shape 58"/>
            <p:cNvCxnSpPr>
              <a:stCxn id="6" idx="0"/>
              <a:endCxn id="7" idx="7"/>
            </p:cNvCxnSpPr>
            <p:nvPr/>
          </p:nvCxnSpPr>
          <p:spPr bwMode="auto">
            <a:xfrm rot="16200000" flipH="1" flipV="1">
              <a:off x="7034517" y="4695281"/>
              <a:ext cx="135874" cy="1273787"/>
            </a:xfrm>
            <a:prstGeom prst="curvedConnector3">
              <a:avLst>
                <a:gd name="adj1" fmla="val -168244"/>
              </a:avLst>
            </a:prstGeom>
            <a:ln>
              <a:solidFill>
                <a:srgbClr val="D2A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hape 58"/>
            <p:cNvCxnSpPr>
              <a:stCxn id="6" idx="0"/>
              <a:endCxn id="8" idx="7"/>
            </p:cNvCxnSpPr>
            <p:nvPr/>
          </p:nvCxnSpPr>
          <p:spPr bwMode="auto">
            <a:xfrm rot="16200000" flipH="1" flipV="1">
              <a:off x="6214842" y="3875606"/>
              <a:ext cx="135874" cy="2913137"/>
            </a:xfrm>
            <a:prstGeom prst="curvedConnector3">
              <a:avLst>
                <a:gd name="adj1" fmla="val -279090"/>
              </a:avLst>
            </a:prstGeom>
            <a:ln>
              <a:solidFill>
                <a:srgbClr val="D2A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hape 58"/>
            <p:cNvCxnSpPr>
              <a:stCxn id="6" idx="0"/>
              <a:endCxn id="5" idx="7"/>
            </p:cNvCxnSpPr>
            <p:nvPr/>
          </p:nvCxnSpPr>
          <p:spPr bwMode="auto">
            <a:xfrm rot="16200000" flipH="1" flipV="1">
              <a:off x="5395167" y="3055932"/>
              <a:ext cx="135874" cy="4552486"/>
            </a:xfrm>
            <a:prstGeom prst="curvedConnector3">
              <a:avLst>
                <a:gd name="adj1" fmla="val -350345"/>
              </a:avLst>
            </a:prstGeom>
            <a:ln>
              <a:solidFill>
                <a:srgbClr val="D2A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hape 58"/>
            <p:cNvCxnSpPr>
              <a:stCxn id="6" idx="0"/>
              <a:endCxn id="9" idx="7"/>
            </p:cNvCxnSpPr>
            <p:nvPr/>
          </p:nvCxnSpPr>
          <p:spPr bwMode="auto">
            <a:xfrm rot="16200000" flipH="1" flipV="1">
              <a:off x="4575493" y="2236257"/>
              <a:ext cx="135874" cy="6191835"/>
            </a:xfrm>
            <a:prstGeom prst="curvedConnector3">
              <a:avLst>
                <a:gd name="adj1" fmla="val -413683"/>
              </a:avLst>
            </a:prstGeom>
            <a:ln>
              <a:solidFill>
                <a:srgbClr val="D2A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731974" y="6295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9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4" grpId="0"/>
      <p:bldP spid="28" grpId="0"/>
      <p:bldP spid="44" grpId="0"/>
      <p:bldP spid="51" grpId="0"/>
      <p:bldP spid="53" grpId="0"/>
      <p:bldP spid="93" grpId="0"/>
      <p:bldP spid="100" grpId="0"/>
      <p:bldP spid="102" grpId="0"/>
      <p:bldP spid="104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28520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Each chain forms group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Tail multicasts ACKs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Head multicasts write data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549114" y="5744583"/>
            <a:ext cx="5733829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2304323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2237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TAIL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8302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3672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4974" y="526423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HEAD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985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1420018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9" idx="5"/>
            <a:endCxn id="13" idx="1"/>
          </p:cNvCxnSpPr>
          <p:nvPr/>
        </p:nvCxnSpPr>
        <p:spPr bwMode="auto">
          <a:xfrm rot="16200000" flipH="1">
            <a:off x="1418127" y="6185562"/>
            <a:ext cx="292651" cy="33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33229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3121262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Connector 21"/>
          <p:cNvCxnSpPr>
            <a:stCxn id="5" idx="5"/>
            <a:endCxn id="21" idx="1"/>
          </p:cNvCxnSpPr>
          <p:nvPr/>
        </p:nvCxnSpPr>
        <p:spPr bwMode="auto">
          <a:xfrm rot="16200000" flipH="1">
            <a:off x="3088424" y="6154615"/>
            <a:ext cx="292651" cy="95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47131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473516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8" idx="5"/>
            <a:endCxn id="25" idx="1"/>
          </p:cNvCxnSpPr>
          <p:nvPr/>
        </p:nvCxnSpPr>
        <p:spPr bwMode="auto">
          <a:xfrm rot="16200000" flipH="1">
            <a:off x="4715049" y="6167338"/>
            <a:ext cx="292651" cy="70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714571" y="629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6402604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Connector 29"/>
          <p:cNvCxnSpPr>
            <a:stCxn id="7" idx="5"/>
            <a:endCxn id="29" idx="1"/>
          </p:cNvCxnSpPr>
          <p:nvPr/>
        </p:nvCxnSpPr>
        <p:spPr bwMode="auto">
          <a:xfrm rot="16200000" flipH="1">
            <a:off x="6368444" y="6153293"/>
            <a:ext cx="292651" cy="9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lowchart: Magnetic Disk 32"/>
          <p:cNvSpPr/>
          <p:nvPr/>
        </p:nvSpPr>
        <p:spPr bwMode="auto">
          <a:xfrm>
            <a:off x="8037769" y="6348819"/>
            <a:ext cx="322729" cy="268941"/>
          </a:xfrm>
          <a:prstGeom prst="flowChartMagneticDisk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/>
          <p:cNvCxnSpPr>
            <a:stCxn id="6" idx="5"/>
            <a:endCxn id="33" idx="1"/>
          </p:cNvCxnSpPr>
          <p:nvPr/>
        </p:nvCxnSpPr>
        <p:spPr bwMode="auto">
          <a:xfrm rot="16200000" flipH="1">
            <a:off x="8005702" y="6155386"/>
            <a:ext cx="292651" cy="94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40316" y="4427553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Write Request</a:t>
            </a:r>
            <a:endParaRPr lang="en-US" sz="1800" dirty="0">
              <a:latin typeface="+mn-lt"/>
            </a:endParaRPr>
          </a:p>
        </p:txBody>
      </p:sp>
      <p:cxnSp>
        <p:nvCxnSpPr>
          <p:cNvPr id="42" name="Shape 58"/>
          <p:cNvCxnSpPr/>
          <p:nvPr/>
        </p:nvCxnSpPr>
        <p:spPr bwMode="auto">
          <a:xfrm rot="16200000" flipH="1">
            <a:off x="757671" y="5056876"/>
            <a:ext cx="473332" cy="10757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2355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Shape 58"/>
          <p:cNvCxnSpPr/>
          <p:nvPr/>
        </p:nvCxnSpPr>
        <p:spPr bwMode="auto">
          <a:xfrm flipV="1">
            <a:off x="1699723" y="5550946"/>
            <a:ext cx="645456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83860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hape 58"/>
          <p:cNvCxnSpPr/>
          <p:nvPr/>
        </p:nvCxnSpPr>
        <p:spPr bwMode="auto">
          <a:xfrm flipV="1">
            <a:off x="3347485" y="5552734"/>
            <a:ext cx="645456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9301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2" name="Shape 58"/>
          <p:cNvCxnSpPr/>
          <p:nvPr/>
        </p:nvCxnSpPr>
        <p:spPr bwMode="auto">
          <a:xfrm flipV="1">
            <a:off x="4973683" y="5565284"/>
            <a:ext cx="645456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79290" y="629579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4" name="Shape 58"/>
          <p:cNvCxnSpPr/>
          <p:nvPr/>
        </p:nvCxnSpPr>
        <p:spPr bwMode="auto">
          <a:xfrm flipV="1">
            <a:off x="6610638" y="5567077"/>
            <a:ext cx="645456" cy="1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49736" y="63002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5494" y="629758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559073" y="5399318"/>
            <a:ext cx="5826271" cy="1589"/>
            <a:chOff x="1559073" y="5399318"/>
            <a:chExt cx="5826271" cy="1589"/>
          </a:xfrm>
        </p:grpSpPr>
        <p:cxnSp>
          <p:nvCxnSpPr>
            <p:cNvPr id="48" name="Shape 58"/>
            <p:cNvCxnSpPr>
              <a:stCxn id="9" idx="7"/>
              <a:endCxn id="5" idx="1"/>
            </p:cNvCxnSpPr>
            <p:nvPr/>
          </p:nvCxnSpPr>
          <p:spPr bwMode="auto">
            <a:xfrm rot="5400000" flipH="1" flipV="1">
              <a:off x="2012391" y="4946001"/>
              <a:ext cx="1588" cy="908222"/>
            </a:xfrm>
            <a:prstGeom prst="curvedConnector3">
              <a:avLst>
                <a:gd name="adj1" fmla="val 14822549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hape 58"/>
            <p:cNvCxnSpPr>
              <a:stCxn id="9" idx="7"/>
              <a:endCxn id="8" idx="1"/>
            </p:cNvCxnSpPr>
            <p:nvPr/>
          </p:nvCxnSpPr>
          <p:spPr bwMode="auto">
            <a:xfrm rot="5400000" flipH="1" flipV="1">
              <a:off x="2832065" y="4126327"/>
              <a:ext cx="1588" cy="2547571"/>
            </a:xfrm>
            <a:prstGeom prst="curvedConnector3">
              <a:avLst>
                <a:gd name="adj1" fmla="val 31080803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hape 58"/>
            <p:cNvCxnSpPr>
              <a:stCxn id="9" idx="7"/>
              <a:endCxn id="7" idx="1"/>
            </p:cNvCxnSpPr>
            <p:nvPr/>
          </p:nvCxnSpPr>
          <p:spPr bwMode="auto">
            <a:xfrm rot="5400000" flipH="1" flipV="1">
              <a:off x="3651740" y="3306652"/>
              <a:ext cx="1588" cy="4186921"/>
            </a:xfrm>
            <a:prstGeom prst="curvedConnector3">
              <a:avLst>
                <a:gd name="adj1" fmla="val 43274636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hape 58"/>
            <p:cNvCxnSpPr>
              <a:stCxn id="9" idx="7"/>
              <a:endCxn id="6" idx="1"/>
            </p:cNvCxnSpPr>
            <p:nvPr/>
          </p:nvCxnSpPr>
          <p:spPr bwMode="auto">
            <a:xfrm rot="5400000" flipH="1" flipV="1">
              <a:off x="4471415" y="2486977"/>
              <a:ext cx="1588" cy="5826271"/>
            </a:xfrm>
            <a:prstGeom prst="curvedConnector3">
              <a:avLst>
                <a:gd name="adj1" fmla="val 52081314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Double Bracket 79"/>
          <p:cNvSpPr/>
          <p:nvPr/>
        </p:nvSpPr>
        <p:spPr bwMode="auto">
          <a:xfrm>
            <a:off x="3896062" y="6343425"/>
            <a:ext cx="333487" cy="322730"/>
          </a:xfrm>
          <a:prstGeom prst="bracketPai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Double Bracket 80"/>
          <p:cNvSpPr/>
          <p:nvPr/>
        </p:nvSpPr>
        <p:spPr bwMode="auto">
          <a:xfrm>
            <a:off x="5498951" y="6343425"/>
            <a:ext cx="333487" cy="322730"/>
          </a:xfrm>
          <a:prstGeom prst="bracketPai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Double Bracket 81"/>
          <p:cNvSpPr/>
          <p:nvPr/>
        </p:nvSpPr>
        <p:spPr bwMode="auto">
          <a:xfrm>
            <a:off x="7187902" y="6332667"/>
            <a:ext cx="333487" cy="322730"/>
          </a:xfrm>
          <a:prstGeom prst="bracketPai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Double Bracket 82"/>
          <p:cNvSpPr/>
          <p:nvPr/>
        </p:nvSpPr>
        <p:spPr bwMode="auto">
          <a:xfrm>
            <a:off x="8810513" y="6321910"/>
            <a:ext cx="333487" cy="322730"/>
          </a:xfrm>
          <a:prstGeom prst="bracketPai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51516" y="6301159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51" grpId="0"/>
      <p:bldP spid="53" grpId="0"/>
      <p:bldP spid="93" grpId="0"/>
      <p:bldP spid="46" grpId="0"/>
      <p:bldP spid="47" grpId="0"/>
      <p:bldP spid="47" grpId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CRAQ Benefits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From Chain Replication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Strong consistency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Simple replication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Increases write throughput</a:t>
            </a:r>
          </a:p>
          <a:p>
            <a:pPr lvl="1"/>
            <a:endParaRPr lang="en-US" dirty="0" smtClean="0"/>
          </a:p>
          <a:p>
            <a:pPr eaLnBrk="1" hangingPunct="1"/>
            <a:r>
              <a:rPr lang="en-US" dirty="0" smtClean="0"/>
              <a:t>Additional Contributions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Read throughput scales : 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 smtClean="0"/>
              <a:t>Chain Replication with </a:t>
            </a:r>
            <a:r>
              <a:rPr lang="en-US" b="1" dirty="0" smtClean="0"/>
              <a:t>Apportioned </a:t>
            </a:r>
            <a:r>
              <a:rPr lang="en-US" dirty="0" smtClean="0"/>
              <a:t>Queries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Supports Eventual Consistency</a:t>
            </a:r>
          </a:p>
        </p:txBody>
      </p:sp>
      <p:pic>
        <p:nvPicPr>
          <p:cNvPr id="4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183" y="1494163"/>
            <a:ext cx="888274" cy="888274"/>
          </a:xfrm>
          <a:prstGeom prst="rect">
            <a:avLst/>
          </a:prstGeom>
          <a:noFill/>
        </p:spPr>
      </p:pic>
      <p:pic>
        <p:nvPicPr>
          <p:cNvPr id="5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3824" y="4183134"/>
            <a:ext cx="888274" cy="8882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storage systems assume locality</a:t>
            </a:r>
          </a:p>
          <a:p>
            <a:pPr lvl="1"/>
            <a:r>
              <a:rPr lang="en-US" dirty="0" smtClean="0"/>
              <a:t>Well connected, low latency</a:t>
            </a:r>
          </a:p>
          <a:p>
            <a:r>
              <a:rPr lang="en-US" dirty="0" smtClean="0"/>
              <a:t>Real large applications are geo-replicated</a:t>
            </a:r>
          </a:p>
          <a:p>
            <a:pPr lvl="1"/>
            <a:r>
              <a:rPr lang="en-US" dirty="0" smtClean="0"/>
              <a:t>To provide low latency</a:t>
            </a:r>
          </a:p>
          <a:p>
            <a:pPr lvl="1"/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0" y="3725897"/>
            <a:ext cx="5524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47134" y="6425616"/>
            <a:ext cx="52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(source: </a:t>
            </a:r>
            <a:r>
              <a:rPr lang="en-US" sz="2000" dirty="0" smtClean="0">
                <a:solidFill>
                  <a:schemeClr val="accent2"/>
                </a:solidFill>
                <a:hlinkClick r:id="rId4"/>
              </a:rPr>
              <a:t>Data Center Knowledge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78" y="5569014"/>
            <a:ext cx="1465768" cy="585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 bwMode="auto">
          <a:xfrm rot="16200000" flipH="1">
            <a:off x="1753467" y="3114667"/>
            <a:ext cx="1461605" cy="171753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4590167" y="3399122"/>
            <a:ext cx="1663331" cy="137097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1197321" y="2799151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Multi-Datacenter CRAQ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 bwMode="auto">
          <a:xfrm>
            <a:off x="347869" y="1152939"/>
            <a:ext cx="2932043" cy="264380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54156" y="181886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HEAD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51382" y="2030895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197321" y="2799151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900" dirty="0" smtClean="0">
                <a:latin typeface="+mn-lt"/>
              </a:rPr>
              <a:t>Replica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Cloud 20"/>
          <p:cNvSpPr/>
          <p:nvPr/>
        </p:nvSpPr>
        <p:spPr bwMode="auto">
          <a:xfrm>
            <a:off x="2667000" y="3939208"/>
            <a:ext cx="2932043" cy="264380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273287" y="4605129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270513" y="4817164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515139" y="5582477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6" name="Cloud 25"/>
          <p:cNvSpPr/>
          <p:nvPr/>
        </p:nvSpPr>
        <p:spPr bwMode="auto">
          <a:xfrm>
            <a:off x="5151782" y="1166191"/>
            <a:ext cx="2932043" cy="264380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758069" y="183211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TAIL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755295" y="2044147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999921" y="280946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cxnSp>
        <p:nvCxnSpPr>
          <p:cNvPr id="31" name="Straight Arrow Connector 30"/>
          <p:cNvCxnSpPr>
            <a:stCxn id="13" idx="6"/>
            <a:endCxn id="15" idx="1"/>
          </p:cNvCxnSpPr>
          <p:nvPr/>
        </p:nvCxnSpPr>
        <p:spPr bwMode="auto">
          <a:xfrm>
            <a:off x="1511940" y="2097752"/>
            <a:ext cx="521128" cy="148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6" idx="7"/>
          </p:cNvCxnSpPr>
          <p:nvPr/>
        </p:nvCxnSpPr>
        <p:spPr bwMode="auto">
          <a:xfrm rot="5400000">
            <a:off x="1666322" y="2514091"/>
            <a:ext cx="373844" cy="35964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1753467" y="3114667"/>
            <a:ext cx="1461605" cy="171753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4" idx="0"/>
          </p:cNvCxnSpPr>
          <p:nvPr/>
        </p:nvCxnSpPr>
        <p:spPr bwMode="auto">
          <a:xfrm rot="16200000" flipH="1">
            <a:off x="3463323" y="5251769"/>
            <a:ext cx="419564" cy="2418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7"/>
            <a:endCxn id="23" idx="3"/>
          </p:cNvCxnSpPr>
          <p:nvPr/>
        </p:nvCxnSpPr>
        <p:spPr bwMode="auto">
          <a:xfrm rot="5400000" flipH="1" flipV="1">
            <a:off x="3986268" y="5298232"/>
            <a:ext cx="370901" cy="36096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4590167" y="3399122"/>
            <a:ext cx="1663331" cy="137097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7"/>
            <a:endCxn id="28" idx="3"/>
          </p:cNvCxnSpPr>
          <p:nvPr/>
        </p:nvCxnSpPr>
        <p:spPr bwMode="auto">
          <a:xfrm rot="5400000" flipH="1" flipV="1">
            <a:off x="6471050" y="2525215"/>
            <a:ext cx="370901" cy="36096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1"/>
            <a:endCxn id="27" idx="6"/>
          </p:cNvCxnSpPr>
          <p:nvPr/>
        </p:nvCxnSpPr>
        <p:spPr bwMode="auto">
          <a:xfrm rot="16200000" flipV="1">
            <a:off x="6569003" y="1857855"/>
            <a:ext cx="14829" cy="52112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32042" y="1063487"/>
            <a:ext cx="106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DC1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3546" y="6145696"/>
            <a:ext cx="101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DC2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343" y="2030896"/>
            <a:ext cx="90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DC3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 bwMode="auto">
          <a:xfrm rot="16200000" flipH="1">
            <a:off x="1753467" y="3114667"/>
            <a:ext cx="1461605" cy="171753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4590167" y="3399122"/>
            <a:ext cx="1663331" cy="137097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Multi-Datacenter CRAQ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 bwMode="auto">
          <a:xfrm>
            <a:off x="347869" y="1152939"/>
            <a:ext cx="2932043" cy="264380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54157" y="181886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HEAD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51383" y="2030895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197322" y="2799151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900" dirty="0" smtClean="0">
                <a:latin typeface="+mn-lt"/>
              </a:rPr>
              <a:t>Replica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Cloud 20"/>
          <p:cNvSpPr/>
          <p:nvPr/>
        </p:nvSpPr>
        <p:spPr bwMode="auto">
          <a:xfrm>
            <a:off x="2667000" y="3939208"/>
            <a:ext cx="2932043" cy="264380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273288" y="4605129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270514" y="4817164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515140" y="5582477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6" name="Cloud 25"/>
          <p:cNvSpPr/>
          <p:nvPr/>
        </p:nvSpPr>
        <p:spPr bwMode="auto">
          <a:xfrm>
            <a:off x="5151782" y="1166191"/>
            <a:ext cx="2932043" cy="264380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758070" y="183211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TAIL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755296" y="2044147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999922" y="280946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cxnSp>
        <p:nvCxnSpPr>
          <p:cNvPr id="31" name="Straight Arrow Connector 30"/>
          <p:cNvCxnSpPr>
            <a:stCxn id="13" idx="6"/>
            <a:endCxn id="15" idx="1"/>
          </p:cNvCxnSpPr>
          <p:nvPr/>
        </p:nvCxnSpPr>
        <p:spPr bwMode="auto">
          <a:xfrm>
            <a:off x="1511941" y="2097752"/>
            <a:ext cx="521128" cy="148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6" idx="7"/>
          </p:cNvCxnSpPr>
          <p:nvPr/>
        </p:nvCxnSpPr>
        <p:spPr bwMode="auto">
          <a:xfrm rot="5400000">
            <a:off x="1666323" y="2514091"/>
            <a:ext cx="373844" cy="35964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4" idx="0"/>
          </p:cNvCxnSpPr>
          <p:nvPr/>
        </p:nvCxnSpPr>
        <p:spPr bwMode="auto">
          <a:xfrm rot="16200000" flipH="1">
            <a:off x="3463324" y="5251769"/>
            <a:ext cx="419564" cy="2418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7"/>
            <a:endCxn id="23" idx="3"/>
          </p:cNvCxnSpPr>
          <p:nvPr/>
        </p:nvCxnSpPr>
        <p:spPr bwMode="auto">
          <a:xfrm rot="5400000" flipH="1" flipV="1">
            <a:off x="3986269" y="5298232"/>
            <a:ext cx="370901" cy="36096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7"/>
            <a:endCxn id="28" idx="3"/>
          </p:cNvCxnSpPr>
          <p:nvPr/>
        </p:nvCxnSpPr>
        <p:spPr bwMode="auto">
          <a:xfrm rot="5400000" flipH="1" flipV="1">
            <a:off x="6471051" y="2525215"/>
            <a:ext cx="370901" cy="36096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1"/>
            <a:endCxn id="27" idx="6"/>
          </p:cNvCxnSpPr>
          <p:nvPr/>
        </p:nvCxnSpPr>
        <p:spPr bwMode="auto">
          <a:xfrm rot="16200000" flipV="1">
            <a:off x="6569004" y="1857855"/>
            <a:ext cx="14829" cy="52112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Hexagon 37"/>
          <p:cNvSpPr/>
          <p:nvPr/>
        </p:nvSpPr>
        <p:spPr bwMode="auto">
          <a:xfrm>
            <a:off x="2259105" y="2743199"/>
            <a:ext cx="505609" cy="441063"/>
          </a:xfrm>
          <a:prstGeom prst="hexagon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2042" y="1063487"/>
            <a:ext cx="106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DC1</a:t>
            </a:r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3546" y="6145696"/>
            <a:ext cx="101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DC2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18343" y="2030896"/>
            <a:ext cx="90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DC3</a:t>
            </a:r>
            <a:endParaRPr lang="en-US" dirty="0">
              <a:latin typeface="+mn-lt"/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4175759" y="4208033"/>
            <a:ext cx="505609" cy="441063"/>
          </a:xfrm>
          <a:prstGeom prst="hexagon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Client</a:t>
            </a:r>
          </a:p>
        </p:txBody>
      </p:sp>
      <p:cxnSp>
        <p:nvCxnSpPr>
          <p:cNvPr id="51" name="Straight Arrow Connector 50"/>
          <p:cNvCxnSpPr>
            <a:stCxn id="38" idx="0"/>
            <a:endCxn id="27" idx="2"/>
          </p:cNvCxnSpPr>
          <p:nvPr/>
        </p:nvCxnSpPr>
        <p:spPr bwMode="auto">
          <a:xfrm flipV="1">
            <a:off x="2764714" y="2111004"/>
            <a:ext cx="2993356" cy="85272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50" idx="5"/>
            <a:endCxn id="27" idx="3"/>
          </p:cNvCxnSpPr>
          <p:nvPr/>
        </p:nvCxnSpPr>
        <p:spPr bwMode="auto">
          <a:xfrm rot="5400000" flipH="1" flipV="1">
            <a:off x="4255518" y="2623795"/>
            <a:ext cx="1899823" cy="126865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0"/>
          <p:cNvCxnSpPr>
            <a:stCxn id="38" idx="3"/>
            <a:endCxn id="16" idx="6"/>
          </p:cNvCxnSpPr>
          <p:nvPr/>
        </p:nvCxnSpPr>
        <p:spPr bwMode="auto">
          <a:xfrm rot="10800000" flipV="1">
            <a:off x="1755107" y="2963731"/>
            <a:ext cx="503999" cy="1143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50"/>
          <p:cNvCxnSpPr>
            <a:stCxn id="50" idx="2"/>
            <a:endCxn id="22" idx="6"/>
          </p:cNvCxnSpPr>
          <p:nvPr/>
        </p:nvCxnSpPr>
        <p:spPr bwMode="auto">
          <a:xfrm rot="5400000">
            <a:off x="3941087" y="4539082"/>
            <a:ext cx="234925" cy="45495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50"/>
          <p:cNvCxnSpPr>
            <a:stCxn id="22" idx="0"/>
            <a:endCxn id="27" idx="3"/>
          </p:cNvCxnSpPr>
          <p:nvPr/>
        </p:nvCxnSpPr>
        <p:spPr bwMode="auto">
          <a:xfrm rot="5400000" flipH="1" flipV="1">
            <a:off x="3547509" y="2312882"/>
            <a:ext cx="2296919" cy="228757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92661" y="1680022"/>
            <a:ext cx="4383741" cy="44841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Popular vs. scarce objects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Subset relevance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Datacenter diversity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locality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892459" y="1669265"/>
            <a:ext cx="4326853" cy="45056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Specify chain size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datacenters</a:t>
            </a:r>
          </a:p>
          <a:p>
            <a:pPr marL="731520" lvl="1" indent="-274320">
              <a:buFont typeface="Tahoma" pitchFamily="34" charset="0"/>
              <a:buChar char="−"/>
            </a:pPr>
            <a:r>
              <a:rPr lang="en-US" dirty="0" smtClean="0"/>
              <a:t>dc</a:t>
            </a:r>
            <a:r>
              <a:rPr lang="en-US" baseline="-25000" dirty="0" smtClean="0"/>
              <a:t>1</a:t>
            </a:r>
            <a:r>
              <a:rPr lang="en-US" dirty="0" smtClean="0"/>
              <a:t>, dc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dc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Separate sizes</a:t>
            </a:r>
          </a:p>
          <a:p>
            <a:pPr marL="731520" lvl="1" indent="-274320"/>
            <a:r>
              <a:rPr lang="en-US" dirty="0" smtClean="0"/>
              <a:t>dc</a:t>
            </a:r>
            <a:r>
              <a:rPr lang="en-US" baseline="-25000" dirty="0" smtClean="0"/>
              <a:t>1</a:t>
            </a:r>
            <a:r>
              <a:rPr lang="en-US" dirty="0" smtClean="0"/>
              <a:t>, chain_size</a:t>
            </a:r>
            <a:r>
              <a:rPr lang="en-US" baseline="-25000" dirty="0" smtClean="0"/>
              <a:t>1</a:t>
            </a:r>
            <a:r>
              <a:rPr lang="en-US" dirty="0" smtClean="0"/>
              <a:t>, 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Specify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Datacenter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 bwMode="auto">
          <a:xfrm>
            <a:off x="119959" y="910024"/>
            <a:ext cx="3438823" cy="3139362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21099" y="146747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HEAD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01497" y="279830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02146" y="244776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900" dirty="0" smtClean="0">
                <a:latin typeface="+mn-lt"/>
              </a:rPr>
              <a:t>Replica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3629" y="407047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533337" y="5487633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584391" y="4222517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cxnSp>
        <p:nvCxnSpPr>
          <p:cNvPr id="16" name="Straight Arrow Connector 15"/>
          <p:cNvCxnSpPr>
            <a:stCxn id="9" idx="3"/>
            <a:endCxn id="10" idx="0"/>
          </p:cNvCxnSpPr>
          <p:nvPr/>
        </p:nvCxnSpPr>
        <p:spPr bwMode="auto">
          <a:xfrm rot="5400000">
            <a:off x="714221" y="2209738"/>
            <a:ext cx="854732" cy="3223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 bwMode="auto">
          <a:xfrm flipV="1">
            <a:off x="1259281" y="2726654"/>
            <a:ext cx="742865" cy="35054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8" idx="5"/>
            <a:endCxn id="14" idx="1"/>
          </p:cNvCxnSpPr>
          <p:nvPr/>
        </p:nvCxnSpPr>
        <p:spPr bwMode="auto">
          <a:xfrm rot="16200000" flipH="1">
            <a:off x="3902404" y="4856700"/>
            <a:ext cx="870704" cy="5545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7"/>
            <a:endCxn id="13" idx="4"/>
          </p:cNvCxnSpPr>
          <p:nvPr/>
        </p:nvCxnSpPr>
        <p:spPr bwMode="auto">
          <a:xfrm rot="5400000" flipH="1" flipV="1">
            <a:off x="4790446" y="4847244"/>
            <a:ext cx="941065" cy="50308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37619" y="830433"/>
            <a:ext cx="106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DC1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116" y="5954130"/>
            <a:ext cx="90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DC2</a:t>
            </a:r>
            <a:endParaRPr lang="en-US" dirty="0">
              <a:latin typeface="+mn-lt"/>
            </a:endParaRPr>
          </a:p>
        </p:txBody>
      </p:sp>
      <p:sp>
        <p:nvSpPr>
          <p:cNvPr id="37" name="Cloud 36"/>
          <p:cNvSpPr/>
          <p:nvPr/>
        </p:nvSpPr>
        <p:spPr bwMode="auto">
          <a:xfrm>
            <a:off x="2997738" y="3635545"/>
            <a:ext cx="3438823" cy="3139362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584391" y="4222517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HEAD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2266653" y="1302287"/>
            <a:ext cx="505609" cy="441063"/>
          </a:xfrm>
          <a:prstGeom prst="hexagon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Writer</a:t>
            </a:r>
          </a:p>
        </p:txBody>
      </p:sp>
      <p:cxnSp>
        <p:nvCxnSpPr>
          <p:cNvPr id="60" name="Straight Arrow Connector 50"/>
          <p:cNvCxnSpPr>
            <a:stCxn id="59" idx="3"/>
          </p:cNvCxnSpPr>
          <p:nvPr/>
        </p:nvCxnSpPr>
        <p:spPr bwMode="auto">
          <a:xfrm rot="10800000" flipV="1">
            <a:off x="1761045" y="1522819"/>
            <a:ext cx="505608" cy="1021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50"/>
          <p:cNvCxnSpPr/>
          <p:nvPr/>
        </p:nvCxnSpPr>
        <p:spPr bwMode="auto">
          <a:xfrm flipV="1">
            <a:off x="1793318" y="1678805"/>
            <a:ext cx="548641" cy="13985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3" idx="4"/>
            <a:endCxn id="15" idx="2"/>
          </p:cNvCxnSpPr>
          <p:nvPr/>
        </p:nvCxnSpPr>
        <p:spPr bwMode="auto">
          <a:xfrm rot="16200000" flipH="1">
            <a:off x="2183006" y="3100023"/>
            <a:ext cx="1497715" cy="1305056"/>
          </a:xfrm>
          <a:prstGeom prst="curvedConnector2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Multiply 54"/>
          <p:cNvSpPr/>
          <p:nvPr/>
        </p:nvSpPr>
        <p:spPr bwMode="auto">
          <a:xfrm>
            <a:off x="2458456" y="3557873"/>
            <a:ext cx="839096" cy="1301675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000443" y="244591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TAIL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606114" y="146971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TAIL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209718" y="1946628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885010" y="312371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Replica</a:t>
            </a:r>
          </a:p>
        </p:txBody>
      </p:sp>
      <p:cxnSp>
        <p:nvCxnSpPr>
          <p:cNvPr id="38" name="Straight Arrow Connector 37"/>
          <p:cNvCxnSpPr>
            <a:stCxn id="36" idx="0"/>
            <a:endCxn id="35" idx="5"/>
          </p:cNvCxnSpPr>
          <p:nvPr/>
        </p:nvCxnSpPr>
        <p:spPr bwMode="auto">
          <a:xfrm rot="16200000" flipV="1">
            <a:off x="6574366" y="2534176"/>
            <a:ext cx="700986" cy="47808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7"/>
            <a:endCxn id="34" idx="2"/>
          </p:cNvCxnSpPr>
          <p:nvPr/>
        </p:nvCxnSpPr>
        <p:spPr bwMode="auto">
          <a:xfrm rot="5400000" flipH="1" flipV="1">
            <a:off x="7006110" y="1428310"/>
            <a:ext cx="279710" cy="9202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77132" y="3560959"/>
            <a:ext cx="90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DC3</a:t>
            </a:r>
            <a:endParaRPr lang="en-US" dirty="0">
              <a:latin typeface="+mn-lt"/>
            </a:endParaRPr>
          </a:p>
        </p:txBody>
      </p:sp>
      <p:sp>
        <p:nvSpPr>
          <p:cNvPr id="41" name="Cloud 40"/>
          <p:cNvSpPr/>
          <p:nvPr/>
        </p:nvSpPr>
        <p:spPr bwMode="auto">
          <a:xfrm>
            <a:off x="5565620" y="888255"/>
            <a:ext cx="3438823" cy="3139362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Arrow Connector 55"/>
          <p:cNvCxnSpPr>
            <a:stCxn id="13" idx="7"/>
            <a:endCxn id="36" idx="3"/>
          </p:cNvCxnSpPr>
          <p:nvPr/>
        </p:nvCxnSpPr>
        <p:spPr bwMode="auto">
          <a:xfrm rot="5400000" flipH="1" flipV="1">
            <a:off x="6062038" y="3247499"/>
            <a:ext cx="552346" cy="125696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 bwMode="auto">
          <a:xfrm>
            <a:off x="2824910" y="842559"/>
            <a:ext cx="6268892" cy="5997955"/>
          </a:xfrm>
          <a:custGeom>
            <a:avLst/>
            <a:gdLst>
              <a:gd name="connsiteX0" fmla="*/ 3366753 w 6268892"/>
              <a:gd name="connsiteY0" fmla="*/ 158743 h 5997955"/>
              <a:gd name="connsiteX1" fmla="*/ 3183568 w 6268892"/>
              <a:gd name="connsiteY1" fmla="*/ 195376 h 5997955"/>
              <a:gd name="connsiteX2" fmla="*/ 3037020 w 6268892"/>
              <a:gd name="connsiteY2" fmla="*/ 256431 h 5997955"/>
              <a:gd name="connsiteX3" fmla="*/ 2963746 w 6268892"/>
              <a:gd name="connsiteY3" fmla="*/ 280853 h 5997955"/>
              <a:gd name="connsiteX4" fmla="*/ 2914896 w 6268892"/>
              <a:gd name="connsiteY4" fmla="*/ 317486 h 5997955"/>
              <a:gd name="connsiteX5" fmla="*/ 2902684 w 6268892"/>
              <a:gd name="connsiteY5" fmla="*/ 366329 h 5997955"/>
              <a:gd name="connsiteX6" fmla="*/ 2878259 w 6268892"/>
              <a:gd name="connsiteY6" fmla="*/ 415173 h 5997955"/>
              <a:gd name="connsiteX7" fmla="*/ 2829410 w 6268892"/>
              <a:gd name="connsiteY7" fmla="*/ 488439 h 5997955"/>
              <a:gd name="connsiteX8" fmla="*/ 2792773 w 6268892"/>
              <a:gd name="connsiteY8" fmla="*/ 622760 h 5997955"/>
              <a:gd name="connsiteX9" fmla="*/ 2768348 w 6268892"/>
              <a:gd name="connsiteY9" fmla="*/ 671604 h 5997955"/>
              <a:gd name="connsiteX10" fmla="*/ 2743923 w 6268892"/>
              <a:gd name="connsiteY10" fmla="*/ 769292 h 5997955"/>
              <a:gd name="connsiteX11" fmla="*/ 2731711 w 6268892"/>
              <a:gd name="connsiteY11" fmla="*/ 818136 h 5997955"/>
              <a:gd name="connsiteX12" fmla="*/ 2707286 w 6268892"/>
              <a:gd name="connsiteY12" fmla="*/ 866980 h 5997955"/>
              <a:gd name="connsiteX13" fmla="*/ 2670649 w 6268892"/>
              <a:gd name="connsiteY13" fmla="*/ 964668 h 5997955"/>
              <a:gd name="connsiteX14" fmla="*/ 2634012 w 6268892"/>
              <a:gd name="connsiteY14" fmla="*/ 1013512 h 5997955"/>
              <a:gd name="connsiteX15" fmla="*/ 2609587 w 6268892"/>
              <a:gd name="connsiteY15" fmla="*/ 1074567 h 5997955"/>
              <a:gd name="connsiteX16" fmla="*/ 2536313 w 6268892"/>
              <a:gd name="connsiteY16" fmla="*/ 1184466 h 5997955"/>
              <a:gd name="connsiteX17" fmla="*/ 2426402 w 6268892"/>
              <a:gd name="connsiteY17" fmla="*/ 1330998 h 5997955"/>
              <a:gd name="connsiteX18" fmla="*/ 2389765 w 6268892"/>
              <a:gd name="connsiteY18" fmla="*/ 1379842 h 5997955"/>
              <a:gd name="connsiteX19" fmla="*/ 2340916 w 6268892"/>
              <a:gd name="connsiteY19" fmla="*/ 1453108 h 5997955"/>
              <a:gd name="connsiteX20" fmla="*/ 2316491 w 6268892"/>
              <a:gd name="connsiteY20" fmla="*/ 1489741 h 5997955"/>
              <a:gd name="connsiteX21" fmla="*/ 2231005 w 6268892"/>
              <a:gd name="connsiteY21" fmla="*/ 1587429 h 5997955"/>
              <a:gd name="connsiteX22" fmla="*/ 2194367 w 6268892"/>
              <a:gd name="connsiteY22" fmla="*/ 1624062 h 5997955"/>
              <a:gd name="connsiteX23" fmla="*/ 2133306 w 6268892"/>
              <a:gd name="connsiteY23" fmla="*/ 1709539 h 5997955"/>
              <a:gd name="connsiteX24" fmla="*/ 2047819 w 6268892"/>
              <a:gd name="connsiteY24" fmla="*/ 1819438 h 5997955"/>
              <a:gd name="connsiteX25" fmla="*/ 2011182 w 6268892"/>
              <a:gd name="connsiteY25" fmla="*/ 1856071 h 5997955"/>
              <a:gd name="connsiteX26" fmla="*/ 1864634 w 6268892"/>
              <a:gd name="connsiteY26" fmla="*/ 2014814 h 5997955"/>
              <a:gd name="connsiteX27" fmla="*/ 1803572 w 6268892"/>
              <a:gd name="connsiteY27" fmla="*/ 2051447 h 5997955"/>
              <a:gd name="connsiteX28" fmla="*/ 1730298 w 6268892"/>
              <a:gd name="connsiteY28" fmla="*/ 2100291 h 5997955"/>
              <a:gd name="connsiteX29" fmla="*/ 1644812 w 6268892"/>
              <a:gd name="connsiteY29" fmla="*/ 2149135 h 5997955"/>
              <a:gd name="connsiteX30" fmla="*/ 1534900 w 6268892"/>
              <a:gd name="connsiteY30" fmla="*/ 2234612 h 5997955"/>
              <a:gd name="connsiteX31" fmla="*/ 1486051 w 6268892"/>
              <a:gd name="connsiteY31" fmla="*/ 2271245 h 5997955"/>
              <a:gd name="connsiteX32" fmla="*/ 1376140 w 6268892"/>
              <a:gd name="connsiteY32" fmla="*/ 2332300 h 5997955"/>
              <a:gd name="connsiteX33" fmla="*/ 1327290 w 6268892"/>
              <a:gd name="connsiteY33" fmla="*/ 2381144 h 5997955"/>
              <a:gd name="connsiteX34" fmla="*/ 1254016 w 6268892"/>
              <a:gd name="connsiteY34" fmla="*/ 2417777 h 5997955"/>
              <a:gd name="connsiteX35" fmla="*/ 1131893 w 6268892"/>
              <a:gd name="connsiteY35" fmla="*/ 2491043 h 5997955"/>
              <a:gd name="connsiteX36" fmla="*/ 1095256 w 6268892"/>
              <a:gd name="connsiteY36" fmla="*/ 2503254 h 5997955"/>
              <a:gd name="connsiteX37" fmla="*/ 1058619 w 6268892"/>
              <a:gd name="connsiteY37" fmla="*/ 2527676 h 5997955"/>
              <a:gd name="connsiteX38" fmla="*/ 1009769 w 6268892"/>
              <a:gd name="connsiteY38" fmla="*/ 2552098 h 5997955"/>
              <a:gd name="connsiteX39" fmla="*/ 960920 w 6268892"/>
              <a:gd name="connsiteY39" fmla="*/ 2600942 h 5997955"/>
              <a:gd name="connsiteX40" fmla="*/ 924283 w 6268892"/>
              <a:gd name="connsiteY40" fmla="*/ 2613153 h 5997955"/>
              <a:gd name="connsiteX41" fmla="*/ 887646 w 6268892"/>
              <a:gd name="connsiteY41" fmla="*/ 2649786 h 5997955"/>
              <a:gd name="connsiteX42" fmla="*/ 851009 w 6268892"/>
              <a:gd name="connsiteY42" fmla="*/ 2661997 h 5997955"/>
              <a:gd name="connsiteX43" fmla="*/ 789947 w 6268892"/>
              <a:gd name="connsiteY43" fmla="*/ 2686419 h 5997955"/>
              <a:gd name="connsiteX44" fmla="*/ 741097 w 6268892"/>
              <a:gd name="connsiteY44" fmla="*/ 2796317 h 5997955"/>
              <a:gd name="connsiteX45" fmla="*/ 753310 w 6268892"/>
              <a:gd name="connsiteY45" fmla="*/ 2869583 h 5997955"/>
              <a:gd name="connsiteX46" fmla="*/ 594549 w 6268892"/>
              <a:gd name="connsiteY46" fmla="*/ 2881794 h 5997955"/>
              <a:gd name="connsiteX47" fmla="*/ 570124 w 6268892"/>
              <a:gd name="connsiteY47" fmla="*/ 2918427 h 5997955"/>
              <a:gd name="connsiteX48" fmla="*/ 460213 w 6268892"/>
              <a:gd name="connsiteY48" fmla="*/ 2967271 h 5997955"/>
              <a:gd name="connsiteX49" fmla="*/ 411364 w 6268892"/>
              <a:gd name="connsiteY49" fmla="*/ 3040537 h 5997955"/>
              <a:gd name="connsiteX50" fmla="*/ 374727 w 6268892"/>
              <a:gd name="connsiteY50" fmla="*/ 3113803 h 5997955"/>
              <a:gd name="connsiteX51" fmla="*/ 362514 w 6268892"/>
              <a:gd name="connsiteY51" fmla="*/ 3394656 h 5997955"/>
              <a:gd name="connsiteX52" fmla="*/ 325877 w 6268892"/>
              <a:gd name="connsiteY52" fmla="*/ 3504555 h 5997955"/>
              <a:gd name="connsiteX53" fmla="*/ 301453 w 6268892"/>
              <a:gd name="connsiteY53" fmla="*/ 3614454 h 5997955"/>
              <a:gd name="connsiteX54" fmla="*/ 289240 w 6268892"/>
              <a:gd name="connsiteY54" fmla="*/ 3651087 h 5997955"/>
              <a:gd name="connsiteX55" fmla="*/ 240391 w 6268892"/>
              <a:gd name="connsiteY55" fmla="*/ 3724353 h 5997955"/>
              <a:gd name="connsiteX56" fmla="*/ 228178 w 6268892"/>
              <a:gd name="connsiteY56" fmla="*/ 3760986 h 5997955"/>
              <a:gd name="connsiteX57" fmla="*/ 179329 w 6268892"/>
              <a:gd name="connsiteY57" fmla="*/ 3834252 h 5997955"/>
              <a:gd name="connsiteX58" fmla="*/ 154904 w 6268892"/>
              <a:gd name="connsiteY58" fmla="*/ 3870885 h 5997955"/>
              <a:gd name="connsiteX59" fmla="*/ 130480 w 6268892"/>
              <a:gd name="connsiteY59" fmla="*/ 3919729 h 5997955"/>
              <a:gd name="connsiteX60" fmla="*/ 93843 w 6268892"/>
              <a:gd name="connsiteY60" fmla="*/ 4041839 h 5997955"/>
              <a:gd name="connsiteX61" fmla="*/ 81630 w 6268892"/>
              <a:gd name="connsiteY61" fmla="*/ 4139527 h 5997955"/>
              <a:gd name="connsiteX62" fmla="*/ 44993 w 6268892"/>
              <a:gd name="connsiteY62" fmla="*/ 4298270 h 5997955"/>
              <a:gd name="connsiteX63" fmla="*/ 32781 w 6268892"/>
              <a:gd name="connsiteY63" fmla="*/ 4408169 h 5997955"/>
              <a:gd name="connsiteX64" fmla="*/ 44993 w 6268892"/>
              <a:gd name="connsiteY64" fmla="*/ 4908820 h 5997955"/>
              <a:gd name="connsiteX65" fmla="*/ 69418 w 6268892"/>
              <a:gd name="connsiteY65" fmla="*/ 5030930 h 5997955"/>
              <a:gd name="connsiteX66" fmla="*/ 106055 w 6268892"/>
              <a:gd name="connsiteY66" fmla="*/ 5189672 h 5997955"/>
              <a:gd name="connsiteX67" fmla="*/ 154904 w 6268892"/>
              <a:gd name="connsiteY67" fmla="*/ 5275149 h 5997955"/>
              <a:gd name="connsiteX68" fmla="*/ 191541 w 6268892"/>
              <a:gd name="connsiteY68" fmla="*/ 5323993 h 5997955"/>
              <a:gd name="connsiteX69" fmla="*/ 240391 w 6268892"/>
              <a:gd name="connsiteY69" fmla="*/ 5433892 h 5997955"/>
              <a:gd name="connsiteX70" fmla="*/ 277028 w 6268892"/>
              <a:gd name="connsiteY70" fmla="*/ 5531580 h 5997955"/>
              <a:gd name="connsiteX71" fmla="*/ 362514 w 6268892"/>
              <a:gd name="connsiteY71" fmla="*/ 5641479 h 5997955"/>
              <a:gd name="connsiteX72" fmla="*/ 386939 w 6268892"/>
              <a:gd name="connsiteY72" fmla="*/ 5678112 h 5997955"/>
              <a:gd name="connsiteX73" fmla="*/ 484638 w 6268892"/>
              <a:gd name="connsiteY73" fmla="*/ 5739167 h 5997955"/>
              <a:gd name="connsiteX74" fmla="*/ 521275 w 6268892"/>
              <a:gd name="connsiteY74" fmla="*/ 5788011 h 5997955"/>
              <a:gd name="connsiteX75" fmla="*/ 570124 w 6268892"/>
              <a:gd name="connsiteY75" fmla="*/ 5812433 h 5997955"/>
              <a:gd name="connsiteX76" fmla="*/ 606761 w 6268892"/>
              <a:gd name="connsiteY76" fmla="*/ 5836855 h 5997955"/>
              <a:gd name="connsiteX77" fmla="*/ 667823 w 6268892"/>
              <a:gd name="connsiteY77" fmla="*/ 5861277 h 5997955"/>
              <a:gd name="connsiteX78" fmla="*/ 716673 w 6268892"/>
              <a:gd name="connsiteY78" fmla="*/ 5885699 h 5997955"/>
              <a:gd name="connsiteX79" fmla="*/ 863221 w 6268892"/>
              <a:gd name="connsiteY79" fmla="*/ 5910121 h 5997955"/>
              <a:gd name="connsiteX80" fmla="*/ 1009769 w 6268892"/>
              <a:gd name="connsiteY80" fmla="*/ 5934543 h 5997955"/>
              <a:gd name="connsiteX81" fmla="*/ 1192954 w 6268892"/>
              <a:gd name="connsiteY81" fmla="*/ 5946754 h 5997955"/>
              <a:gd name="connsiteX82" fmla="*/ 1254016 w 6268892"/>
              <a:gd name="connsiteY82" fmla="*/ 5958965 h 5997955"/>
              <a:gd name="connsiteX83" fmla="*/ 1302866 w 6268892"/>
              <a:gd name="connsiteY83" fmla="*/ 5971176 h 5997955"/>
              <a:gd name="connsiteX84" fmla="*/ 1534900 w 6268892"/>
              <a:gd name="connsiteY84" fmla="*/ 5995598 h 5997955"/>
              <a:gd name="connsiteX85" fmla="*/ 2316491 w 6268892"/>
              <a:gd name="connsiteY85" fmla="*/ 5971176 h 5997955"/>
              <a:gd name="connsiteX86" fmla="*/ 2353128 w 6268892"/>
              <a:gd name="connsiteY86" fmla="*/ 5958965 h 5997955"/>
              <a:gd name="connsiteX87" fmla="*/ 2401977 w 6268892"/>
              <a:gd name="connsiteY87" fmla="*/ 5946754 h 5997955"/>
              <a:gd name="connsiteX88" fmla="*/ 2597375 w 6268892"/>
              <a:gd name="connsiteY88" fmla="*/ 5910121 h 5997955"/>
              <a:gd name="connsiteX89" fmla="*/ 2707286 w 6268892"/>
              <a:gd name="connsiteY89" fmla="*/ 5873488 h 5997955"/>
              <a:gd name="connsiteX90" fmla="*/ 2878259 w 6268892"/>
              <a:gd name="connsiteY90" fmla="*/ 5861277 h 5997955"/>
              <a:gd name="connsiteX91" fmla="*/ 2963746 w 6268892"/>
              <a:gd name="connsiteY91" fmla="*/ 5836855 h 5997955"/>
              <a:gd name="connsiteX92" fmla="*/ 3122506 w 6268892"/>
              <a:gd name="connsiteY92" fmla="*/ 5812433 h 5997955"/>
              <a:gd name="connsiteX93" fmla="*/ 3195780 w 6268892"/>
              <a:gd name="connsiteY93" fmla="*/ 5788011 h 5997955"/>
              <a:gd name="connsiteX94" fmla="*/ 3391178 w 6268892"/>
              <a:gd name="connsiteY94" fmla="*/ 5763589 h 5997955"/>
              <a:gd name="connsiteX95" fmla="*/ 3574363 w 6268892"/>
              <a:gd name="connsiteY95" fmla="*/ 5726956 h 5997955"/>
              <a:gd name="connsiteX96" fmla="*/ 3891885 w 6268892"/>
              <a:gd name="connsiteY96" fmla="*/ 5714745 h 5997955"/>
              <a:gd name="connsiteX97" fmla="*/ 4368166 w 6268892"/>
              <a:gd name="connsiteY97" fmla="*/ 5690323 h 5997955"/>
              <a:gd name="connsiteX98" fmla="*/ 4502502 w 6268892"/>
              <a:gd name="connsiteY98" fmla="*/ 5641479 h 5997955"/>
              <a:gd name="connsiteX99" fmla="*/ 4551352 w 6268892"/>
              <a:gd name="connsiteY99" fmla="*/ 5604846 h 5997955"/>
              <a:gd name="connsiteX100" fmla="*/ 4685688 w 6268892"/>
              <a:gd name="connsiteY100" fmla="*/ 5433892 h 5997955"/>
              <a:gd name="connsiteX101" fmla="*/ 4758962 w 6268892"/>
              <a:gd name="connsiteY101" fmla="*/ 5336204 h 5997955"/>
              <a:gd name="connsiteX102" fmla="*/ 4832236 w 6268892"/>
              <a:gd name="connsiteY102" fmla="*/ 5238516 h 5997955"/>
              <a:gd name="connsiteX103" fmla="*/ 4966572 w 6268892"/>
              <a:gd name="connsiteY103" fmla="*/ 4945453 h 5997955"/>
              <a:gd name="connsiteX104" fmla="*/ 5027634 w 6268892"/>
              <a:gd name="connsiteY104" fmla="*/ 4823343 h 5997955"/>
              <a:gd name="connsiteX105" fmla="*/ 5161969 w 6268892"/>
              <a:gd name="connsiteY105" fmla="*/ 4579123 h 5997955"/>
              <a:gd name="connsiteX106" fmla="*/ 5210819 w 6268892"/>
              <a:gd name="connsiteY106" fmla="*/ 4408169 h 5997955"/>
              <a:gd name="connsiteX107" fmla="*/ 5271881 w 6268892"/>
              <a:gd name="connsiteY107" fmla="*/ 4163949 h 5997955"/>
              <a:gd name="connsiteX108" fmla="*/ 5320730 w 6268892"/>
              <a:gd name="connsiteY108" fmla="*/ 3980784 h 5997955"/>
              <a:gd name="connsiteX109" fmla="*/ 5345155 w 6268892"/>
              <a:gd name="connsiteY109" fmla="*/ 3858674 h 5997955"/>
              <a:gd name="connsiteX110" fmla="*/ 5369579 w 6268892"/>
              <a:gd name="connsiteY110" fmla="*/ 3797619 h 5997955"/>
              <a:gd name="connsiteX111" fmla="*/ 5516128 w 6268892"/>
              <a:gd name="connsiteY111" fmla="*/ 3443500 h 5997955"/>
              <a:gd name="connsiteX112" fmla="*/ 5613827 w 6268892"/>
              <a:gd name="connsiteY112" fmla="*/ 3309179 h 5997955"/>
              <a:gd name="connsiteX113" fmla="*/ 5650464 w 6268892"/>
              <a:gd name="connsiteY113" fmla="*/ 3284757 h 5997955"/>
              <a:gd name="connsiteX114" fmla="*/ 5723738 w 6268892"/>
              <a:gd name="connsiteY114" fmla="*/ 3260335 h 5997955"/>
              <a:gd name="connsiteX115" fmla="*/ 5784800 w 6268892"/>
              <a:gd name="connsiteY115" fmla="*/ 3272546 h 5997955"/>
              <a:gd name="connsiteX116" fmla="*/ 5955772 w 6268892"/>
              <a:gd name="connsiteY116" fmla="*/ 3235913 h 5997955"/>
              <a:gd name="connsiteX117" fmla="*/ 5992410 w 6268892"/>
              <a:gd name="connsiteY117" fmla="*/ 3211491 h 5997955"/>
              <a:gd name="connsiteX118" fmla="*/ 6029047 w 6268892"/>
              <a:gd name="connsiteY118" fmla="*/ 3199280 h 5997955"/>
              <a:gd name="connsiteX119" fmla="*/ 6090108 w 6268892"/>
              <a:gd name="connsiteY119" fmla="*/ 3174858 h 5997955"/>
              <a:gd name="connsiteX120" fmla="*/ 6126745 w 6268892"/>
              <a:gd name="connsiteY120" fmla="*/ 3138225 h 5997955"/>
              <a:gd name="connsiteX121" fmla="*/ 6163382 w 6268892"/>
              <a:gd name="connsiteY121" fmla="*/ 3016115 h 5997955"/>
              <a:gd name="connsiteX122" fmla="*/ 6151170 w 6268892"/>
              <a:gd name="connsiteY122" fmla="*/ 2820739 h 5997955"/>
              <a:gd name="connsiteX123" fmla="*/ 6114533 w 6268892"/>
              <a:gd name="connsiteY123" fmla="*/ 2686419 h 5997955"/>
              <a:gd name="connsiteX124" fmla="*/ 6102321 w 6268892"/>
              <a:gd name="connsiteY124" fmla="*/ 2613153 h 5997955"/>
              <a:gd name="connsiteX125" fmla="*/ 6077896 w 6268892"/>
              <a:gd name="connsiteY125" fmla="*/ 2515465 h 5997955"/>
              <a:gd name="connsiteX126" fmla="*/ 6102321 w 6268892"/>
              <a:gd name="connsiteY126" fmla="*/ 2344511 h 5997955"/>
              <a:gd name="connsiteX127" fmla="*/ 6138958 w 6268892"/>
              <a:gd name="connsiteY127" fmla="*/ 2173557 h 5997955"/>
              <a:gd name="connsiteX128" fmla="*/ 6151170 w 6268892"/>
              <a:gd name="connsiteY128" fmla="*/ 1965970 h 5997955"/>
              <a:gd name="connsiteX129" fmla="*/ 6163382 w 6268892"/>
              <a:gd name="connsiteY129" fmla="*/ 1892704 h 5997955"/>
              <a:gd name="connsiteX130" fmla="*/ 6200020 w 6268892"/>
              <a:gd name="connsiteY130" fmla="*/ 1868282 h 5997955"/>
              <a:gd name="connsiteX131" fmla="*/ 6224444 w 6268892"/>
              <a:gd name="connsiteY131" fmla="*/ 1831649 h 5997955"/>
              <a:gd name="connsiteX132" fmla="*/ 6261081 w 6268892"/>
              <a:gd name="connsiteY132" fmla="*/ 1807227 h 5997955"/>
              <a:gd name="connsiteX133" fmla="*/ 6248869 w 6268892"/>
              <a:gd name="connsiteY133" fmla="*/ 1221099 h 5997955"/>
              <a:gd name="connsiteX134" fmla="*/ 6224444 w 6268892"/>
              <a:gd name="connsiteY134" fmla="*/ 1147833 h 5997955"/>
              <a:gd name="connsiteX135" fmla="*/ 6200020 w 6268892"/>
              <a:gd name="connsiteY135" fmla="*/ 989090 h 5997955"/>
              <a:gd name="connsiteX136" fmla="*/ 6187807 w 6268892"/>
              <a:gd name="connsiteY136" fmla="*/ 537283 h 5997955"/>
              <a:gd name="connsiteX137" fmla="*/ 6163382 w 6268892"/>
              <a:gd name="connsiteY137" fmla="*/ 402962 h 5997955"/>
              <a:gd name="connsiteX138" fmla="*/ 6138958 w 6268892"/>
              <a:gd name="connsiteY138" fmla="*/ 366329 h 5997955"/>
              <a:gd name="connsiteX139" fmla="*/ 6090108 w 6268892"/>
              <a:gd name="connsiteY139" fmla="*/ 354118 h 5997955"/>
              <a:gd name="connsiteX140" fmla="*/ 6053471 w 6268892"/>
              <a:gd name="connsiteY140" fmla="*/ 329697 h 5997955"/>
              <a:gd name="connsiteX141" fmla="*/ 5955772 w 6268892"/>
              <a:gd name="connsiteY141" fmla="*/ 305275 h 5997955"/>
              <a:gd name="connsiteX142" fmla="*/ 5797012 w 6268892"/>
              <a:gd name="connsiteY142" fmla="*/ 244220 h 5997955"/>
              <a:gd name="connsiteX143" fmla="*/ 5760375 w 6268892"/>
              <a:gd name="connsiteY143" fmla="*/ 122110 h 5997955"/>
              <a:gd name="connsiteX144" fmla="*/ 5748162 w 6268892"/>
              <a:gd name="connsiteY144" fmla="*/ 85477 h 5997955"/>
              <a:gd name="connsiteX145" fmla="*/ 5674888 w 6268892"/>
              <a:gd name="connsiteY145" fmla="*/ 61055 h 5997955"/>
              <a:gd name="connsiteX146" fmla="*/ 5638251 w 6268892"/>
              <a:gd name="connsiteY146" fmla="*/ 36633 h 5997955"/>
              <a:gd name="connsiteX147" fmla="*/ 5564977 w 6268892"/>
              <a:gd name="connsiteY147" fmla="*/ 12211 h 5997955"/>
              <a:gd name="connsiteX148" fmla="*/ 5528340 w 6268892"/>
              <a:gd name="connsiteY148" fmla="*/ 0 h 5997955"/>
              <a:gd name="connsiteX149" fmla="*/ 5394004 w 6268892"/>
              <a:gd name="connsiteY149" fmla="*/ 24422 h 5997955"/>
              <a:gd name="connsiteX150" fmla="*/ 5357367 w 6268892"/>
              <a:gd name="connsiteY150" fmla="*/ 36633 h 5997955"/>
              <a:gd name="connsiteX151" fmla="*/ 5137545 w 6268892"/>
              <a:gd name="connsiteY151" fmla="*/ 0 h 5997955"/>
              <a:gd name="connsiteX152" fmla="*/ 4734537 w 6268892"/>
              <a:gd name="connsiteY152" fmla="*/ 24422 h 5997955"/>
              <a:gd name="connsiteX153" fmla="*/ 4392591 w 6268892"/>
              <a:gd name="connsiteY153" fmla="*/ 36633 h 5997955"/>
              <a:gd name="connsiteX154" fmla="*/ 4197194 w 6268892"/>
              <a:gd name="connsiteY154" fmla="*/ 61055 h 5997955"/>
              <a:gd name="connsiteX155" fmla="*/ 4160556 w 6268892"/>
              <a:gd name="connsiteY155" fmla="*/ 73266 h 5997955"/>
              <a:gd name="connsiteX156" fmla="*/ 4087282 w 6268892"/>
              <a:gd name="connsiteY156" fmla="*/ 85477 h 5997955"/>
              <a:gd name="connsiteX157" fmla="*/ 4038433 w 6268892"/>
              <a:gd name="connsiteY157" fmla="*/ 109899 h 5997955"/>
              <a:gd name="connsiteX158" fmla="*/ 3989583 w 6268892"/>
              <a:gd name="connsiteY158" fmla="*/ 122110 h 5997955"/>
              <a:gd name="connsiteX159" fmla="*/ 3952946 w 6268892"/>
              <a:gd name="connsiteY159" fmla="*/ 134321 h 5997955"/>
              <a:gd name="connsiteX160" fmla="*/ 3525514 w 6268892"/>
              <a:gd name="connsiteY160" fmla="*/ 146532 h 5997955"/>
              <a:gd name="connsiteX161" fmla="*/ 3427815 w 6268892"/>
              <a:gd name="connsiteY161" fmla="*/ 170954 h 5997955"/>
              <a:gd name="connsiteX162" fmla="*/ 3366753 w 6268892"/>
              <a:gd name="connsiteY162" fmla="*/ 158743 h 599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268892" h="5997955">
                <a:moveTo>
                  <a:pt x="3366753" y="158743"/>
                </a:moveTo>
                <a:cubicBezTo>
                  <a:pt x="3241129" y="190146"/>
                  <a:pt x="3302286" y="178418"/>
                  <a:pt x="3183568" y="195376"/>
                </a:cubicBezTo>
                <a:cubicBezTo>
                  <a:pt x="3025209" y="274547"/>
                  <a:pt x="3142234" y="224870"/>
                  <a:pt x="3037020" y="256431"/>
                </a:cubicBezTo>
                <a:cubicBezTo>
                  <a:pt x="3012360" y="263828"/>
                  <a:pt x="2963746" y="280853"/>
                  <a:pt x="2963746" y="280853"/>
                </a:cubicBezTo>
                <a:cubicBezTo>
                  <a:pt x="2947463" y="293064"/>
                  <a:pt x="2926727" y="300925"/>
                  <a:pt x="2914896" y="317486"/>
                </a:cubicBezTo>
                <a:cubicBezTo>
                  <a:pt x="2905141" y="331142"/>
                  <a:pt x="2908577" y="350616"/>
                  <a:pt x="2902684" y="366329"/>
                </a:cubicBezTo>
                <a:cubicBezTo>
                  <a:pt x="2896292" y="383373"/>
                  <a:pt x="2887625" y="399564"/>
                  <a:pt x="2878259" y="415173"/>
                </a:cubicBezTo>
                <a:cubicBezTo>
                  <a:pt x="2863156" y="440342"/>
                  <a:pt x="2829410" y="488439"/>
                  <a:pt x="2829410" y="488439"/>
                </a:cubicBezTo>
                <a:cubicBezTo>
                  <a:pt x="2820476" y="533104"/>
                  <a:pt x="2813433" y="581445"/>
                  <a:pt x="2792773" y="622760"/>
                </a:cubicBezTo>
                <a:lnTo>
                  <a:pt x="2768348" y="671604"/>
                </a:lnTo>
                <a:lnTo>
                  <a:pt x="2743923" y="769292"/>
                </a:lnTo>
                <a:cubicBezTo>
                  <a:pt x="2739852" y="785573"/>
                  <a:pt x="2739217" y="803126"/>
                  <a:pt x="2731711" y="818136"/>
                </a:cubicBezTo>
                <a:lnTo>
                  <a:pt x="2707286" y="866980"/>
                </a:lnTo>
                <a:cubicBezTo>
                  <a:pt x="2695565" y="913862"/>
                  <a:pt x="2697259" y="922097"/>
                  <a:pt x="2670649" y="964668"/>
                </a:cubicBezTo>
                <a:cubicBezTo>
                  <a:pt x="2659861" y="981926"/>
                  <a:pt x="2643897" y="995721"/>
                  <a:pt x="2634012" y="1013512"/>
                </a:cubicBezTo>
                <a:cubicBezTo>
                  <a:pt x="2623366" y="1032673"/>
                  <a:pt x="2620463" y="1055536"/>
                  <a:pt x="2609587" y="1074567"/>
                </a:cubicBezTo>
                <a:cubicBezTo>
                  <a:pt x="2587741" y="1112794"/>
                  <a:pt x="2562732" y="1149244"/>
                  <a:pt x="2536313" y="1184466"/>
                </a:cubicBezTo>
                <a:lnTo>
                  <a:pt x="2426402" y="1330998"/>
                </a:lnTo>
                <a:cubicBezTo>
                  <a:pt x="2414190" y="1347279"/>
                  <a:pt x="2401055" y="1362908"/>
                  <a:pt x="2389765" y="1379842"/>
                </a:cubicBezTo>
                <a:lnTo>
                  <a:pt x="2340916" y="1453108"/>
                </a:lnTo>
                <a:cubicBezTo>
                  <a:pt x="2332774" y="1465319"/>
                  <a:pt x="2326869" y="1479364"/>
                  <a:pt x="2316491" y="1489741"/>
                </a:cubicBezTo>
                <a:cubicBezTo>
                  <a:pt x="2196154" y="1610066"/>
                  <a:pt x="2331924" y="1469704"/>
                  <a:pt x="2231005" y="1587429"/>
                </a:cubicBezTo>
                <a:cubicBezTo>
                  <a:pt x="2219765" y="1600541"/>
                  <a:pt x="2205607" y="1610950"/>
                  <a:pt x="2194367" y="1624062"/>
                </a:cubicBezTo>
                <a:cubicBezTo>
                  <a:pt x="2144832" y="1681845"/>
                  <a:pt x="2171970" y="1657992"/>
                  <a:pt x="2133306" y="1709539"/>
                </a:cubicBezTo>
                <a:cubicBezTo>
                  <a:pt x="2105457" y="1746666"/>
                  <a:pt x="2080638" y="1786622"/>
                  <a:pt x="2047819" y="1819438"/>
                </a:cubicBezTo>
                <a:cubicBezTo>
                  <a:pt x="2035607" y="1831649"/>
                  <a:pt x="2022555" y="1843075"/>
                  <a:pt x="2011182" y="1856071"/>
                </a:cubicBezTo>
                <a:cubicBezTo>
                  <a:pt x="1966669" y="1906937"/>
                  <a:pt x="1922265" y="1980239"/>
                  <a:pt x="1864634" y="2014814"/>
                </a:cubicBezTo>
                <a:cubicBezTo>
                  <a:pt x="1844280" y="2027025"/>
                  <a:pt x="1823598" y="2038705"/>
                  <a:pt x="1803572" y="2051447"/>
                </a:cubicBezTo>
                <a:cubicBezTo>
                  <a:pt x="1778807" y="2067205"/>
                  <a:pt x="1755298" y="2084908"/>
                  <a:pt x="1730298" y="2100291"/>
                </a:cubicBezTo>
                <a:cubicBezTo>
                  <a:pt x="1702347" y="2117490"/>
                  <a:pt x="1671857" y="2130544"/>
                  <a:pt x="1644812" y="2149135"/>
                </a:cubicBezTo>
                <a:cubicBezTo>
                  <a:pt x="1606565" y="2175427"/>
                  <a:pt x="1571689" y="2206316"/>
                  <a:pt x="1534900" y="2234612"/>
                </a:cubicBezTo>
                <a:cubicBezTo>
                  <a:pt x="1518767" y="2247021"/>
                  <a:pt x="1504256" y="2262144"/>
                  <a:pt x="1486051" y="2271245"/>
                </a:cubicBezTo>
                <a:cubicBezTo>
                  <a:pt x="1453607" y="2287465"/>
                  <a:pt x="1403741" y="2310835"/>
                  <a:pt x="1376140" y="2332300"/>
                </a:cubicBezTo>
                <a:cubicBezTo>
                  <a:pt x="1357963" y="2346436"/>
                  <a:pt x="1346155" y="2367940"/>
                  <a:pt x="1327290" y="2381144"/>
                </a:cubicBezTo>
                <a:cubicBezTo>
                  <a:pt x="1304918" y="2396802"/>
                  <a:pt x="1277817" y="2404391"/>
                  <a:pt x="1254016" y="2417777"/>
                </a:cubicBezTo>
                <a:cubicBezTo>
                  <a:pt x="1212640" y="2441049"/>
                  <a:pt x="1176929" y="2476033"/>
                  <a:pt x="1131893" y="2491043"/>
                </a:cubicBezTo>
                <a:cubicBezTo>
                  <a:pt x="1119681" y="2495113"/>
                  <a:pt x="1106770" y="2497498"/>
                  <a:pt x="1095256" y="2503254"/>
                </a:cubicBezTo>
                <a:cubicBezTo>
                  <a:pt x="1082128" y="2509817"/>
                  <a:pt x="1071362" y="2520395"/>
                  <a:pt x="1058619" y="2527676"/>
                </a:cubicBezTo>
                <a:cubicBezTo>
                  <a:pt x="1042812" y="2536707"/>
                  <a:pt x="1026052" y="2543957"/>
                  <a:pt x="1009769" y="2552098"/>
                </a:cubicBezTo>
                <a:cubicBezTo>
                  <a:pt x="993486" y="2568379"/>
                  <a:pt x="979658" y="2587559"/>
                  <a:pt x="960920" y="2600942"/>
                </a:cubicBezTo>
                <a:cubicBezTo>
                  <a:pt x="950445" y="2608424"/>
                  <a:pt x="934994" y="2606013"/>
                  <a:pt x="924283" y="2613153"/>
                </a:cubicBezTo>
                <a:cubicBezTo>
                  <a:pt x="909913" y="2622732"/>
                  <a:pt x="902016" y="2640207"/>
                  <a:pt x="887646" y="2649786"/>
                </a:cubicBezTo>
                <a:cubicBezTo>
                  <a:pt x="876935" y="2656926"/>
                  <a:pt x="863062" y="2657478"/>
                  <a:pt x="851009" y="2661997"/>
                </a:cubicBezTo>
                <a:cubicBezTo>
                  <a:pt x="830483" y="2669693"/>
                  <a:pt x="810301" y="2678278"/>
                  <a:pt x="789947" y="2686419"/>
                </a:cubicBezTo>
                <a:cubicBezTo>
                  <a:pt x="760880" y="2773607"/>
                  <a:pt x="779803" y="2738265"/>
                  <a:pt x="741097" y="2796317"/>
                </a:cubicBezTo>
                <a:cubicBezTo>
                  <a:pt x="745168" y="2820739"/>
                  <a:pt x="774697" y="2857109"/>
                  <a:pt x="753310" y="2869583"/>
                </a:cubicBezTo>
                <a:cubicBezTo>
                  <a:pt x="707462" y="2896325"/>
                  <a:pt x="645834" y="2868120"/>
                  <a:pt x="594549" y="2881794"/>
                </a:cubicBezTo>
                <a:cubicBezTo>
                  <a:pt x="580368" y="2885575"/>
                  <a:pt x="580502" y="2908050"/>
                  <a:pt x="570124" y="2918427"/>
                </a:cubicBezTo>
                <a:cubicBezTo>
                  <a:pt x="541094" y="2947454"/>
                  <a:pt x="496489" y="2955180"/>
                  <a:pt x="460213" y="2967271"/>
                </a:cubicBezTo>
                <a:cubicBezTo>
                  <a:pt x="443930" y="2991693"/>
                  <a:pt x="420647" y="3012691"/>
                  <a:pt x="411364" y="3040537"/>
                </a:cubicBezTo>
                <a:cubicBezTo>
                  <a:pt x="394509" y="3091093"/>
                  <a:pt x="406291" y="3066460"/>
                  <a:pt x="374727" y="3113803"/>
                </a:cubicBezTo>
                <a:cubicBezTo>
                  <a:pt x="370656" y="3207421"/>
                  <a:pt x="372157" y="3301447"/>
                  <a:pt x="362514" y="3394656"/>
                </a:cubicBezTo>
                <a:cubicBezTo>
                  <a:pt x="357277" y="3445278"/>
                  <a:pt x="334603" y="3460928"/>
                  <a:pt x="325877" y="3504555"/>
                </a:cubicBezTo>
                <a:cubicBezTo>
                  <a:pt x="317484" y="3546516"/>
                  <a:pt x="312949" y="3574222"/>
                  <a:pt x="301453" y="3614454"/>
                </a:cubicBezTo>
                <a:cubicBezTo>
                  <a:pt x="297916" y="3626830"/>
                  <a:pt x="295492" y="3639835"/>
                  <a:pt x="289240" y="3651087"/>
                </a:cubicBezTo>
                <a:cubicBezTo>
                  <a:pt x="274984" y="3676745"/>
                  <a:pt x="249674" y="3696507"/>
                  <a:pt x="240391" y="3724353"/>
                </a:cubicBezTo>
                <a:cubicBezTo>
                  <a:pt x="236320" y="3736564"/>
                  <a:pt x="234430" y="3749734"/>
                  <a:pt x="228178" y="3760986"/>
                </a:cubicBezTo>
                <a:cubicBezTo>
                  <a:pt x="213922" y="3786644"/>
                  <a:pt x="195612" y="3809830"/>
                  <a:pt x="179329" y="3834252"/>
                </a:cubicBezTo>
                <a:cubicBezTo>
                  <a:pt x="171187" y="3846463"/>
                  <a:pt x="161468" y="3857758"/>
                  <a:pt x="154904" y="3870885"/>
                </a:cubicBezTo>
                <a:cubicBezTo>
                  <a:pt x="146763" y="3887166"/>
                  <a:pt x="137241" y="3902828"/>
                  <a:pt x="130480" y="3919729"/>
                </a:cubicBezTo>
                <a:cubicBezTo>
                  <a:pt x="121171" y="3942999"/>
                  <a:pt x="98985" y="4010993"/>
                  <a:pt x="93843" y="4041839"/>
                </a:cubicBezTo>
                <a:cubicBezTo>
                  <a:pt x="88447" y="4074209"/>
                  <a:pt x="87678" y="4107273"/>
                  <a:pt x="81630" y="4139527"/>
                </a:cubicBezTo>
                <a:cubicBezTo>
                  <a:pt x="65089" y="4227736"/>
                  <a:pt x="55802" y="4222614"/>
                  <a:pt x="44993" y="4298270"/>
                </a:cubicBezTo>
                <a:cubicBezTo>
                  <a:pt x="39780" y="4334758"/>
                  <a:pt x="36852" y="4371536"/>
                  <a:pt x="32781" y="4408169"/>
                </a:cubicBezTo>
                <a:cubicBezTo>
                  <a:pt x="36852" y="4575053"/>
                  <a:pt x="35189" y="4742175"/>
                  <a:pt x="44993" y="4908820"/>
                </a:cubicBezTo>
                <a:cubicBezTo>
                  <a:pt x="47431" y="4950258"/>
                  <a:pt x="63547" y="4989838"/>
                  <a:pt x="69418" y="5030930"/>
                </a:cubicBezTo>
                <a:cubicBezTo>
                  <a:pt x="75049" y="5070340"/>
                  <a:pt x="81671" y="5153100"/>
                  <a:pt x="106055" y="5189672"/>
                </a:cubicBezTo>
                <a:cubicBezTo>
                  <a:pt x="240485" y="5391292"/>
                  <a:pt x="0" y="5027327"/>
                  <a:pt x="154904" y="5275149"/>
                </a:cubicBezTo>
                <a:cubicBezTo>
                  <a:pt x="165692" y="5292407"/>
                  <a:pt x="179329" y="5307712"/>
                  <a:pt x="191541" y="5323993"/>
                </a:cubicBezTo>
                <a:cubicBezTo>
                  <a:pt x="214847" y="5417204"/>
                  <a:pt x="187572" y="5328265"/>
                  <a:pt x="240391" y="5433892"/>
                </a:cubicBezTo>
                <a:cubicBezTo>
                  <a:pt x="266169" y="5485444"/>
                  <a:pt x="236524" y="5468581"/>
                  <a:pt x="277028" y="5531580"/>
                </a:cubicBezTo>
                <a:cubicBezTo>
                  <a:pt x="302127" y="5570619"/>
                  <a:pt x="336768" y="5602864"/>
                  <a:pt x="362514" y="5641479"/>
                </a:cubicBezTo>
                <a:cubicBezTo>
                  <a:pt x="370656" y="5653690"/>
                  <a:pt x="376561" y="5667735"/>
                  <a:pt x="386939" y="5678112"/>
                </a:cubicBezTo>
                <a:cubicBezTo>
                  <a:pt x="418647" y="5709816"/>
                  <a:pt x="445943" y="5719822"/>
                  <a:pt x="484638" y="5739167"/>
                </a:cubicBezTo>
                <a:cubicBezTo>
                  <a:pt x="496850" y="5755448"/>
                  <a:pt x="505822" y="5774767"/>
                  <a:pt x="521275" y="5788011"/>
                </a:cubicBezTo>
                <a:cubicBezTo>
                  <a:pt x="535098" y="5799858"/>
                  <a:pt x="554318" y="5803402"/>
                  <a:pt x="570124" y="5812433"/>
                </a:cubicBezTo>
                <a:cubicBezTo>
                  <a:pt x="582867" y="5819714"/>
                  <a:pt x="593633" y="5830292"/>
                  <a:pt x="606761" y="5836855"/>
                </a:cubicBezTo>
                <a:cubicBezTo>
                  <a:pt x="626369" y="5846658"/>
                  <a:pt x="647790" y="5852375"/>
                  <a:pt x="667823" y="5861277"/>
                </a:cubicBezTo>
                <a:cubicBezTo>
                  <a:pt x="684459" y="5868670"/>
                  <a:pt x="699627" y="5879307"/>
                  <a:pt x="716673" y="5885699"/>
                </a:cubicBezTo>
                <a:cubicBezTo>
                  <a:pt x="757018" y="5900827"/>
                  <a:pt x="827756" y="5905688"/>
                  <a:pt x="863221" y="5910121"/>
                </a:cubicBezTo>
                <a:cubicBezTo>
                  <a:pt x="930068" y="5932401"/>
                  <a:pt x="900698" y="5925455"/>
                  <a:pt x="1009769" y="5934543"/>
                </a:cubicBezTo>
                <a:cubicBezTo>
                  <a:pt x="1070755" y="5939625"/>
                  <a:pt x="1131892" y="5942684"/>
                  <a:pt x="1192954" y="5946754"/>
                </a:cubicBezTo>
                <a:cubicBezTo>
                  <a:pt x="1213308" y="5950824"/>
                  <a:pt x="1233753" y="5954463"/>
                  <a:pt x="1254016" y="5958965"/>
                </a:cubicBezTo>
                <a:cubicBezTo>
                  <a:pt x="1270401" y="5962606"/>
                  <a:pt x="1286223" y="5969005"/>
                  <a:pt x="1302866" y="5971176"/>
                </a:cubicBezTo>
                <a:cubicBezTo>
                  <a:pt x="1379985" y="5981234"/>
                  <a:pt x="1534900" y="5995598"/>
                  <a:pt x="1534900" y="5995598"/>
                </a:cubicBezTo>
                <a:cubicBezTo>
                  <a:pt x="1542252" y="5995457"/>
                  <a:pt x="2115627" y="5997955"/>
                  <a:pt x="2316491" y="5971176"/>
                </a:cubicBezTo>
                <a:cubicBezTo>
                  <a:pt x="2329251" y="5969475"/>
                  <a:pt x="2340750" y="5962501"/>
                  <a:pt x="2353128" y="5958965"/>
                </a:cubicBezTo>
                <a:cubicBezTo>
                  <a:pt x="2369266" y="5954355"/>
                  <a:pt x="2385421" y="5949513"/>
                  <a:pt x="2401977" y="5946754"/>
                </a:cubicBezTo>
                <a:cubicBezTo>
                  <a:pt x="2474962" y="5934591"/>
                  <a:pt x="2527183" y="5938195"/>
                  <a:pt x="2597375" y="5910121"/>
                </a:cubicBezTo>
                <a:cubicBezTo>
                  <a:pt x="2629992" y="5897076"/>
                  <a:pt x="2670880" y="5877533"/>
                  <a:pt x="2707286" y="5873488"/>
                </a:cubicBezTo>
                <a:cubicBezTo>
                  <a:pt x="2764073" y="5867179"/>
                  <a:pt x="2821268" y="5865347"/>
                  <a:pt x="2878259" y="5861277"/>
                </a:cubicBezTo>
                <a:cubicBezTo>
                  <a:pt x="2909651" y="5850814"/>
                  <a:pt x="2930009" y="5842988"/>
                  <a:pt x="2963746" y="5836855"/>
                </a:cubicBezTo>
                <a:cubicBezTo>
                  <a:pt x="2992151" y="5831691"/>
                  <a:pt x="3091028" y="5820302"/>
                  <a:pt x="3122506" y="5812433"/>
                </a:cubicBezTo>
                <a:cubicBezTo>
                  <a:pt x="3147483" y="5806189"/>
                  <a:pt x="3170450" y="5792616"/>
                  <a:pt x="3195780" y="5788011"/>
                </a:cubicBezTo>
                <a:cubicBezTo>
                  <a:pt x="3260361" y="5776270"/>
                  <a:pt x="3327498" y="5779507"/>
                  <a:pt x="3391178" y="5763589"/>
                </a:cubicBezTo>
                <a:cubicBezTo>
                  <a:pt x="3456676" y="5747216"/>
                  <a:pt x="3507204" y="5731026"/>
                  <a:pt x="3574363" y="5726956"/>
                </a:cubicBezTo>
                <a:cubicBezTo>
                  <a:pt x="3680088" y="5720549"/>
                  <a:pt x="3786079" y="5719628"/>
                  <a:pt x="3891885" y="5714745"/>
                </a:cubicBezTo>
                <a:lnTo>
                  <a:pt x="4368166" y="5690323"/>
                </a:lnTo>
                <a:cubicBezTo>
                  <a:pt x="4392388" y="5682250"/>
                  <a:pt x="4477009" y="5655640"/>
                  <a:pt x="4502502" y="5641479"/>
                </a:cubicBezTo>
                <a:cubicBezTo>
                  <a:pt x="4520294" y="5631595"/>
                  <a:pt x="4535898" y="5618091"/>
                  <a:pt x="4551352" y="5604846"/>
                </a:cubicBezTo>
                <a:cubicBezTo>
                  <a:pt x="4606687" y="5557422"/>
                  <a:pt x="4643400" y="5491276"/>
                  <a:pt x="4685688" y="5433892"/>
                </a:cubicBezTo>
                <a:cubicBezTo>
                  <a:pt x="4709836" y="5401124"/>
                  <a:pt x="4734537" y="5368767"/>
                  <a:pt x="4758962" y="5336204"/>
                </a:cubicBezTo>
                <a:cubicBezTo>
                  <a:pt x="4783387" y="5303641"/>
                  <a:pt x="4814031" y="5274923"/>
                  <a:pt x="4832236" y="5238516"/>
                </a:cubicBezTo>
                <a:cubicBezTo>
                  <a:pt x="5013872" y="4875286"/>
                  <a:pt x="4802437" y="5306508"/>
                  <a:pt x="4966572" y="4945453"/>
                </a:cubicBezTo>
                <a:cubicBezTo>
                  <a:pt x="4985405" y="4904024"/>
                  <a:pt x="5005701" y="4863217"/>
                  <a:pt x="5027634" y="4823343"/>
                </a:cubicBezTo>
                <a:cubicBezTo>
                  <a:pt x="5074149" y="4738780"/>
                  <a:pt x="5127780" y="4670283"/>
                  <a:pt x="5161969" y="4579123"/>
                </a:cubicBezTo>
                <a:cubicBezTo>
                  <a:pt x="5182780" y="4523632"/>
                  <a:pt x="5192076" y="4464393"/>
                  <a:pt x="5210819" y="4408169"/>
                </a:cubicBezTo>
                <a:cubicBezTo>
                  <a:pt x="5285111" y="4185318"/>
                  <a:pt x="5213132" y="4418498"/>
                  <a:pt x="5271881" y="4163949"/>
                </a:cubicBezTo>
                <a:cubicBezTo>
                  <a:pt x="5286091" y="4102379"/>
                  <a:pt x="5305982" y="4042228"/>
                  <a:pt x="5320730" y="3980784"/>
                </a:cubicBezTo>
                <a:cubicBezTo>
                  <a:pt x="5330418" y="3940421"/>
                  <a:pt x="5334459" y="3898782"/>
                  <a:pt x="5345155" y="3858674"/>
                </a:cubicBezTo>
                <a:cubicBezTo>
                  <a:pt x="5350803" y="3837495"/>
                  <a:pt x="5363132" y="3818569"/>
                  <a:pt x="5369579" y="3797619"/>
                </a:cubicBezTo>
                <a:cubicBezTo>
                  <a:pt x="5417203" y="3642856"/>
                  <a:pt x="5378910" y="3632153"/>
                  <a:pt x="5516128" y="3443500"/>
                </a:cubicBezTo>
                <a:cubicBezTo>
                  <a:pt x="5548694" y="3398726"/>
                  <a:pt x="5567759" y="3339887"/>
                  <a:pt x="5613827" y="3309179"/>
                </a:cubicBezTo>
                <a:cubicBezTo>
                  <a:pt x="5626039" y="3301038"/>
                  <a:pt x="5637052" y="3290717"/>
                  <a:pt x="5650464" y="3284757"/>
                </a:cubicBezTo>
                <a:cubicBezTo>
                  <a:pt x="5673991" y="3274302"/>
                  <a:pt x="5723738" y="3260335"/>
                  <a:pt x="5723738" y="3260335"/>
                </a:cubicBezTo>
                <a:cubicBezTo>
                  <a:pt x="5744092" y="3264405"/>
                  <a:pt x="5764043" y="3272546"/>
                  <a:pt x="5784800" y="3272546"/>
                </a:cubicBezTo>
                <a:cubicBezTo>
                  <a:pt x="5818389" y="3272546"/>
                  <a:pt x="5921694" y="3258629"/>
                  <a:pt x="5955772" y="3235913"/>
                </a:cubicBezTo>
                <a:cubicBezTo>
                  <a:pt x="5967985" y="3227772"/>
                  <a:pt x="5979282" y="3218054"/>
                  <a:pt x="5992410" y="3211491"/>
                </a:cubicBezTo>
                <a:cubicBezTo>
                  <a:pt x="6003924" y="3205735"/>
                  <a:pt x="6016994" y="3203800"/>
                  <a:pt x="6029047" y="3199280"/>
                </a:cubicBezTo>
                <a:cubicBezTo>
                  <a:pt x="6049573" y="3191584"/>
                  <a:pt x="6069754" y="3182999"/>
                  <a:pt x="6090108" y="3174858"/>
                </a:cubicBezTo>
                <a:cubicBezTo>
                  <a:pt x="6102320" y="3162647"/>
                  <a:pt x="6118357" y="3153321"/>
                  <a:pt x="6126745" y="3138225"/>
                </a:cubicBezTo>
                <a:cubicBezTo>
                  <a:pt x="6140261" y="3113899"/>
                  <a:pt x="6155498" y="3047650"/>
                  <a:pt x="6163382" y="3016115"/>
                </a:cubicBezTo>
                <a:cubicBezTo>
                  <a:pt x="6159311" y="2950990"/>
                  <a:pt x="6159264" y="2885487"/>
                  <a:pt x="6151170" y="2820739"/>
                </a:cubicBezTo>
                <a:cubicBezTo>
                  <a:pt x="6129595" y="2648157"/>
                  <a:pt x="6135070" y="2778826"/>
                  <a:pt x="6114533" y="2686419"/>
                </a:cubicBezTo>
                <a:cubicBezTo>
                  <a:pt x="6109162" y="2662250"/>
                  <a:pt x="6107509" y="2637362"/>
                  <a:pt x="6102321" y="2613153"/>
                </a:cubicBezTo>
                <a:cubicBezTo>
                  <a:pt x="6095287" y="2580333"/>
                  <a:pt x="6077896" y="2515465"/>
                  <a:pt x="6077896" y="2515465"/>
                </a:cubicBezTo>
                <a:cubicBezTo>
                  <a:pt x="6086038" y="2458480"/>
                  <a:pt x="6092857" y="2401291"/>
                  <a:pt x="6102321" y="2344511"/>
                </a:cubicBezTo>
                <a:cubicBezTo>
                  <a:pt x="6116182" y="2261354"/>
                  <a:pt x="6122277" y="2240268"/>
                  <a:pt x="6138958" y="2173557"/>
                </a:cubicBezTo>
                <a:cubicBezTo>
                  <a:pt x="6143029" y="2104361"/>
                  <a:pt x="6145165" y="2035025"/>
                  <a:pt x="6151170" y="1965970"/>
                </a:cubicBezTo>
                <a:cubicBezTo>
                  <a:pt x="6153315" y="1941304"/>
                  <a:pt x="6152308" y="1914849"/>
                  <a:pt x="6163382" y="1892704"/>
                </a:cubicBezTo>
                <a:cubicBezTo>
                  <a:pt x="6169946" y="1879577"/>
                  <a:pt x="6187807" y="1876423"/>
                  <a:pt x="6200020" y="1868282"/>
                </a:cubicBezTo>
                <a:cubicBezTo>
                  <a:pt x="6208161" y="1856071"/>
                  <a:pt x="6214066" y="1842026"/>
                  <a:pt x="6224444" y="1831649"/>
                </a:cubicBezTo>
                <a:cubicBezTo>
                  <a:pt x="6234823" y="1821271"/>
                  <a:pt x="6260494" y="1821892"/>
                  <a:pt x="6261081" y="1807227"/>
                </a:cubicBezTo>
                <a:cubicBezTo>
                  <a:pt x="6268892" y="1611965"/>
                  <a:pt x="6259710" y="1416216"/>
                  <a:pt x="6248869" y="1221099"/>
                </a:cubicBezTo>
                <a:cubicBezTo>
                  <a:pt x="6247441" y="1195395"/>
                  <a:pt x="6231218" y="1172669"/>
                  <a:pt x="6224444" y="1147833"/>
                </a:cubicBezTo>
                <a:cubicBezTo>
                  <a:pt x="6211534" y="1100501"/>
                  <a:pt x="6205734" y="1034795"/>
                  <a:pt x="6200020" y="989090"/>
                </a:cubicBezTo>
                <a:cubicBezTo>
                  <a:pt x="6195949" y="838488"/>
                  <a:pt x="6194497" y="687792"/>
                  <a:pt x="6187807" y="537283"/>
                </a:cubicBezTo>
                <a:cubicBezTo>
                  <a:pt x="6186574" y="509554"/>
                  <a:pt x="6181041" y="438276"/>
                  <a:pt x="6163382" y="402962"/>
                </a:cubicBezTo>
                <a:cubicBezTo>
                  <a:pt x="6156818" y="389836"/>
                  <a:pt x="6151170" y="374469"/>
                  <a:pt x="6138958" y="366329"/>
                </a:cubicBezTo>
                <a:cubicBezTo>
                  <a:pt x="6124992" y="357019"/>
                  <a:pt x="6106391" y="358188"/>
                  <a:pt x="6090108" y="354118"/>
                </a:cubicBezTo>
                <a:cubicBezTo>
                  <a:pt x="6077896" y="345978"/>
                  <a:pt x="6066599" y="336260"/>
                  <a:pt x="6053471" y="329697"/>
                </a:cubicBezTo>
                <a:cubicBezTo>
                  <a:pt x="6022673" y="314300"/>
                  <a:pt x="5988290" y="314565"/>
                  <a:pt x="5955772" y="305275"/>
                </a:cubicBezTo>
                <a:cubicBezTo>
                  <a:pt x="5856853" y="277016"/>
                  <a:pt x="5867080" y="279251"/>
                  <a:pt x="5797012" y="244220"/>
                </a:cubicBezTo>
                <a:cubicBezTo>
                  <a:pt x="5738959" y="70084"/>
                  <a:pt x="5797293" y="251308"/>
                  <a:pt x="5760375" y="122110"/>
                </a:cubicBezTo>
                <a:cubicBezTo>
                  <a:pt x="5756838" y="109734"/>
                  <a:pt x="5758637" y="92958"/>
                  <a:pt x="5748162" y="85477"/>
                </a:cubicBezTo>
                <a:cubicBezTo>
                  <a:pt x="5727211" y="70514"/>
                  <a:pt x="5696310" y="75335"/>
                  <a:pt x="5674888" y="61055"/>
                </a:cubicBezTo>
                <a:cubicBezTo>
                  <a:pt x="5662676" y="52914"/>
                  <a:pt x="5651663" y="42593"/>
                  <a:pt x="5638251" y="36633"/>
                </a:cubicBezTo>
                <a:cubicBezTo>
                  <a:pt x="5614724" y="26178"/>
                  <a:pt x="5589402" y="20352"/>
                  <a:pt x="5564977" y="12211"/>
                </a:cubicBezTo>
                <a:lnTo>
                  <a:pt x="5528340" y="0"/>
                </a:lnTo>
                <a:cubicBezTo>
                  <a:pt x="5495677" y="5443"/>
                  <a:pt x="5428140" y="15889"/>
                  <a:pt x="5394004" y="24422"/>
                </a:cubicBezTo>
                <a:cubicBezTo>
                  <a:pt x="5381515" y="27544"/>
                  <a:pt x="5369579" y="32563"/>
                  <a:pt x="5357367" y="36633"/>
                </a:cubicBezTo>
                <a:cubicBezTo>
                  <a:pt x="5284093" y="24422"/>
                  <a:pt x="5211721" y="4009"/>
                  <a:pt x="5137545" y="0"/>
                </a:cubicBezTo>
                <a:lnTo>
                  <a:pt x="4734537" y="24422"/>
                </a:lnTo>
                <a:cubicBezTo>
                  <a:pt x="4620611" y="29846"/>
                  <a:pt x="4506573" y="32563"/>
                  <a:pt x="4392591" y="36633"/>
                </a:cubicBezTo>
                <a:cubicBezTo>
                  <a:pt x="4331162" y="42775"/>
                  <a:pt x="4259174" y="47283"/>
                  <a:pt x="4197194" y="61055"/>
                </a:cubicBezTo>
                <a:cubicBezTo>
                  <a:pt x="4184627" y="63847"/>
                  <a:pt x="4173123" y="70474"/>
                  <a:pt x="4160556" y="73266"/>
                </a:cubicBezTo>
                <a:cubicBezTo>
                  <a:pt x="4136384" y="78637"/>
                  <a:pt x="4111707" y="81407"/>
                  <a:pt x="4087282" y="85477"/>
                </a:cubicBezTo>
                <a:cubicBezTo>
                  <a:pt x="4070999" y="93618"/>
                  <a:pt x="4055479" y="103508"/>
                  <a:pt x="4038433" y="109899"/>
                </a:cubicBezTo>
                <a:cubicBezTo>
                  <a:pt x="4022717" y="115792"/>
                  <a:pt x="4005722" y="117499"/>
                  <a:pt x="3989583" y="122110"/>
                </a:cubicBezTo>
                <a:cubicBezTo>
                  <a:pt x="3977205" y="125646"/>
                  <a:pt x="3965801" y="133644"/>
                  <a:pt x="3952946" y="134321"/>
                </a:cubicBezTo>
                <a:cubicBezTo>
                  <a:pt x="3810608" y="141812"/>
                  <a:pt x="3667991" y="142462"/>
                  <a:pt x="3525514" y="146532"/>
                </a:cubicBezTo>
                <a:cubicBezTo>
                  <a:pt x="3462100" y="178236"/>
                  <a:pt x="3494870" y="170954"/>
                  <a:pt x="3427815" y="170954"/>
                </a:cubicBezTo>
                <a:lnTo>
                  <a:pt x="3366753" y="158743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8849" y="825216"/>
            <a:ext cx="4213263" cy="4144659"/>
          </a:xfrm>
          <a:custGeom>
            <a:avLst/>
            <a:gdLst>
              <a:gd name="connsiteX0" fmla="*/ 4078927 w 4213263"/>
              <a:gd name="connsiteY0" fmla="*/ 493571 h 4144659"/>
              <a:gd name="connsiteX1" fmla="*/ 4054502 w 4213263"/>
              <a:gd name="connsiteY1" fmla="*/ 444727 h 4144659"/>
              <a:gd name="connsiteX2" fmla="*/ 4017865 w 4213263"/>
              <a:gd name="connsiteY2" fmla="*/ 395883 h 4144659"/>
              <a:gd name="connsiteX3" fmla="*/ 3993440 w 4213263"/>
              <a:gd name="connsiteY3" fmla="*/ 359251 h 4144659"/>
              <a:gd name="connsiteX4" fmla="*/ 3981228 w 4213263"/>
              <a:gd name="connsiteY4" fmla="*/ 322618 h 4144659"/>
              <a:gd name="connsiteX5" fmla="*/ 3944591 w 4213263"/>
              <a:gd name="connsiteY5" fmla="*/ 298196 h 4144659"/>
              <a:gd name="connsiteX6" fmla="*/ 3920166 w 4213263"/>
              <a:gd name="connsiteY6" fmla="*/ 261563 h 4144659"/>
              <a:gd name="connsiteX7" fmla="*/ 3907954 w 4213263"/>
              <a:gd name="connsiteY7" fmla="*/ 224930 h 4144659"/>
              <a:gd name="connsiteX8" fmla="*/ 3871317 w 4213263"/>
              <a:gd name="connsiteY8" fmla="*/ 139453 h 4144659"/>
              <a:gd name="connsiteX9" fmla="*/ 3859104 w 4213263"/>
              <a:gd name="connsiteY9" fmla="*/ 78398 h 4144659"/>
              <a:gd name="connsiteX10" fmla="*/ 3810255 w 4213263"/>
              <a:gd name="connsiteY10" fmla="*/ 53976 h 4144659"/>
              <a:gd name="connsiteX11" fmla="*/ 2735568 w 4213263"/>
              <a:gd name="connsiteY11" fmla="*/ 41765 h 4144659"/>
              <a:gd name="connsiteX12" fmla="*/ 2686718 w 4213263"/>
              <a:gd name="connsiteY12" fmla="*/ 17343 h 4144659"/>
              <a:gd name="connsiteX13" fmla="*/ 2247074 w 4213263"/>
              <a:gd name="connsiteY13" fmla="*/ 41765 h 4144659"/>
              <a:gd name="connsiteX14" fmla="*/ 1978402 w 4213263"/>
              <a:gd name="connsiteY14" fmla="*/ 53976 h 4144659"/>
              <a:gd name="connsiteX15" fmla="*/ 1880703 w 4213263"/>
              <a:gd name="connsiteY15" fmla="*/ 66187 h 4144659"/>
              <a:gd name="connsiteX16" fmla="*/ 1831854 w 4213263"/>
              <a:gd name="connsiteY16" fmla="*/ 78398 h 4144659"/>
              <a:gd name="connsiteX17" fmla="*/ 1331147 w 4213263"/>
              <a:gd name="connsiteY17" fmla="*/ 90609 h 4144659"/>
              <a:gd name="connsiteX18" fmla="*/ 1123537 w 4213263"/>
              <a:gd name="connsiteY18" fmla="*/ 102820 h 4144659"/>
              <a:gd name="connsiteX19" fmla="*/ 1086900 w 4213263"/>
              <a:gd name="connsiteY19" fmla="*/ 115031 h 4144659"/>
              <a:gd name="connsiteX20" fmla="*/ 1013626 w 4213263"/>
              <a:gd name="connsiteY20" fmla="*/ 127242 h 4144659"/>
              <a:gd name="connsiteX21" fmla="*/ 854865 w 4213263"/>
              <a:gd name="connsiteY21" fmla="*/ 151664 h 4144659"/>
              <a:gd name="connsiteX22" fmla="*/ 696105 w 4213263"/>
              <a:gd name="connsiteY22" fmla="*/ 188297 h 4144659"/>
              <a:gd name="connsiteX23" fmla="*/ 622830 w 4213263"/>
              <a:gd name="connsiteY23" fmla="*/ 249352 h 4144659"/>
              <a:gd name="connsiteX24" fmla="*/ 598406 w 4213263"/>
              <a:gd name="connsiteY24" fmla="*/ 298196 h 4144659"/>
              <a:gd name="connsiteX25" fmla="*/ 549556 w 4213263"/>
              <a:gd name="connsiteY25" fmla="*/ 347040 h 4144659"/>
              <a:gd name="connsiteX26" fmla="*/ 500707 w 4213263"/>
              <a:gd name="connsiteY26" fmla="*/ 408094 h 4144659"/>
              <a:gd name="connsiteX27" fmla="*/ 451858 w 4213263"/>
              <a:gd name="connsiteY27" fmla="*/ 481360 h 4144659"/>
              <a:gd name="connsiteX28" fmla="*/ 427433 w 4213263"/>
              <a:gd name="connsiteY28" fmla="*/ 517993 h 4144659"/>
              <a:gd name="connsiteX29" fmla="*/ 354159 w 4213263"/>
              <a:gd name="connsiteY29" fmla="*/ 591259 h 4144659"/>
              <a:gd name="connsiteX30" fmla="*/ 268672 w 4213263"/>
              <a:gd name="connsiteY30" fmla="*/ 737791 h 4144659"/>
              <a:gd name="connsiteX31" fmla="*/ 256460 w 4213263"/>
              <a:gd name="connsiteY31" fmla="*/ 774424 h 4144659"/>
              <a:gd name="connsiteX32" fmla="*/ 232035 w 4213263"/>
              <a:gd name="connsiteY32" fmla="*/ 811057 h 4144659"/>
              <a:gd name="connsiteX33" fmla="*/ 195398 w 4213263"/>
              <a:gd name="connsiteY33" fmla="*/ 872112 h 4144659"/>
              <a:gd name="connsiteX34" fmla="*/ 122124 w 4213263"/>
              <a:gd name="connsiteY34" fmla="*/ 969800 h 4144659"/>
              <a:gd name="connsiteX35" fmla="*/ 109912 w 4213263"/>
              <a:gd name="connsiteY35" fmla="*/ 1018644 h 4144659"/>
              <a:gd name="connsiteX36" fmla="*/ 85487 w 4213263"/>
              <a:gd name="connsiteY36" fmla="*/ 1067488 h 4144659"/>
              <a:gd name="connsiteX37" fmla="*/ 73275 w 4213263"/>
              <a:gd name="connsiteY37" fmla="*/ 1165176 h 4144659"/>
              <a:gd name="connsiteX38" fmla="*/ 48850 w 4213263"/>
              <a:gd name="connsiteY38" fmla="*/ 1311708 h 4144659"/>
              <a:gd name="connsiteX39" fmla="*/ 36637 w 4213263"/>
              <a:gd name="connsiteY39" fmla="*/ 1360552 h 4144659"/>
              <a:gd name="connsiteX40" fmla="*/ 24425 w 4213263"/>
              <a:gd name="connsiteY40" fmla="*/ 1433818 h 4144659"/>
              <a:gd name="connsiteX41" fmla="*/ 0 w 4213263"/>
              <a:gd name="connsiteY41" fmla="*/ 1543717 h 4144659"/>
              <a:gd name="connsiteX42" fmla="*/ 12213 w 4213263"/>
              <a:gd name="connsiteY42" fmla="*/ 2313010 h 4144659"/>
              <a:gd name="connsiteX43" fmla="*/ 24425 w 4213263"/>
              <a:gd name="connsiteY43" fmla="*/ 2398487 h 4144659"/>
              <a:gd name="connsiteX44" fmla="*/ 36637 w 4213263"/>
              <a:gd name="connsiteY44" fmla="*/ 2557230 h 4144659"/>
              <a:gd name="connsiteX45" fmla="*/ 61062 w 4213263"/>
              <a:gd name="connsiteY45" fmla="*/ 2960192 h 4144659"/>
              <a:gd name="connsiteX46" fmla="*/ 85487 w 4213263"/>
              <a:gd name="connsiteY46" fmla="*/ 3045669 h 4144659"/>
              <a:gd name="connsiteX47" fmla="*/ 109912 w 4213263"/>
              <a:gd name="connsiteY47" fmla="*/ 3179990 h 4144659"/>
              <a:gd name="connsiteX48" fmla="*/ 134336 w 4213263"/>
              <a:gd name="connsiteY48" fmla="*/ 3241045 h 4144659"/>
              <a:gd name="connsiteX49" fmla="*/ 390796 w 4213263"/>
              <a:gd name="connsiteY49" fmla="*/ 3607375 h 4144659"/>
              <a:gd name="connsiteX50" fmla="*/ 488495 w 4213263"/>
              <a:gd name="connsiteY50" fmla="*/ 3717274 h 4144659"/>
              <a:gd name="connsiteX51" fmla="*/ 818228 w 4213263"/>
              <a:gd name="connsiteY51" fmla="*/ 3961494 h 4144659"/>
              <a:gd name="connsiteX52" fmla="*/ 928139 w 4213263"/>
              <a:gd name="connsiteY52" fmla="*/ 4010338 h 4144659"/>
              <a:gd name="connsiteX53" fmla="*/ 1135749 w 4213263"/>
              <a:gd name="connsiteY53" fmla="*/ 4059182 h 4144659"/>
              <a:gd name="connsiteX54" fmla="*/ 1355572 w 4213263"/>
              <a:gd name="connsiteY54" fmla="*/ 4108026 h 4144659"/>
              <a:gd name="connsiteX55" fmla="*/ 1404421 w 4213263"/>
              <a:gd name="connsiteY55" fmla="*/ 4120237 h 4144659"/>
              <a:gd name="connsiteX56" fmla="*/ 1550969 w 4213263"/>
              <a:gd name="connsiteY56" fmla="*/ 4144659 h 4144659"/>
              <a:gd name="connsiteX57" fmla="*/ 1892915 w 4213263"/>
              <a:gd name="connsiteY57" fmla="*/ 4132448 h 4144659"/>
              <a:gd name="connsiteX58" fmla="*/ 1941765 w 4213263"/>
              <a:gd name="connsiteY58" fmla="*/ 4120237 h 4144659"/>
              <a:gd name="connsiteX59" fmla="*/ 2137162 w 4213263"/>
              <a:gd name="connsiteY59" fmla="*/ 4095815 h 4144659"/>
              <a:gd name="connsiteX60" fmla="*/ 2186012 w 4213263"/>
              <a:gd name="connsiteY60" fmla="*/ 4010338 h 4144659"/>
              <a:gd name="connsiteX61" fmla="*/ 2210436 w 4213263"/>
              <a:gd name="connsiteY61" fmla="*/ 3937072 h 4144659"/>
              <a:gd name="connsiteX62" fmla="*/ 2259286 w 4213263"/>
              <a:gd name="connsiteY62" fmla="*/ 3766118 h 4144659"/>
              <a:gd name="connsiteX63" fmla="*/ 2283711 w 4213263"/>
              <a:gd name="connsiteY63" fmla="*/ 3729485 h 4144659"/>
              <a:gd name="connsiteX64" fmla="*/ 2295923 w 4213263"/>
              <a:gd name="connsiteY64" fmla="*/ 3106724 h 4144659"/>
              <a:gd name="connsiteX65" fmla="*/ 2344772 w 4213263"/>
              <a:gd name="connsiteY65" fmla="*/ 2923559 h 4144659"/>
              <a:gd name="connsiteX66" fmla="*/ 2393622 w 4213263"/>
              <a:gd name="connsiteY66" fmla="*/ 2850293 h 4144659"/>
              <a:gd name="connsiteX67" fmla="*/ 2564595 w 4213263"/>
              <a:gd name="connsiteY67" fmla="*/ 2874715 h 4144659"/>
              <a:gd name="connsiteX68" fmla="*/ 2613444 w 4213263"/>
              <a:gd name="connsiteY68" fmla="*/ 2899137 h 4144659"/>
              <a:gd name="connsiteX69" fmla="*/ 2759992 w 4213263"/>
              <a:gd name="connsiteY69" fmla="*/ 2874715 h 4144659"/>
              <a:gd name="connsiteX70" fmla="*/ 2808842 w 4213263"/>
              <a:gd name="connsiteY70" fmla="*/ 2838082 h 4144659"/>
              <a:gd name="connsiteX71" fmla="*/ 2930965 w 4213263"/>
              <a:gd name="connsiteY71" fmla="*/ 2813660 h 4144659"/>
              <a:gd name="connsiteX72" fmla="*/ 3016452 w 4213263"/>
              <a:gd name="connsiteY72" fmla="*/ 2789238 h 4144659"/>
              <a:gd name="connsiteX73" fmla="*/ 3053089 w 4213263"/>
              <a:gd name="connsiteY73" fmla="*/ 2764816 h 4144659"/>
              <a:gd name="connsiteX74" fmla="*/ 3138575 w 4213263"/>
              <a:gd name="connsiteY74" fmla="*/ 2728184 h 4144659"/>
              <a:gd name="connsiteX75" fmla="*/ 3224062 w 4213263"/>
              <a:gd name="connsiteY75" fmla="*/ 2642707 h 4144659"/>
              <a:gd name="connsiteX76" fmla="*/ 3260699 w 4213263"/>
              <a:gd name="connsiteY76" fmla="*/ 2606074 h 4144659"/>
              <a:gd name="connsiteX77" fmla="*/ 3297336 w 4213263"/>
              <a:gd name="connsiteY77" fmla="*/ 2581652 h 4144659"/>
              <a:gd name="connsiteX78" fmla="*/ 3333973 w 4213263"/>
              <a:gd name="connsiteY78" fmla="*/ 2545019 h 4144659"/>
              <a:gd name="connsiteX79" fmla="*/ 3443884 w 4213263"/>
              <a:gd name="connsiteY79" fmla="*/ 2471753 h 4144659"/>
              <a:gd name="connsiteX80" fmla="*/ 3614857 w 4213263"/>
              <a:gd name="connsiteY80" fmla="*/ 2337432 h 4144659"/>
              <a:gd name="connsiteX81" fmla="*/ 3651494 w 4213263"/>
              <a:gd name="connsiteY81" fmla="*/ 2276377 h 4144659"/>
              <a:gd name="connsiteX82" fmla="*/ 3749193 w 4213263"/>
              <a:gd name="connsiteY82" fmla="*/ 2166478 h 4144659"/>
              <a:gd name="connsiteX83" fmla="*/ 3969015 w 4213263"/>
              <a:gd name="connsiteY83" fmla="*/ 1800148 h 4144659"/>
              <a:gd name="connsiteX84" fmla="*/ 4066714 w 4213263"/>
              <a:gd name="connsiteY84" fmla="*/ 1641405 h 4144659"/>
              <a:gd name="connsiteX85" fmla="*/ 4201050 w 4213263"/>
              <a:gd name="connsiteY85" fmla="*/ 1397185 h 4144659"/>
              <a:gd name="connsiteX86" fmla="*/ 4213263 w 4213263"/>
              <a:gd name="connsiteY86" fmla="*/ 1348341 h 4144659"/>
              <a:gd name="connsiteX87" fmla="*/ 4201050 w 4213263"/>
              <a:gd name="connsiteY87" fmla="*/ 920956 h 4144659"/>
              <a:gd name="connsiteX88" fmla="*/ 4188838 w 4213263"/>
              <a:gd name="connsiteY88" fmla="*/ 725580 h 4144659"/>
              <a:gd name="connsiteX89" fmla="*/ 4176625 w 4213263"/>
              <a:gd name="connsiteY89" fmla="*/ 676736 h 4144659"/>
              <a:gd name="connsiteX90" fmla="*/ 4139988 w 4213263"/>
              <a:gd name="connsiteY90" fmla="*/ 615681 h 4144659"/>
              <a:gd name="connsiteX91" fmla="*/ 4078927 w 4213263"/>
              <a:gd name="connsiteY91" fmla="*/ 505782 h 4144659"/>
              <a:gd name="connsiteX92" fmla="*/ 4078927 w 4213263"/>
              <a:gd name="connsiteY92" fmla="*/ 493571 h 414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213263" h="4144659">
                <a:moveTo>
                  <a:pt x="4078927" y="493571"/>
                </a:moveTo>
                <a:cubicBezTo>
                  <a:pt x="4074856" y="483395"/>
                  <a:pt x="4064151" y="460163"/>
                  <a:pt x="4054502" y="444727"/>
                </a:cubicBezTo>
                <a:cubicBezTo>
                  <a:pt x="4043714" y="427469"/>
                  <a:pt x="4029696" y="412444"/>
                  <a:pt x="4017865" y="395883"/>
                </a:cubicBezTo>
                <a:cubicBezTo>
                  <a:pt x="4009334" y="383941"/>
                  <a:pt x="4001582" y="371462"/>
                  <a:pt x="3993440" y="359251"/>
                </a:cubicBezTo>
                <a:cubicBezTo>
                  <a:pt x="3989369" y="347040"/>
                  <a:pt x="3989269" y="332669"/>
                  <a:pt x="3981228" y="322618"/>
                </a:cubicBezTo>
                <a:cubicBezTo>
                  <a:pt x="3972059" y="311158"/>
                  <a:pt x="3954970" y="308574"/>
                  <a:pt x="3944591" y="298196"/>
                </a:cubicBezTo>
                <a:cubicBezTo>
                  <a:pt x="3934213" y="287819"/>
                  <a:pt x="3928308" y="273774"/>
                  <a:pt x="3920166" y="261563"/>
                </a:cubicBezTo>
                <a:cubicBezTo>
                  <a:pt x="3916095" y="249352"/>
                  <a:pt x="3913025" y="236761"/>
                  <a:pt x="3907954" y="224930"/>
                </a:cubicBezTo>
                <a:cubicBezTo>
                  <a:pt x="3886981" y="175998"/>
                  <a:pt x="3882774" y="185277"/>
                  <a:pt x="3871317" y="139453"/>
                </a:cubicBezTo>
                <a:cubicBezTo>
                  <a:pt x="3866283" y="119318"/>
                  <a:pt x="3871168" y="95286"/>
                  <a:pt x="3859104" y="78398"/>
                </a:cubicBezTo>
                <a:cubicBezTo>
                  <a:pt x="3848522" y="63585"/>
                  <a:pt x="3828450" y="54569"/>
                  <a:pt x="3810255" y="53976"/>
                </a:cubicBezTo>
                <a:cubicBezTo>
                  <a:pt x="3452193" y="42301"/>
                  <a:pt x="3093797" y="45835"/>
                  <a:pt x="2735568" y="41765"/>
                </a:cubicBezTo>
                <a:cubicBezTo>
                  <a:pt x="2719285" y="33624"/>
                  <a:pt x="2704914" y="17912"/>
                  <a:pt x="2686718" y="17343"/>
                </a:cubicBezTo>
                <a:cubicBezTo>
                  <a:pt x="2131672" y="0"/>
                  <a:pt x="2509828" y="24250"/>
                  <a:pt x="2247074" y="41765"/>
                </a:cubicBezTo>
                <a:cubicBezTo>
                  <a:pt x="2157623" y="47728"/>
                  <a:pt x="2067959" y="49906"/>
                  <a:pt x="1978402" y="53976"/>
                </a:cubicBezTo>
                <a:cubicBezTo>
                  <a:pt x="1945836" y="58046"/>
                  <a:pt x="1913076" y="60792"/>
                  <a:pt x="1880703" y="66187"/>
                </a:cubicBezTo>
                <a:cubicBezTo>
                  <a:pt x="1864147" y="68946"/>
                  <a:pt x="1848621" y="77653"/>
                  <a:pt x="1831854" y="78398"/>
                </a:cubicBezTo>
                <a:cubicBezTo>
                  <a:pt x="1665067" y="85810"/>
                  <a:pt x="1498049" y="86539"/>
                  <a:pt x="1331147" y="90609"/>
                </a:cubicBezTo>
                <a:cubicBezTo>
                  <a:pt x="1261944" y="94679"/>
                  <a:pt x="1192516" y="95923"/>
                  <a:pt x="1123537" y="102820"/>
                </a:cubicBezTo>
                <a:cubicBezTo>
                  <a:pt x="1110728" y="104101"/>
                  <a:pt x="1099466" y="112239"/>
                  <a:pt x="1086900" y="115031"/>
                </a:cubicBezTo>
                <a:cubicBezTo>
                  <a:pt x="1062728" y="120402"/>
                  <a:pt x="1038100" y="123477"/>
                  <a:pt x="1013626" y="127242"/>
                </a:cubicBezTo>
                <a:cubicBezTo>
                  <a:pt x="962791" y="135062"/>
                  <a:pt x="905637" y="141511"/>
                  <a:pt x="854865" y="151664"/>
                </a:cubicBezTo>
                <a:cubicBezTo>
                  <a:pt x="784699" y="165696"/>
                  <a:pt x="756263" y="173259"/>
                  <a:pt x="696105" y="188297"/>
                </a:cubicBezTo>
                <a:cubicBezTo>
                  <a:pt x="666894" y="207769"/>
                  <a:pt x="644200" y="219438"/>
                  <a:pt x="622830" y="249352"/>
                </a:cubicBezTo>
                <a:cubicBezTo>
                  <a:pt x="612249" y="264164"/>
                  <a:pt x="609329" y="283634"/>
                  <a:pt x="598406" y="298196"/>
                </a:cubicBezTo>
                <a:cubicBezTo>
                  <a:pt x="584589" y="316617"/>
                  <a:pt x="564855" y="329831"/>
                  <a:pt x="549556" y="347040"/>
                </a:cubicBezTo>
                <a:cubicBezTo>
                  <a:pt x="532239" y="366519"/>
                  <a:pt x="516038" y="387016"/>
                  <a:pt x="500707" y="408094"/>
                </a:cubicBezTo>
                <a:cubicBezTo>
                  <a:pt x="483441" y="431832"/>
                  <a:pt x="468141" y="456938"/>
                  <a:pt x="451858" y="481360"/>
                </a:cubicBezTo>
                <a:cubicBezTo>
                  <a:pt x="443716" y="493571"/>
                  <a:pt x="437811" y="507616"/>
                  <a:pt x="427433" y="517993"/>
                </a:cubicBezTo>
                <a:cubicBezTo>
                  <a:pt x="403008" y="542415"/>
                  <a:pt x="369607" y="560366"/>
                  <a:pt x="354159" y="591259"/>
                </a:cubicBezTo>
                <a:cubicBezTo>
                  <a:pt x="296206" y="707150"/>
                  <a:pt x="327155" y="659822"/>
                  <a:pt x="268672" y="737791"/>
                </a:cubicBezTo>
                <a:cubicBezTo>
                  <a:pt x="264601" y="750002"/>
                  <a:pt x="262217" y="762912"/>
                  <a:pt x="256460" y="774424"/>
                </a:cubicBezTo>
                <a:cubicBezTo>
                  <a:pt x="249896" y="787551"/>
                  <a:pt x="239814" y="798612"/>
                  <a:pt x="232035" y="811057"/>
                </a:cubicBezTo>
                <a:cubicBezTo>
                  <a:pt x="219455" y="831183"/>
                  <a:pt x="208909" y="852598"/>
                  <a:pt x="195398" y="872112"/>
                </a:cubicBezTo>
                <a:cubicBezTo>
                  <a:pt x="172227" y="905578"/>
                  <a:pt x="122124" y="969800"/>
                  <a:pt x="122124" y="969800"/>
                </a:cubicBezTo>
                <a:cubicBezTo>
                  <a:pt x="118053" y="986081"/>
                  <a:pt x="115805" y="1002930"/>
                  <a:pt x="109912" y="1018644"/>
                </a:cubicBezTo>
                <a:cubicBezTo>
                  <a:pt x="103520" y="1035688"/>
                  <a:pt x="89902" y="1049828"/>
                  <a:pt x="85487" y="1067488"/>
                </a:cubicBezTo>
                <a:cubicBezTo>
                  <a:pt x="77527" y="1099324"/>
                  <a:pt x="78143" y="1132723"/>
                  <a:pt x="73275" y="1165176"/>
                </a:cubicBezTo>
                <a:cubicBezTo>
                  <a:pt x="65929" y="1214146"/>
                  <a:pt x="60862" y="1263669"/>
                  <a:pt x="48850" y="1311708"/>
                </a:cubicBezTo>
                <a:cubicBezTo>
                  <a:pt x="44779" y="1327989"/>
                  <a:pt x="39929" y="1344095"/>
                  <a:pt x="36637" y="1360552"/>
                </a:cubicBezTo>
                <a:cubicBezTo>
                  <a:pt x="31781" y="1384830"/>
                  <a:pt x="28854" y="1409459"/>
                  <a:pt x="24425" y="1433818"/>
                </a:cubicBezTo>
                <a:cubicBezTo>
                  <a:pt x="14088" y="1490666"/>
                  <a:pt x="13070" y="1491447"/>
                  <a:pt x="0" y="1543717"/>
                </a:cubicBezTo>
                <a:cubicBezTo>
                  <a:pt x="4071" y="1800148"/>
                  <a:pt x="4888" y="2056651"/>
                  <a:pt x="12213" y="2313010"/>
                </a:cubicBezTo>
                <a:cubicBezTo>
                  <a:pt x="13035" y="2341780"/>
                  <a:pt x="21561" y="2369848"/>
                  <a:pt x="24425" y="2398487"/>
                </a:cubicBezTo>
                <a:cubicBezTo>
                  <a:pt x="29706" y="2451294"/>
                  <a:pt x="33919" y="2504229"/>
                  <a:pt x="36637" y="2557230"/>
                </a:cubicBezTo>
                <a:cubicBezTo>
                  <a:pt x="40052" y="2623810"/>
                  <a:pt x="36563" y="2845876"/>
                  <a:pt x="61062" y="2960192"/>
                </a:cubicBezTo>
                <a:cubicBezTo>
                  <a:pt x="67272" y="2989167"/>
                  <a:pt x="78823" y="3016795"/>
                  <a:pt x="85487" y="3045669"/>
                </a:cubicBezTo>
                <a:cubicBezTo>
                  <a:pt x="93223" y="3079186"/>
                  <a:pt x="99456" y="3145139"/>
                  <a:pt x="109912" y="3179990"/>
                </a:cubicBezTo>
                <a:cubicBezTo>
                  <a:pt x="116211" y="3200985"/>
                  <a:pt x="124079" y="3221673"/>
                  <a:pt x="134336" y="3241045"/>
                </a:cubicBezTo>
                <a:cubicBezTo>
                  <a:pt x="210000" y="3383950"/>
                  <a:pt x="278005" y="3480500"/>
                  <a:pt x="390796" y="3607375"/>
                </a:cubicBezTo>
                <a:cubicBezTo>
                  <a:pt x="423362" y="3644008"/>
                  <a:pt x="453037" y="3683432"/>
                  <a:pt x="488495" y="3717274"/>
                </a:cubicBezTo>
                <a:cubicBezTo>
                  <a:pt x="574847" y="3799691"/>
                  <a:pt x="704651" y="3911021"/>
                  <a:pt x="818228" y="3961494"/>
                </a:cubicBezTo>
                <a:cubicBezTo>
                  <a:pt x="854865" y="3977775"/>
                  <a:pt x="890332" y="3996996"/>
                  <a:pt x="928139" y="4010338"/>
                </a:cubicBezTo>
                <a:cubicBezTo>
                  <a:pt x="983532" y="4029886"/>
                  <a:pt x="1081076" y="4043103"/>
                  <a:pt x="1135749" y="4059182"/>
                </a:cubicBezTo>
                <a:cubicBezTo>
                  <a:pt x="1328423" y="4115845"/>
                  <a:pt x="1132183" y="4085690"/>
                  <a:pt x="1355572" y="4108026"/>
                </a:cubicBezTo>
                <a:cubicBezTo>
                  <a:pt x="1371855" y="4112096"/>
                  <a:pt x="1387924" y="4117144"/>
                  <a:pt x="1404421" y="4120237"/>
                </a:cubicBezTo>
                <a:cubicBezTo>
                  <a:pt x="1453096" y="4129363"/>
                  <a:pt x="1550969" y="4144659"/>
                  <a:pt x="1550969" y="4144659"/>
                </a:cubicBezTo>
                <a:cubicBezTo>
                  <a:pt x="1664951" y="4140589"/>
                  <a:pt x="1779082" y="4139562"/>
                  <a:pt x="1892915" y="4132448"/>
                </a:cubicBezTo>
                <a:cubicBezTo>
                  <a:pt x="1909667" y="4131401"/>
                  <a:pt x="1925166" y="4122727"/>
                  <a:pt x="1941765" y="4120237"/>
                </a:cubicBezTo>
                <a:cubicBezTo>
                  <a:pt x="2006678" y="4110501"/>
                  <a:pt x="2072030" y="4103956"/>
                  <a:pt x="2137162" y="4095815"/>
                </a:cubicBezTo>
                <a:cubicBezTo>
                  <a:pt x="2195811" y="4056720"/>
                  <a:pt x="2164214" y="4090255"/>
                  <a:pt x="2186012" y="4010338"/>
                </a:cubicBezTo>
                <a:cubicBezTo>
                  <a:pt x="2192786" y="3985502"/>
                  <a:pt x="2205387" y="3962315"/>
                  <a:pt x="2210436" y="3937072"/>
                </a:cubicBezTo>
                <a:cubicBezTo>
                  <a:pt x="2220271" y="3887905"/>
                  <a:pt x="2234601" y="3803140"/>
                  <a:pt x="2259286" y="3766118"/>
                </a:cubicBezTo>
                <a:lnTo>
                  <a:pt x="2283711" y="3729485"/>
                </a:lnTo>
                <a:cubicBezTo>
                  <a:pt x="2287782" y="3521898"/>
                  <a:pt x="2286046" y="3314116"/>
                  <a:pt x="2295923" y="3106724"/>
                </a:cubicBezTo>
                <a:cubicBezTo>
                  <a:pt x="2306180" y="2891346"/>
                  <a:pt x="2297793" y="3017507"/>
                  <a:pt x="2344772" y="2923559"/>
                </a:cubicBezTo>
                <a:cubicBezTo>
                  <a:pt x="2380119" y="2852872"/>
                  <a:pt x="2324172" y="2919735"/>
                  <a:pt x="2393622" y="2850293"/>
                </a:cubicBezTo>
                <a:cubicBezTo>
                  <a:pt x="2462659" y="2856568"/>
                  <a:pt x="2507667" y="2850320"/>
                  <a:pt x="2564595" y="2874715"/>
                </a:cubicBezTo>
                <a:cubicBezTo>
                  <a:pt x="2581328" y="2881885"/>
                  <a:pt x="2597161" y="2890996"/>
                  <a:pt x="2613444" y="2899137"/>
                </a:cubicBezTo>
                <a:cubicBezTo>
                  <a:pt x="2630086" y="2897288"/>
                  <a:pt x="2725422" y="2894467"/>
                  <a:pt x="2759992" y="2874715"/>
                </a:cubicBezTo>
                <a:cubicBezTo>
                  <a:pt x="2777664" y="2864618"/>
                  <a:pt x="2789674" y="2844927"/>
                  <a:pt x="2808842" y="2838082"/>
                </a:cubicBezTo>
                <a:cubicBezTo>
                  <a:pt x="2847938" y="2824121"/>
                  <a:pt x="2891581" y="2826786"/>
                  <a:pt x="2930965" y="2813660"/>
                </a:cubicBezTo>
                <a:cubicBezTo>
                  <a:pt x="2983525" y="2796142"/>
                  <a:pt x="2955113" y="2804571"/>
                  <a:pt x="3016452" y="2789238"/>
                </a:cubicBezTo>
                <a:cubicBezTo>
                  <a:pt x="3028664" y="2781097"/>
                  <a:pt x="3039599" y="2770597"/>
                  <a:pt x="3053089" y="2764816"/>
                </a:cubicBezTo>
                <a:cubicBezTo>
                  <a:pt x="3111434" y="2739814"/>
                  <a:pt x="3092120" y="2769989"/>
                  <a:pt x="3138575" y="2728184"/>
                </a:cubicBezTo>
                <a:cubicBezTo>
                  <a:pt x="3168529" y="2701229"/>
                  <a:pt x="3195566" y="2671199"/>
                  <a:pt x="3224062" y="2642707"/>
                </a:cubicBezTo>
                <a:cubicBezTo>
                  <a:pt x="3236274" y="2630496"/>
                  <a:pt x="3246329" y="2615653"/>
                  <a:pt x="3260699" y="2606074"/>
                </a:cubicBezTo>
                <a:cubicBezTo>
                  <a:pt x="3272911" y="2597933"/>
                  <a:pt x="3286060" y="2591047"/>
                  <a:pt x="3297336" y="2581652"/>
                </a:cubicBezTo>
                <a:cubicBezTo>
                  <a:pt x="3310604" y="2570597"/>
                  <a:pt x="3320157" y="2555380"/>
                  <a:pt x="3333973" y="2545019"/>
                </a:cubicBezTo>
                <a:cubicBezTo>
                  <a:pt x="3369199" y="2518602"/>
                  <a:pt x="3412748" y="2502886"/>
                  <a:pt x="3443884" y="2471753"/>
                </a:cubicBezTo>
                <a:cubicBezTo>
                  <a:pt x="3560893" y="2354757"/>
                  <a:pt x="3500391" y="2394659"/>
                  <a:pt x="3614857" y="2337432"/>
                </a:cubicBezTo>
                <a:cubicBezTo>
                  <a:pt x="3627069" y="2317080"/>
                  <a:pt x="3637252" y="2295364"/>
                  <a:pt x="3651494" y="2276377"/>
                </a:cubicBezTo>
                <a:cubicBezTo>
                  <a:pt x="3758333" y="2133940"/>
                  <a:pt x="3589226" y="2406401"/>
                  <a:pt x="3749193" y="2166478"/>
                </a:cubicBezTo>
                <a:cubicBezTo>
                  <a:pt x="3834848" y="2038009"/>
                  <a:pt x="3891740" y="1928926"/>
                  <a:pt x="3969015" y="1800148"/>
                </a:cubicBezTo>
                <a:cubicBezTo>
                  <a:pt x="4000985" y="1746871"/>
                  <a:pt x="4034406" y="1694477"/>
                  <a:pt x="4066714" y="1641405"/>
                </a:cubicBezTo>
                <a:cubicBezTo>
                  <a:pt x="4089596" y="1603818"/>
                  <a:pt x="4189517" y="1443309"/>
                  <a:pt x="4201050" y="1397185"/>
                </a:cubicBezTo>
                <a:lnTo>
                  <a:pt x="4213263" y="1348341"/>
                </a:lnTo>
                <a:cubicBezTo>
                  <a:pt x="4209192" y="1205879"/>
                  <a:pt x="4206635" y="1063366"/>
                  <a:pt x="4201050" y="920956"/>
                </a:cubicBezTo>
                <a:cubicBezTo>
                  <a:pt x="4198493" y="855754"/>
                  <a:pt x="4195332" y="790509"/>
                  <a:pt x="4188838" y="725580"/>
                </a:cubicBezTo>
                <a:cubicBezTo>
                  <a:pt x="4187168" y="708881"/>
                  <a:pt x="4183442" y="692072"/>
                  <a:pt x="4176625" y="676736"/>
                </a:cubicBezTo>
                <a:cubicBezTo>
                  <a:pt x="4166984" y="655047"/>
                  <a:pt x="4149810" y="637288"/>
                  <a:pt x="4139988" y="615681"/>
                </a:cubicBezTo>
                <a:cubicBezTo>
                  <a:pt x="4090178" y="506109"/>
                  <a:pt x="4147135" y="573982"/>
                  <a:pt x="4078927" y="505782"/>
                </a:cubicBezTo>
                <a:cubicBezTo>
                  <a:pt x="4064893" y="463688"/>
                  <a:pt x="4082998" y="503747"/>
                  <a:pt x="4078927" y="493571"/>
                </a:cubicBezTo>
                <a:close/>
              </a:path>
            </a:pathLst>
          </a:custGeom>
          <a:solidFill>
            <a:schemeClr val="bg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5" grpId="0" animBg="1"/>
      <p:bldP spid="55" grpId="1" animBg="1"/>
      <p:bldP spid="55" grpId="2" animBg="1"/>
      <p:bldP spid="73" grpId="0" animBg="1"/>
      <p:bldP spid="78" grpId="0" animBg="1"/>
      <p:bldP spid="79" grpId="0" animBg="1"/>
      <p:bldP spid="7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 Storage (put/get)</a:t>
            </a:r>
          </a:p>
          <a:p>
            <a:pPr lvl="1"/>
            <a:r>
              <a:rPr lang="en-US" dirty="0" smtClean="0"/>
              <a:t>Dynamo</a:t>
            </a:r>
          </a:p>
          <a:p>
            <a:pPr lvl="1"/>
            <a:r>
              <a:rPr lang="en-US" dirty="0" smtClean="0"/>
              <a:t>PNUTS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MemcacheDB</a:t>
            </a:r>
            <a:endParaRPr lang="en-US" dirty="0" smtClean="0"/>
          </a:p>
          <a:p>
            <a:pPr lvl="1"/>
            <a:r>
              <a:rPr lang="en-US" dirty="0" smtClean="0"/>
              <a:t>Cassandra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10535" t="20659" r="12353" b="18905"/>
          <a:stretch>
            <a:fillRect/>
          </a:stretch>
        </p:blipFill>
        <p:spPr bwMode="auto">
          <a:xfrm>
            <a:off x="1702676" y="1860329"/>
            <a:ext cx="3121572" cy="162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27746" t="27486" r="24732" b="56140"/>
          <a:stretch>
            <a:fillRect/>
          </a:stretch>
        </p:blipFill>
        <p:spPr bwMode="auto">
          <a:xfrm>
            <a:off x="1072055" y="1786755"/>
            <a:ext cx="2154621" cy="48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 l="5862" t="37663" r="5862" b="38123"/>
          <a:stretch>
            <a:fillRect/>
          </a:stretch>
        </p:blipFill>
        <p:spPr bwMode="auto">
          <a:xfrm>
            <a:off x="4603531" y="1502980"/>
            <a:ext cx="4035972" cy="83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601" y="2509346"/>
            <a:ext cx="2759811" cy="9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 bwMode="auto">
          <a:xfrm>
            <a:off x="5013076" y="3980333"/>
            <a:ext cx="3818965" cy="2517291"/>
          </a:xfrm>
          <a:prstGeom prst="wedgeEllipseCallout">
            <a:avLst>
              <a:gd name="adj1" fmla="val -98386"/>
              <a:gd name="adj2" fmla="val -44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18288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Speed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Scalability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Availability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Throughput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No Complexity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dirty="0" smtClean="0">
                <a:solidFill>
                  <a:schemeClr val="tx1"/>
                </a:solidFill>
              </a:rPr>
              <a:t>Approximately 3,000 lines of C++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>
                <a:solidFill>
                  <a:schemeClr val="tx1"/>
                </a:solidFill>
              </a:rPr>
              <a:t>Uses Tame extensions to SFS asynchronous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I/O and RPC libraries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>
                <a:solidFill>
                  <a:schemeClr val="tx1"/>
                </a:solidFill>
              </a:rPr>
              <a:t>Network operations use Sun RPC interfaces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>
                <a:solidFill>
                  <a:schemeClr val="tx1"/>
                </a:solidFill>
              </a:rPr>
              <a:t>Uses Yahoo’s ZooKeeper for coordination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Using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08" y="886615"/>
            <a:ext cx="8915400" cy="17687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Stores chain metadata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Monitors/notifies about node membership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32274" y="2521726"/>
            <a:ext cx="2915321" cy="246163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9288" y="2907929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  <a:endParaRPr kumimoji="0" lang="en-US" sz="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2119" y="2904812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8815" y="3651551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900" dirty="0" smtClean="0">
                <a:latin typeface="+mn-lt"/>
              </a:rPr>
              <a:t>CRAQ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3011245" y="4370170"/>
            <a:ext cx="2830157" cy="240904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37833" y="5672701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044603" y="5863221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719996" y="5649588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6141488" y="2513460"/>
            <a:ext cx="2932043" cy="241610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511566" y="2813623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8164546" y="3197780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7871751" y="3877033"/>
            <a:ext cx="557784" cy="557784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CRAQ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84616" y="2604396"/>
            <a:ext cx="106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DC1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4308" y="5782500"/>
            <a:ext cx="101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DC3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1660" y="2549828"/>
            <a:ext cx="90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DC2</a:t>
            </a:r>
            <a:endParaRPr lang="en-US" dirty="0"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458307" y="3605851"/>
            <a:ext cx="822960" cy="822960"/>
          </a:xfrm>
          <a:prstGeom prst="ellipse">
            <a:avLst/>
          </a:prstGeom>
          <a:solidFill>
            <a:srgbClr val="8BEC8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ZooKeeper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3" name="Straight Arrow Connector 32"/>
          <p:cNvCxnSpPr>
            <a:stCxn id="10" idx="6"/>
            <a:endCxn id="32" idx="2"/>
          </p:cNvCxnSpPr>
          <p:nvPr/>
        </p:nvCxnSpPr>
        <p:spPr bwMode="auto">
          <a:xfrm>
            <a:off x="1066599" y="3930443"/>
            <a:ext cx="391708" cy="868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2" idx="1"/>
          </p:cNvCxnSpPr>
          <p:nvPr/>
        </p:nvCxnSpPr>
        <p:spPr bwMode="auto">
          <a:xfrm rot="16200000" flipH="1">
            <a:off x="1085934" y="3233478"/>
            <a:ext cx="342344" cy="64344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32" idx="0"/>
          </p:cNvCxnSpPr>
          <p:nvPr/>
        </p:nvCxnSpPr>
        <p:spPr bwMode="auto">
          <a:xfrm rot="16200000" flipH="1">
            <a:off x="1686532" y="3422595"/>
            <a:ext cx="224941" cy="14157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auto">
          <a:xfrm>
            <a:off x="6494679" y="3446279"/>
            <a:ext cx="822960" cy="822960"/>
          </a:xfrm>
          <a:prstGeom prst="ellipse">
            <a:avLst/>
          </a:prstGeom>
          <a:solidFill>
            <a:srgbClr val="8BEC8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ZooKeeper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16" idx="3"/>
            <a:endCxn id="42" idx="7"/>
          </p:cNvCxnSpPr>
          <p:nvPr/>
        </p:nvCxnSpPr>
        <p:spPr bwMode="auto">
          <a:xfrm rot="5400000">
            <a:off x="7256647" y="3230194"/>
            <a:ext cx="277078" cy="3961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6"/>
            <a:endCxn id="17" idx="2"/>
          </p:cNvCxnSpPr>
          <p:nvPr/>
        </p:nvCxnSpPr>
        <p:spPr bwMode="auto">
          <a:xfrm flipV="1">
            <a:off x="7317639" y="3476672"/>
            <a:ext cx="846907" cy="3810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42" idx="5"/>
          </p:cNvCxnSpPr>
          <p:nvPr/>
        </p:nvCxnSpPr>
        <p:spPr bwMode="auto">
          <a:xfrm rot="10800000">
            <a:off x="7197119" y="4148719"/>
            <a:ext cx="674632" cy="720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965177" y="4672651"/>
            <a:ext cx="822960" cy="822960"/>
          </a:xfrm>
          <a:prstGeom prst="ellipse">
            <a:avLst/>
          </a:prstGeom>
          <a:solidFill>
            <a:srgbClr val="8BEC8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ZooKeeper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55" name="Straight Arrow Connector 54"/>
          <p:cNvCxnSpPr>
            <a:stCxn id="54" idx="3"/>
            <a:endCxn id="12" idx="7"/>
          </p:cNvCxnSpPr>
          <p:nvPr/>
        </p:nvCxnSpPr>
        <p:spPr bwMode="auto">
          <a:xfrm rot="5400000">
            <a:off x="3760166" y="5428856"/>
            <a:ext cx="379296" cy="2717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4"/>
            <a:endCxn id="13" idx="0"/>
          </p:cNvCxnSpPr>
          <p:nvPr/>
        </p:nvCxnSpPr>
        <p:spPr bwMode="auto">
          <a:xfrm rot="5400000">
            <a:off x="4166271" y="5652835"/>
            <a:ext cx="367610" cy="5316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5"/>
            <a:endCxn id="14" idx="1"/>
          </p:cNvCxnSpPr>
          <p:nvPr/>
        </p:nvCxnSpPr>
        <p:spPr bwMode="auto">
          <a:xfrm rot="16200000" flipH="1">
            <a:off x="4556558" y="5486149"/>
            <a:ext cx="356183" cy="1340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2" idx="2"/>
            <a:endCxn id="32" idx="6"/>
          </p:cNvCxnSpPr>
          <p:nvPr/>
        </p:nvCxnSpPr>
        <p:spPr bwMode="auto">
          <a:xfrm rot="10800000" flipV="1">
            <a:off x="2281267" y="3857759"/>
            <a:ext cx="4213412" cy="1595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4" idx="2"/>
            <a:endCxn id="32" idx="5"/>
          </p:cNvCxnSpPr>
          <p:nvPr/>
        </p:nvCxnSpPr>
        <p:spPr bwMode="auto">
          <a:xfrm rot="10800000">
            <a:off x="2160747" y="4308291"/>
            <a:ext cx="1804430" cy="7758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2" idx="3"/>
            <a:endCxn id="54" idx="6"/>
          </p:cNvCxnSpPr>
          <p:nvPr/>
        </p:nvCxnSpPr>
        <p:spPr bwMode="auto">
          <a:xfrm rot="5400000">
            <a:off x="5233962" y="3702894"/>
            <a:ext cx="935412" cy="182706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7" grpId="0"/>
      <p:bldP spid="28" grpId="0"/>
      <p:bldP spid="29" grpId="0"/>
      <p:bldP spid="32" grpId="0" animBg="1"/>
      <p:bldP spid="42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</a:rPr>
              <a:t>Does CRAQ </a:t>
            </a:r>
            <a:r>
              <a:rPr lang="en-US" b="1" dirty="0" smtClean="0">
                <a:solidFill>
                  <a:schemeClr val="tx1"/>
                </a:solidFill>
              </a:rPr>
              <a:t>scale</a:t>
            </a:r>
            <a:r>
              <a:rPr lang="en-US" dirty="0" smtClean="0">
                <a:solidFill>
                  <a:schemeClr val="tx1"/>
                </a:solidFill>
              </a:rPr>
              <a:t> vs. CR?</a:t>
            </a:r>
          </a:p>
          <a:p>
            <a:pPr eaLnBrk="1" hangingPunct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</a:rPr>
              <a:t>How does </a:t>
            </a:r>
            <a:r>
              <a:rPr lang="en-US" b="1" dirty="0" smtClean="0">
                <a:solidFill>
                  <a:schemeClr val="tx1"/>
                </a:solidFill>
              </a:rPr>
              <a:t>write rate</a:t>
            </a:r>
            <a:r>
              <a:rPr lang="en-US" dirty="0" smtClean="0">
                <a:solidFill>
                  <a:schemeClr val="tx1"/>
                </a:solidFill>
              </a:rPr>
              <a:t> impact performance?</a:t>
            </a:r>
          </a:p>
          <a:p>
            <a:pPr eaLnBrk="1" hangingPunct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</a:rPr>
              <a:t>Can CRAQ recover from </a:t>
            </a:r>
            <a:r>
              <a:rPr lang="en-US" b="1" dirty="0" smtClean="0">
                <a:solidFill>
                  <a:schemeClr val="tx1"/>
                </a:solidFill>
              </a:rPr>
              <a:t>failures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eaLnBrk="1" hangingPunct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</a:rPr>
              <a:t>How does </a:t>
            </a:r>
            <a:r>
              <a:rPr lang="en-US" b="1" dirty="0" smtClean="0">
                <a:solidFill>
                  <a:schemeClr val="tx1"/>
                </a:solidFill>
              </a:rPr>
              <a:t>WAN</a:t>
            </a:r>
            <a:r>
              <a:rPr lang="en-US" dirty="0" smtClean="0">
                <a:solidFill>
                  <a:schemeClr val="tx1"/>
                </a:solidFill>
              </a:rPr>
              <a:t> effect CRAQ?</a:t>
            </a:r>
          </a:p>
          <a:p>
            <a:pPr eaLnBrk="1" hangingPunct="1">
              <a:spcBef>
                <a:spcPts val="30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</a:rPr>
              <a:t>Tests use </a:t>
            </a:r>
            <a:r>
              <a:rPr lang="en-US" dirty="0" err="1" smtClean="0">
                <a:solidFill>
                  <a:schemeClr val="tx1"/>
                </a:solidFill>
              </a:rPr>
              <a:t>Emulab</a:t>
            </a:r>
            <a:r>
              <a:rPr lang="en-US" dirty="0" smtClean="0">
                <a:solidFill>
                  <a:schemeClr val="tx1"/>
                </a:solidFill>
              </a:rPr>
              <a:t> network emulation </a:t>
            </a:r>
            <a:r>
              <a:rPr lang="en-US" dirty="0" err="1" smtClean="0">
                <a:solidFill>
                  <a:schemeClr val="tx1"/>
                </a:solidFill>
              </a:rPr>
              <a:t>testbed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k_cr3_craq3_craq7_reads_as_writes_increase.wm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727" t="12844" r="4286" b="3067"/>
              <a:stretch>
                <a:fillRect/>
              </a:stretch>
            </p:blipFill>
          </mc:Choice>
          <mc:Fallback>
            <p:blipFill>
              <a:blip r:embed="rId4"/>
              <a:srcRect l="-727" t="12844" r="4286" b="3067"/>
              <a:stretch>
                <a:fillRect/>
              </a:stretch>
            </p:blipFill>
          </mc:Fallback>
        </mc:AlternateContent>
        <p:spPr>
          <a:xfrm>
            <a:off x="0" y="830912"/>
            <a:ext cx="9144000" cy="5979652"/>
          </a:xfrm>
          <a:prstGeom prst="rect">
            <a:avLst/>
          </a:prstGeom>
        </p:spPr>
      </p:pic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Throughput as Writes Increase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87520" y="1201468"/>
            <a:ext cx="731736" cy="4048264"/>
            <a:chOff x="1387520" y="1201468"/>
            <a:chExt cx="731736" cy="4048264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861073" y="1312433"/>
              <a:ext cx="258183" cy="3937299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9390" y="4780844"/>
              <a:ext cx="537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1x-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9390" y="3623782"/>
              <a:ext cx="537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3x-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87520" y="1201468"/>
              <a:ext cx="537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7x-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16" name="Rounded Rectangle 15"/>
          <p:cNvSpPr/>
          <p:nvPr/>
        </p:nvSpPr>
        <p:spPr bwMode="auto">
          <a:xfrm>
            <a:off x="8013599" y="2272834"/>
            <a:ext cx="256391" cy="289380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10800000" flipV="1">
            <a:off x="2668545" y="3463962"/>
            <a:ext cx="4248623" cy="216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Failure Recovery (Read Throughput)</a:t>
            </a:r>
          </a:p>
        </p:txBody>
      </p:sp>
      <p:pic>
        <p:nvPicPr>
          <p:cNvPr id="4" name="Picture 3" descr="failure_3_5_7.wm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727" t="12531" r="4213" b="2934"/>
              <a:stretch>
                <a:fillRect/>
              </a:stretch>
            </p:blipFill>
          </mc:Choice>
          <mc:Fallback>
            <p:blipFill>
              <a:blip r:embed="rId4"/>
              <a:srcRect l="-727" t="12531" r="4213" b="2934"/>
              <a:stretch>
                <a:fillRect/>
              </a:stretch>
            </p:blipFill>
          </mc:Fallback>
        </mc:AlternateContent>
        <p:spPr>
          <a:xfrm>
            <a:off x="0" y="819043"/>
            <a:ext cx="9192927" cy="603895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2848691" y="1126183"/>
            <a:ext cx="747782" cy="4120178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1156736" y="3389336"/>
            <a:ext cx="4926917" cy="1588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347721" y="3375554"/>
            <a:ext cx="4926917" cy="1588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244202" y="3086248"/>
            <a:ext cx="1509382" cy="1190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614858" y="3062507"/>
            <a:ext cx="5227955" cy="1466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 (Latency)</a:t>
            </a:r>
            <a:endParaRPr lang="en-US" dirty="0"/>
          </a:p>
        </p:txBody>
      </p:sp>
      <p:pic>
        <p:nvPicPr>
          <p:cNvPr id="4" name="Picture 3" descr="failure_zoo_rd_lat_3.wm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573" t="12547" r="53440" b="2476"/>
              <a:stretch>
                <a:fillRect/>
              </a:stretch>
            </p:blipFill>
          </mc:Choice>
          <mc:Fallback>
            <p:blipFill>
              <a:blip r:embed="rId4"/>
              <a:srcRect l="-573" t="12547" r="53440" b="2476"/>
              <a:stretch>
                <a:fillRect/>
              </a:stretch>
            </p:blipFill>
          </mc:Fallback>
        </mc:AlternateContent>
        <p:spPr>
          <a:xfrm>
            <a:off x="154304" y="1031268"/>
            <a:ext cx="4154340" cy="5617479"/>
          </a:xfrm>
          <a:prstGeom prst="rect">
            <a:avLst/>
          </a:prstGeom>
        </p:spPr>
      </p:pic>
      <p:pic>
        <p:nvPicPr>
          <p:cNvPr id="5" name="Picture 4" descr="failure_zoo_wrt_lat_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-493" t="11732" r="53290" b="2374"/>
              <a:stretch>
                <a:fillRect/>
              </a:stretch>
            </p:blipFill>
          </mc:Choice>
          <mc:Fallback>
            <p:blipFill>
              <a:blip r:embed="rId6"/>
              <a:srcRect l="-493" t="11732" r="53290" b="2374"/>
              <a:stretch>
                <a:fillRect/>
              </a:stretch>
            </p:blipFill>
          </mc:Fallback>
        </mc:AlternateContent>
        <p:spPr>
          <a:xfrm>
            <a:off x="4811599" y="961488"/>
            <a:ext cx="4166227" cy="5685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084" y="6177476"/>
            <a:ext cx="1115410" cy="40011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Time (</a:t>
            </a:r>
            <a:r>
              <a:rPr lang="en-US" sz="2000" dirty="0" err="1" smtClean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694" y="6177476"/>
            <a:ext cx="1115410" cy="40011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Time (</a:t>
            </a:r>
            <a:r>
              <a:rPr lang="en-US" sz="2000" dirty="0" err="1" smtClean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Read Latency</a:t>
            </a:r>
            <a:endParaRPr lang="en-US" dirty="0"/>
          </a:p>
        </p:txBody>
      </p:sp>
      <p:pic>
        <p:nvPicPr>
          <p:cNvPr id="4" name="Picture 3" descr="500_lats_wan_as_writes_increase.wm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1019" t="12363" r="4517" b="2597"/>
              <a:stretch>
                <a:fillRect/>
              </a:stretch>
            </p:blipFill>
          </mc:Choice>
          <mc:Fallback>
            <p:blipFill>
              <a:blip r:embed="rId4"/>
              <a:srcRect l="-1019" t="12363" r="4517" b="2597"/>
              <a:stretch>
                <a:fillRect/>
              </a:stretch>
            </p:blipFill>
          </mc:Fallback>
        </mc:AlternateContent>
        <p:spPr>
          <a:xfrm>
            <a:off x="0" y="807172"/>
            <a:ext cx="9155173" cy="60508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1230027" y="1085410"/>
            <a:ext cx="213360" cy="453972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0800000" flipV="1">
            <a:off x="2062753" y="3201696"/>
            <a:ext cx="4248623" cy="216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lg"/>
          </a:ln>
          <a:effectLst>
            <a:outerShdw blurRad="50800" dist="25400" dir="2700000" algn="tl" rotWithShape="0">
              <a:prstClr val="black">
                <a:alpha val="3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 bwMode="auto">
          <a:xfrm>
            <a:off x="6812536" y="1074219"/>
            <a:ext cx="2099535" cy="69745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Single Object Put/Get Insufficient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Test-and-Set, Append, Increment</a:t>
            </a:r>
          </a:p>
          <a:p>
            <a:pPr lvl="1"/>
            <a:r>
              <a:rPr lang="en-US" dirty="0" smtClean="0"/>
              <a:t>Trivial to implement</a:t>
            </a:r>
          </a:p>
          <a:p>
            <a:pPr lvl="1"/>
            <a:r>
              <a:rPr lang="en-US" dirty="0" smtClean="0"/>
              <a:t>Head alone can evaluate</a:t>
            </a:r>
          </a:p>
          <a:p>
            <a:r>
              <a:rPr lang="en-US" dirty="0" smtClean="0"/>
              <a:t>Multiple object transaction in same chain</a:t>
            </a:r>
          </a:p>
          <a:p>
            <a:pPr lvl="1"/>
            <a:r>
              <a:rPr lang="en-US" dirty="0" smtClean="0"/>
              <a:t>Can still be performed easily</a:t>
            </a:r>
          </a:p>
          <a:p>
            <a:pPr lvl="1"/>
            <a:r>
              <a:rPr lang="en-US" dirty="0" smtClean="0"/>
              <a:t>Head alone can evaluate</a:t>
            </a:r>
          </a:p>
          <a:p>
            <a:r>
              <a:rPr lang="en-US" dirty="0" smtClean="0"/>
              <a:t>Multiple chains</a:t>
            </a:r>
          </a:p>
          <a:p>
            <a:pPr lvl="1"/>
            <a:r>
              <a:rPr lang="en-US" dirty="0" smtClean="0"/>
              <a:t>An agreement protocol (2PC) can be used</a:t>
            </a:r>
          </a:p>
          <a:p>
            <a:pPr lvl="1"/>
            <a:r>
              <a:rPr lang="en-US" dirty="0" smtClean="0"/>
              <a:t>Only heads of chains need to participate</a:t>
            </a:r>
          </a:p>
          <a:p>
            <a:pPr lvl="1"/>
            <a:r>
              <a:rPr lang="en-US" dirty="0" smtClean="0"/>
              <a:t>Although degrades performance (use carefully!)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CRAQ Contributions?</a:t>
            </a:r>
          </a:p>
          <a:p>
            <a:pPr lvl="1"/>
            <a:r>
              <a:rPr lang="en-US" dirty="0" smtClean="0"/>
              <a:t>Challenges trade-off of consistency vs. throughput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Provides strong consistency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Throughput scales linearly for read-mostly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Support for wide-area deployments of chains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Provides atomic operations and transactions</a:t>
            </a:r>
          </a:p>
        </p:txBody>
      </p:sp>
      <p:pic>
        <p:nvPicPr>
          <p:cNvPr id="4" name="Picture 16" descr="C:\Documents and Settings\jterrace\Local Settings\Temporary Internet Files\Content.IE5\JWLE9REB\MPj0309460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7005" y="4615031"/>
            <a:ext cx="3118746" cy="20687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0914" y="5002305"/>
            <a:ext cx="211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Thank</a:t>
            </a:r>
          </a:p>
          <a:p>
            <a:r>
              <a:rPr lang="en-US" sz="3600" dirty="0" smtClean="0">
                <a:latin typeface="+mn-lt"/>
              </a:rPr>
              <a:t>You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532" y="5279304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Questions?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 bwMode="auto">
          <a:xfrm>
            <a:off x="1915745" y="2617859"/>
            <a:ext cx="1196761" cy="1194503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Manager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587199" y="231998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368989" y="3639633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205208" y="3504551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64" y="2076226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Write Request</a:t>
            </a:r>
            <a:endParaRPr lang="en-US" sz="1800" dirty="0">
              <a:latin typeface="+mn-lt"/>
            </a:endParaRPr>
          </a:p>
        </p:txBody>
      </p:sp>
      <p:cxnSp>
        <p:nvCxnSpPr>
          <p:cNvPr id="48" name="Shape 47"/>
          <p:cNvCxnSpPr>
            <a:stCxn id="47" idx="2"/>
          </p:cNvCxnSpPr>
          <p:nvPr/>
        </p:nvCxnSpPr>
        <p:spPr bwMode="auto">
          <a:xfrm rot="16200000" flipH="1">
            <a:off x="1004907" y="2381947"/>
            <a:ext cx="771265" cy="898485"/>
          </a:xfrm>
          <a:prstGeom prst="curvedConnector2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8" idx="7"/>
          </p:cNvCxnSpPr>
          <p:nvPr/>
        </p:nvCxnSpPr>
        <p:spPr bwMode="auto">
          <a:xfrm rot="5400000" flipH="1" flipV="1">
            <a:off x="3383896" y="1879908"/>
            <a:ext cx="466231" cy="1359534"/>
          </a:xfrm>
          <a:prstGeom prst="curvedConnector2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8" idx="6"/>
          </p:cNvCxnSpPr>
          <p:nvPr/>
        </p:nvCxnSpPr>
        <p:spPr bwMode="auto">
          <a:xfrm flipV="1">
            <a:off x="3112506" y="3146357"/>
            <a:ext cx="1451300" cy="68754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8" idx="4"/>
          </p:cNvCxnSpPr>
          <p:nvPr/>
        </p:nvCxnSpPr>
        <p:spPr bwMode="auto">
          <a:xfrm rot="16200000" flipH="1">
            <a:off x="3715055" y="2611432"/>
            <a:ext cx="745789" cy="3147647"/>
          </a:xfrm>
          <a:prstGeom prst="curvedConnector2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38" idx="5"/>
          </p:cNvCxnSpPr>
          <p:nvPr/>
        </p:nvCxnSpPr>
        <p:spPr bwMode="auto">
          <a:xfrm rot="16200000" flipH="1">
            <a:off x="3370317" y="3204357"/>
            <a:ext cx="339081" cy="1205227"/>
          </a:xfrm>
          <a:prstGeom prst="curvedConnector2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Multiply 59"/>
          <p:cNvSpPr/>
          <p:nvPr/>
        </p:nvSpPr>
        <p:spPr bwMode="auto">
          <a:xfrm>
            <a:off x="4304341" y="2866393"/>
            <a:ext cx="387275" cy="53788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17101" y="1997080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Read Request</a:t>
            </a:r>
            <a:endParaRPr lang="en-US" sz="1800" dirty="0">
              <a:latin typeface="+mn-lt"/>
            </a:endParaRPr>
          </a:p>
        </p:txBody>
      </p:sp>
      <p:cxnSp>
        <p:nvCxnSpPr>
          <p:cNvPr id="62" name="Curved Connector 34"/>
          <p:cNvCxnSpPr/>
          <p:nvPr/>
        </p:nvCxnSpPr>
        <p:spPr bwMode="auto">
          <a:xfrm rot="10800000" flipV="1">
            <a:off x="6540120" y="2184114"/>
            <a:ext cx="605347" cy="24927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4363799" y="1884710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80" name="Curved Connector 34"/>
          <p:cNvCxnSpPr/>
          <p:nvPr/>
        </p:nvCxnSpPr>
        <p:spPr bwMode="auto">
          <a:xfrm rot="10800000">
            <a:off x="6421426" y="4213918"/>
            <a:ext cx="1032649" cy="83091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156581" y="4562137"/>
            <a:ext cx="977603" cy="689076"/>
            <a:chOff x="6102792" y="3862890"/>
            <a:chExt cx="977603" cy="689076"/>
          </a:xfrm>
        </p:grpSpPr>
        <p:cxnSp>
          <p:nvCxnSpPr>
            <p:cNvPr id="83" name="Curved Connector 34"/>
            <p:cNvCxnSpPr/>
            <p:nvPr/>
          </p:nvCxnSpPr>
          <p:spPr bwMode="auto">
            <a:xfrm rot="16200000" flipH="1">
              <a:off x="6247056" y="3718626"/>
              <a:ext cx="689076" cy="977603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335530" y="4137977"/>
              <a:ext cx="20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</a:rPr>
                <a:t>B</a:t>
              </a:r>
              <a:endParaRPr lang="en-US" sz="1800" b="1" dirty="0">
                <a:latin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682553" y="2457129"/>
            <a:ext cx="925825" cy="583756"/>
            <a:chOff x="6693311" y="1757882"/>
            <a:chExt cx="925825" cy="583756"/>
          </a:xfrm>
        </p:grpSpPr>
        <p:cxnSp>
          <p:nvCxnSpPr>
            <p:cNvPr id="86" name="Curved Connector 34"/>
            <p:cNvCxnSpPr/>
            <p:nvPr/>
          </p:nvCxnSpPr>
          <p:spPr bwMode="auto">
            <a:xfrm flipV="1">
              <a:off x="6693311" y="1757882"/>
              <a:ext cx="925825" cy="415457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050636" y="1972306"/>
              <a:ext cx="20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</a:rPr>
                <a:t>A</a:t>
              </a:r>
              <a:endParaRPr lang="en-US" sz="1800" b="1" dirty="0">
                <a:latin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18894" y="5097076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Read Request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2" animBg="1"/>
      <p:bldP spid="60" grpId="0" animBg="1"/>
      <p:bldP spid="61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Writes ordered after commit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Reads can be out-of-order or stale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Easy to scale, high throughput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Difficult application programming model</a:t>
            </a:r>
          </a:p>
        </p:txBody>
      </p:sp>
      <p:pic>
        <p:nvPicPr>
          <p:cNvPr id="4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9286" y="2989475"/>
            <a:ext cx="888274" cy="888274"/>
          </a:xfrm>
          <a:prstGeom prst="rect">
            <a:avLst/>
          </a:prstGeom>
          <a:noFill/>
        </p:spPr>
      </p:pic>
      <p:pic>
        <p:nvPicPr>
          <p:cNvPr id="5" name="Picture 3" descr="C:\Documents and Settings\Administrator\Local Settings\Temp\Temporary Internet Files\Content.IE5\QLY3ST2J\MPj043316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95" y="4430322"/>
            <a:ext cx="933993" cy="933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Solution to Consistency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915745" y="3177256"/>
            <a:ext cx="1196761" cy="1194503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Manager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85317" y="2207439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87199" y="2879385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68989" y="4199030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05208" y="4063948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2958760" y="2682099"/>
            <a:ext cx="2649956" cy="2319618"/>
            <a:chOff x="3034065" y="2671342"/>
            <a:chExt cx="2649956" cy="2319618"/>
          </a:xfrm>
        </p:grpSpPr>
        <p:cxnSp>
          <p:nvCxnSpPr>
            <p:cNvPr id="16" name="Shape 15"/>
            <p:cNvCxnSpPr>
              <a:stCxn id="5" idx="7"/>
              <a:endCxn id="6" idx="2"/>
            </p:cNvCxnSpPr>
            <p:nvPr/>
          </p:nvCxnSpPr>
          <p:spPr bwMode="auto">
            <a:xfrm rot="5400000" flipH="1" flipV="1">
              <a:off x="3417679" y="2287728"/>
              <a:ext cx="680846" cy="1448073"/>
            </a:xfrm>
            <a:prstGeom prst="curvedConnector2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6"/>
              <a:endCxn id="8" idx="2"/>
            </p:cNvCxnSpPr>
            <p:nvPr/>
          </p:nvCxnSpPr>
          <p:spPr bwMode="auto">
            <a:xfrm flipV="1">
              <a:off x="3209328" y="3343287"/>
              <a:ext cx="2474693" cy="431221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5" idx="5"/>
              <a:endCxn id="9" idx="3"/>
            </p:cNvCxnSpPr>
            <p:nvPr/>
          </p:nvCxnSpPr>
          <p:spPr bwMode="auto">
            <a:xfrm rot="16200000" flipH="1">
              <a:off x="3928583" y="3302311"/>
              <a:ext cx="794132" cy="2583166"/>
            </a:xfrm>
            <a:prstGeom prst="curvedConnector3">
              <a:avLst>
                <a:gd name="adj1" fmla="val 145896"/>
              </a:avLst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5" idx="5"/>
              <a:endCxn id="10" idx="2"/>
            </p:cNvCxnSpPr>
            <p:nvPr/>
          </p:nvCxnSpPr>
          <p:spPr bwMode="auto">
            <a:xfrm rot="16200000" flipH="1">
              <a:off x="3502537" y="3728357"/>
              <a:ext cx="331022" cy="1267964"/>
            </a:xfrm>
            <a:prstGeom prst="curvedConnector2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822" y="2635623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Write Request</a:t>
            </a:r>
            <a:endParaRPr lang="en-US" sz="1800" dirty="0">
              <a:latin typeface="+mn-lt"/>
            </a:endParaRPr>
          </a:p>
        </p:txBody>
      </p:sp>
      <p:cxnSp>
        <p:nvCxnSpPr>
          <p:cNvPr id="24" name="Shape 23"/>
          <p:cNvCxnSpPr/>
          <p:nvPr/>
        </p:nvCxnSpPr>
        <p:spPr bwMode="auto">
          <a:xfrm>
            <a:off x="1388739" y="3074380"/>
            <a:ext cx="498522" cy="462938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36"/>
          <p:cNvGrpSpPr/>
          <p:nvPr/>
        </p:nvGrpSpPr>
        <p:grpSpPr>
          <a:xfrm>
            <a:off x="2514128" y="2660583"/>
            <a:ext cx="3073074" cy="2319619"/>
            <a:chOff x="2610948" y="2671341"/>
            <a:chExt cx="3073074" cy="2319619"/>
          </a:xfrm>
        </p:grpSpPr>
        <p:cxnSp>
          <p:nvCxnSpPr>
            <p:cNvPr id="27" name="Shape 26"/>
            <p:cNvCxnSpPr>
              <a:stCxn id="6" idx="2"/>
              <a:endCxn id="5" idx="7"/>
            </p:cNvCxnSpPr>
            <p:nvPr/>
          </p:nvCxnSpPr>
          <p:spPr bwMode="auto">
            <a:xfrm rot="10800000" flipV="1">
              <a:off x="3034067" y="2671341"/>
              <a:ext cx="1448073" cy="680846"/>
            </a:xfrm>
            <a:prstGeom prst="curvedConnector2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hape 26"/>
            <p:cNvCxnSpPr>
              <a:stCxn id="8" idx="2"/>
              <a:endCxn id="5" idx="6"/>
            </p:cNvCxnSpPr>
            <p:nvPr/>
          </p:nvCxnSpPr>
          <p:spPr bwMode="auto">
            <a:xfrm rot="10800000" flipV="1">
              <a:off x="3209329" y="3343286"/>
              <a:ext cx="2474693" cy="431221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hape 26"/>
            <p:cNvCxnSpPr>
              <a:stCxn id="10" idx="2"/>
              <a:endCxn id="5" idx="5"/>
            </p:cNvCxnSpPr>
            <p:nvPr/>
          </p:nvCxnSpPr>
          <p:spPr bwMode="auto">
            <a:xfrm rot="10800000">
              <a:off x="3034066" y="4196828"/>
              <a:ext cx="1267964" cy="331022"/>
            </a:xfrm>
            <a:prstGeom prst="curvedConnector2">
              <a:avLst/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hape 26"/>
            <p:cNvCxnSpPr>
              <a:stCxn id="9" idx="3"/>
              <a:endCxn id="5" idx="4"/>
            </p:cNvCxnSpPr>
            <p:nvPr/>
          </p:nvCxnSpPr>
          <p:spPr bwMode="auto">
            <a:xfrm rot="5400000" flipH="1">
              <a:off x="3804489" y="3178218"/>
              <a:ext cx="619201" cy="3006284"/>
            </a:xfrm>
            <a:prstGeom prst="curvedConnector3">
              <a:avLst>
                <a:gd name="adj1" fmla="val -58862"/>
              </a:avLst>
            </a:prstGeom>
            <a:ln>
              <a:headEnd type="none" w="med" len="med"/>
              <a:tailEnd type="triangle" w="med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63377" y="2388191"/>
            <a:ext cx="2097741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Two-Phase Commit: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Prepare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Vote: Yes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/>
              <a:t>Ack</a:t>
            </a:r>
            <a:endParaRPr lang="en-US" dirty="0"/>
          </a:p>
        </p:txBody>
      </p:sp>
      <p:cxnSp>
        <p:nvCxnSpPr>
          <p:cNvPr id="46" name="Shape 45"/>
          <p:cNvCxnSpPr/>
          <p:nvPr/>
        </p:nvCxnSpPr>
        <p:spPr bwMode="auto">
          <a:xfrm rot="16200000" flipV="1">
            <a:off x="1863510" y="2825113"/>
            <a:ext cx="367977" cy="344219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Reads and Writes strictly ordered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Easy 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Expensive implementation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Doesn’t scale well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241" y="2279470"/>
            <a:ext cx="888274" cy="888274"/>
          </a:xfrm>
          <a:prstGeom prst="rect">
            <a:avLst/>
          </a:prstGeom>
          <a:noFill/>
        </p:spPr>
      </p:pic>
      <p:pic>
        <p:nvPicPr>
          <p:cNvPr id="3075" name="Picture 3" descr="C:\Documents and Settings\Administrator\Local Settings\Temp\Temporary Internet Files\Content.IE5\QLY3ST2J\MPj043316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590" y="4056019"/>
            <a:ext cx="933993" cy="933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Easy 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Easy to scale, high throughput</a:t>
            </a:r>
          </a:p>
        </p:txBody>
      </p:sp>
      <p:pic>
        <p:nvPicPr>
          <p:cNvPr id="4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059" y="870219"/>
            <a:ext cx="888274" cy="888274"/>
          </a:xfrm>
          <a:prstGeom prst="rect">
            <a:avLst/>
          </a:prstGeom>
          <a:noFill/>
        </p:spPr>
      </p:pic>
      <p:pic>
        <p:nvPicPr>
          <p:cNvPr id="5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6407" y="2957200"/>
            <a:ext cx="888274" cy="888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 bwMode="auto">
          <a:xfrm flipV="1">
            <a:off x="1925619" y="5545370"/>
            <a:ext cx="5479227" cy="27091"/>
          </a:xfrm>
          <a:prstGeom prst="line">
            <a:avLst/>
          </a:prstGeom>
          <a:ln>
            <a:solidFill>
              <a:srgbClr val="D2A000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>
            <a:off x="1669229" y="5154705"/>
            <a:ext cx="5733829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1656678" y="5325035"/>
            <a:ext cx="5733829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Replication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2055595" y="4478932"/>
            <a:ext cx="1196761" cy="1194503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Manager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25167" y="3509115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27049" y="4181061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08839" y="5500706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345058" y="5365624"/>
            <a:ext cx="1033969" cy="927804"/>
          </a:xfrm>
          <a:prstGeom prst="ellipse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Replica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216" y="5174431"/>
            <a:ext cx="124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HEAD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6237" y="5208499"/>
            <a:ext cx="124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TAIL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5622" y="3905025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Write Request</a:t>
            </a:r>
            <a:endParaRPr lang="en-US" sz="1800" dirty="0">
              <a:latin typeface="+mn-lt"/>
            </a:endParaRPr>
          </a:p>
        </p:txBody>
      </p:sp>
      <p:cxnSp>
        <p:nvCxnSpPr>
          <p:cNvPr id="59" name="Shape 58"/>
          <p:cNvCxnSpPr/>
          <p:nvPr/>
        </p:nvCxnSpPr>
        <p:spPr bwMode="auto">
          <a:xfrm rot="16200000" flipH="1">
            <a:off x="856560" y="4500767"/>
            <a:ext cx="397535" cy="2124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hape 45"/>
          <p:cNvCxnSpPr/>
          <p:nvPr/>
        </p:nvCxnSpPr>
        <p:spPr bwMode="auto">
          <a:xfrm rot="16200000" flipV="1">
            <a:off x="1171181" y="4538305"/>
            <a:ext cx="388878" cy="1243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30946" y="4068190"/>
            <a:ext cx="171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Read Request</a:t>
            </a:r>
            <a:endParaRPr lang="en-US" sz="1800" dirty="0">
              <a:latin typeface="+mn-lt"/>
            </a:endParaRPr>
          </a:p>
        </p:txBody>
      </p:sp>
      <p:cxnSp>
        <p:nvCxnSpPr>
          <p:cNvPr id="71" name="Shape 58"/>
          <p:cNvCxnSpPr/>
          <p:nvPr/>
        </p:nvCxnSpPr>
        <p:spPr bwMode="auto">
          <a:xfrm rot="5400000">
            <a:off x="7570860" y="4669918"/>
            <a:ext cx="412420" cy="5037"/>
          </a:xfrm>
          <a:prstGeom prst="straightConnector1">
            <a:avLst/>
          </a:prstGeom>
          <a:ln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hape 45"/>
          <p:cNvCxnSpPr/>
          <p:nvPr/>
        </p:nvCxnSpPr>
        <p:spPr bwMode="auto">
          <a:xfrm rot="16200000" flipV="1">
            <a:off x="7894433" y="4699399"/>
            <a:ext cx="385859" cy="8403"/>
          </a:xfrm>
          <a:prstGeom prst="straightConnector1">
            <a:avLst/>
          </a:prstGeom>
          <a:ln>
            <a:solidFill>
              <a:srgbClr val="D2A000"/>
            </a:solidFill>
            <a:headEnd type="none" w="med" len="med"/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 bwMode="auto">
          <a:xfrm>
            <a:off x="3743662" y="946672"/>
            <a:ext cx="2915322" cy="2560321"/>
          </a:xfrm>
          <a:prstGeom prst="wedgeRoundRectCallout">
            <a:avLst>
              <a:gd name="adj1" fmla="val 76305"/>
              <a:gd name="adj2" fmla="val 10409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8211" y="1108037"/>
            <a:ext cx="1290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W1</a:t>
            </a:r>
          </a:p>
          <a:p>
            <a:r>
              <a:rPr lang="en-US" dirty="0" smtClean="0">
                <a:latin typeface="+mn-lt"/>
              </a:rPr>
              <a:t>R1</a:t>
            </a:r>
          </a:p>
          <a:p>
            <a:r>
              <a:rPr lang="en-US" dirty="0" smtClean="0">
                <a:latin typeface="+mn-lt"/>
              </a:rPr>
              <a:t>W2</a:t>
            </a:r>
          </a:p>
          <a:p>
            <a:r>
              <a:rPr lang="en-US" dirty="0" smtClean="0">
                <a:latin typeface="+mn-lt"/>
              </a:rPr>
              <a:t>R2</a:t>
            </a:r>
          </a:p>
          <a:p>
            <a:r>
              <a:rPr lang="en-US" dirty="0" smtClean="0">
                <a:latin typeface="+mn-lt"/>
              </a:rPr>
              <a:t>R3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245" y="1075765"/>
            <a:ext cx="2592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van </a:t>
            </a:r>
            <a:r>
              <a:rPr lang="en-US" dirty="0" err="1" smtClean="0">
                <a:latin typeface="+mn-lt"/>
              </a:rPr>
              <a:t>Renesse</a:t>
            </a:r>
            <a:r>
              <a:rPr lang="en-US" dirty="0" smtClean="0">
                <a:latin typeface="+mn-lt"/>
              </a:rPr>
              <a:t> &amp; Schneider</a:t>
            </a:r>
          </a:p>
          <a:p>
            <a:r>
              <a:rPr lang="en-US" dirty="0" smtClean="0">
                <a:latin typeface="+mn-lt"/>
              </a:rPr>
              <a:t>(OSDI 2004</a:t>
            </a:r>
            <a:r>
              <a:rPr lang="en-US" dirty="0">
                <a:latin typeface="+mn-lt"/>
              </a:rPr>
              <a:t>)</a:t>
            </a:r>
            <a:endParaRPr lang="en-US" dirty="0" smtClean="0"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25079" y="1122388"/>
            <a:ext cx="885830" cy="2119236"/>
            <a:chOff x="7217499" y="1100872"/>
            <a:chExt cx="885830" cy="2119236"/>
          </a:xfrm>
        </p:grpSpPr>
        <p:sp>
          <p:nvSpPr>
            <p:cNvPr id="24" name="TextBox 23"/>
            <p:cNvSpPr txBox="1"/>
            <p:nvPr/>
          </p:nvSpPr>
          <p:spPr>
            <a:xfrm>
              <a:off x="7217499" y="1100872"/>
              <a:ext cx="7315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W1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71809" y="1538348"/>
              <a:ext cx="7315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1809" y="1975824"/>
              <a:ext cx="7315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7499" y="2413300"/>
              <a:ext cx="7315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W2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71809" y="2850776"/>
              <a:ext cx="7315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R3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7601" y="1206649"/>
            <a:ext cx="689851" cy="1751701"/>
            <a:chOff x="6707601" y="1206649"/>
            <a:chExt cx="689851" cy="1751701"/>
          </a:xfrm>
        </p:grpSpPr>
        <p:cxnSp>
          <p:nvCxnSpPr>
            <p:cNvPr id="31" name="Straight Connector 30"/>
            <p:cNvCxnSpPr/>
            <p:nvPr/>
          </p:nvCxnSpPr>
          <p:spPr bwMode="auto">
            <a:xfrm flipV="1">
              <a:off x="6717710" y="2506531"/>
              <a:ext cx="548640" cy="1794"/>
            </a:xfrm>
            <a:prstGeom prst="line">
              <a:avLst/>
            </a:prstGeom>
            <a:ln>
              <a:solidFill>
                <a:srgbClr val="D2A000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6717710" y="1206649"/>
              <a:ext cx="548640" cy="1794"/>
            </a:xfrm>
            <a:prstGeom prst="line">
              <a:avLst/>
            </a:prstGeom>
            <a:ln>
              <a:solidFill>
                <a:srgbClr val="D2A000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rot="10800000" flipV="1">
              <a:off x="6707601" y="2955676"/>
              <a:ext cx="687127" cy="26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0800000" flipV="1">
              <a:off x="6707601" y="2077282"/>
              <a:ext cx="689851" cy="73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rot="10800000">
              <a:off x="6707601" y="1658468"/>
              <a:ext cx="688883" cy="335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 bwMode="auto">
          <a:xfrm flipH="1" flipV="1">
            <a:off x="6741018" y="2627404"/>
            <a:ext cx="548640" cy="1794"/>
          </a:xfrm>
          <a:prstGeom prst="line">
            <a:avLst/>
          </a:prstGeom>
          <a:ln>
            <a:solidFill>
              <a:srgbClr val="D2A000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H="1" flipV="1">
            <a:off x="6741018" y="1339392"/>
            <a:ext cx="548640" cy="1794"/>
          </a:xfrm>
          <a:prstGeom prst="line">
            <a:avLst/>
          </a:prstGeom>
          <a:ln>
            <a:solidFill>
              <a:srgbClr val="D2A000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6749192" y="3081009"/>
            <a:ext cx="694944" cy="523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6752886" y="2212544"/>
            <a:ext cx="691250" cy="7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flipV="1">
            <a:off x="6752886" y="1780528"/>
            <a:ext cx="691250" cy="59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7319E-6 L -0.14827 0.037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7319E-6 L -0.14827 0.037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7467E-6 L -0.01875 0.200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31853E-7 L -0.17049 -0.070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-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0342E-6 L 0.03195 -0.089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78372E-6 L 0.18472 0.106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913E-6 L 0.1823 0.105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4" grpId="0" animBg="1"/>
      <p:bldP spid="15" grpId="0" build="allAtOnce" animBg="1"/>
      <p:bldP spid="16" grpId="0" animBg="1"/>
      <p:bldP spid="17" grpId="0" animBg="1"/>
      <p:bldP spid="18" grpId="0"/>
      <p:bldP spid="19" grpId="1"/>
      <p:bldP spid="58" grpId="0" animBg="1"/>
      <p:bldP spid="70" grpId="0" animBg="1"/>
      <p:bldP spid="20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Simple replication</a:t>
            </a:r>
          </a:p>
          <a:p>
            <a:r>
              <a:rPr lang="en-US" dirty="0" smtClean="0"/>
              <a:t>Increases write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Low read throughput</a:t>
            </a:r>
          </a:p>
          <a:p>
            <a:endParaRPr lang="en-US" dirty="0" smtClean="0"/>
          </a:p>
          <a:p>
            <a:r>
              <a:rPr lang="en-US" dirty="0" smtClean="0"/>
              <a:t>Can we increase throughput?</a:t>
            </a:r>
          </a:p>
          <a:p>
            <a:r>
              <a:rPr lang="en-US" dirty="0" smtClean="0"/>
              <a:t>Insight:</a:t>
            </a:r>
          </a:p>
          <a:p>
            <a:pPr lvl="1"/>
            <a:r>
              <a:rPr lang="en-US" dirty="0" smtClean="0"/>
              <a:t>Most applications are read-heavy (100:1)</a:t>
            </a:r>
          </a:p>
        </p:txBody>
      </p:sp>
      <p:pic>
        <p:nvPicPr>
          <p:cNvPr id="4" name="Picture 2" descr="C:\Documents and Settings\Administrator\Local Settings\Temp\Temporary Internet Files\Content.IE5\A3WZODYJ\MPj043316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183" y="1494163"/>
            <a:ext cx="888274" cy="888274"/>
          </a:xfrm>
          <a:prstGeom prst="rect">
            <a:avLst/>
          </a:prstGeom>
          <a:noFill/>
        </p:spPr>
      </p:pic>
      <p:pic>
        <p:nvPicPr>
          <p:cNvPr id="6" name="Picture 3" descr="C:\Documents and Settings\Administrator\Local Settings\Temp\Temporary Internet Files\Content.IE5\QLY3ST2J\MPj043316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8160" y="3432076"/>
            <a:ext cx="933993" cy="933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fmeas_part3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5959FE"/>
      </a:folHlink>
    </a:clrScheme>
    <a:fontScheme name="trfmeas_part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fmeas_part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fmeas_part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33326</TotalTime>
  <Words>759</Words>
  <Application>Microsoft Office PowerPoint</Application>
  <PresentationFormat>On-screen Show (4:3)</PresentationFormat>
  <Paragraphs>357</Paragraphs>
  <Slides>28</Slides>
  <Notes>20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trfmeas_part3</vt:lpstr>
      <vt:lpstr>Slide 1</vt:lpstr>
      <vt:lpstr>Data Storage Revolution</vt:lpstr>
      <vt:lpstr>Eventual Consistency</vt:lpstr>
      <vt:lpstr>Eventual Consistency</vt:lpstr>
      <vt:lpstr>Traditional Solution to Consistency</vt:lpstr>
      <vt:lpstr>Strong Consistency</vt:lpstr>
      <vt:lpstr>Our Goal</vt:lpstr>
      <vt:lpstr>Chain Replication</vt:lpstr>
      <vt:lpstr>Chain Replication</vt:lpstr>
      <vt:lpstr>CRAQ</vt:lpstr>
      <vt:lpstr>CRAQ</vt:lpstr>
      <vt:lpstr>Multicast Optimizations</vt:lpstr>
      <vt:lpstr>Multicast Optimizations</vt:lpstr>
      <vt:lpstr>CRAQ Benefits</vt:lpstr>
      <vt:lpstr>High Diversity</vt:lpstr>
      <vt:lpstr>Multi-Datacenter CRAQ</vt:lpstr>
      <vt:lpstr>Multi-Datacenter CRAQ</vt:lpstr>
      <vt:lpstr>Chain Configuration</vt:lpstr>
      <vt:lpstr>Master Datacenter</vt:lpstr>
      <vt:lpstr>Implementation</vt:lpstr>
      <vt:lpstr>Coordination Using ZooKeeper</vt:lpstr>
      <vt:lpstr>Evaluation</vt:lpstr>
      <vt:lpstr>Read Throughput as Writes Increase</vt:lpstr>
      <vt:lpstr>Failure Recovery (Read Throughput)</vt:lpstr>
      <vt:lpstr>Failure Recovery (Latency)</vt:lpstr>
      <vt:lpstr>Geo-replicated Read Latency</vt:lpstr>
      <vt:lpstr>If Single Object Put/Get Insufficient</vt:lpstr>
      <vt:lpstr>Summary</vt:lpstr>
    </vt:vector>
  </TitlesOfParts>
  <Company>AT&amp;T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WorldNet Data Warehouse  Albert Greenberg albert@research.att.com http://www.research.att.com/~albert/talks/IF-June98.html</dc:title>
  <dc:creator>Albert Greenberg</dc:creator>
  <cp:lastModifiedBy>Jeff Terrace</cp:lastModifiedBy>
  <cp:revision>2623</cp:revision>
  <cp:lastPrinted>1998-06-29T00:15:13Z</cp:lastPrinted>
  <dcterms:created xsi:type="dcterms:W3CDTF">2009-06-18T17:12:37Z</dcterms:created>
  <dcterms:modified xsi:type="dcterms:W3CDTF">2009-06-18T17:16:48Z</dcterms:modified>
</cp:coreProperties>
</file>