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tags/tag12.xml" ContentType="application/vnd.openxmlformats-officedocument.presentationml.tags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tags/tag10.xml" ContentType="application/vnd.openxmlformats-officedocument.presentationml.tag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7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slides/slide9.xml" ContentType="application/vnd.openxmlformats-officedocument.presentationml.slide+xml"/>
  <Default Extension="rels" ContentType="application/vnd.openxmlformats-package.relationships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75" r:id="rId2"/>
    <p:sldId id="555" r:id="rId3"/>
    <p:sldId id="556" r:id="rId4"/>
    <p:sldId id="557" r:id="rId5"/>
    <p:sldId id="542" r:id="rId6"/>
    <p:sldId id="558" r:id="rId7"/>
    <p:sldId id="545" r:id="rId8"/>
    <p:sldId id="559" r:id="rId9"/>
    <p:sldId id="560" r:id="rId10"/>
    <p:sldId id="561" r:id="rId11"/>
    <p:sldId id="562" r:id="rId12"/>
    <p:sldId id="563" r:id="rId13"/>
    <p:sldId id="551" r:id="rId14"/>
    <p:sldId id="564" r:id="rId15"/>
    <p:sldId id="565" r:id="rId16"/>
    <p:sldId id="566" r:id="rId17"/>
    <p:sldId id="552" r:id="rId18"/>
    <p:sldId id="553" r:id="rId19"/>
    <p:sldId id="554" r:id="rId20"/>
    <p:sldId id="567" r:id="rId21"/>
    <p:sldId id="540" r:id="rId22"/>
  </p:sldIdLst>
  <p:sldSz cx="9144000" cy="6858000" type="screen4x3"/>
  <p:notesSz cx="6934200" cy="92329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rgbClr val="FF0000"/>
    </p:penClr>
  </p:showPr>
  <p:clrMru>
    <a:srgbClr val="009900"/>
    <a:srgbClr val="0000FF"/>
    <a:srgbClr val="3333FF"/>
    <a:srgbClr val="FF0066"/>
    <a:srgbClr val="FFFF00"/>
    <a:srgbClr val="FFFF81"/>
    <a:srgbClr val="4F81BD"/>
    <a:srgbClr val="FAC090"/>
    <a:srgbClr val="FABE66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0660" autoAdjust="0"/>
    <p:restoredTop sz="73005" autoAdjust="0"/>
  </p:normalViewPr>
  <p:slideViewPr>
    <p:cSldViewPr snapToGrid="0">
      <p:cViewPr varScale="1">
        <p:scale>
          <a:sx n="92" d="100"/>
          <a:sy n="92" d="100"/>
        </p:scale>
        <p:origin x="-1112" y="-104"/>
      </p:cViewPr>
      <p:guideLst>
        <p:guide orient="horz" pos="2143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8" y="2268"/>
      </p:cViewPr>
      <p:guideLst>
        <p:guide orient="horz" pos="2908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t" anchorCtr="0" compatLnSpc="1">
            <a:prstTxWarp prst="textNoShape">
              <a:avLst/>
            </a:prstTxWarp>
          </a:bodyPr>
          <a:lstStyle>
            <a:lvl1pPr algn="l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-95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t" anchorCtr="0" compatLnSpc="1">
            <a:prstTxWarp prst="textNoShape">
              <a:avLst/>
            </a:prstTxWarp>
          </a:bodyPr>
          <a:lstStyle>
            <a:lvl1pPr algn="r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1038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89438"/>
            <a:ext cx="51466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63" tIns="45331" rIns="90663" bIns="45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83638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b" anchorCtr="0" compatLnSpc="1">
            <a:prstTxWarp prst="textNoShape">
              <a:avLst/>
            </a:prstTxWarp>
          </a:bodyPr>
          <a:lstStyle>
            <a:lvl1pPr algn="l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783638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8" tIns="0" rIns="18758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1000" i="1" smtClean="0">
                <a:latin typeface="Times"/>
              </a:defRPr>
            </a:lvl1pPr>
          </a:lstStyle>
          <a:p>
            <a:pPr>
              <a:defRPr/>
            </a:pPr>
            <a:fld id="{242599E9-AC58-4238-8B93-36368A4DE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866B4-466A-421B-931A-352847EF60CC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- Jeff Terrace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Firecoral</a:t>
            </a:r>
            <a:r>
              <a:rPr lang="fr-FR" dirty="0" smtClean="0"/>
              <a:t>,</a:t>
            </a:r>
            <a:r>
              <a:rPr lang="fr-FR" baseline="0" dirty="0" smtClean="0"/>
              <a:t> p2p network for web content</a:t>
            </a:r>
          </a:p>
          <a:p>
            <a:pPr>
              <a:buFontTx/>
              <a:buChar char="-"/>
            </a:pPr>
            <a:r>
              <a:rPr lang="fr-FR" baseline="0" dirty="0" smtClean="0"/>
              <a:t> Joint </a:t>
            </a:r>
            <a:r>
              <a:rPr lang="fr-FR" baseline="0" dirty="0" err="1" smtClean="0"/>
              <a:t>Work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Make clear this is in browser</a:t>
            </a:r>
          </a:p>
          <a:p>
            <a:pPr>
              <a:buFontTx/>
              <a:buChar char="-"/>
            </a:pPr>
            <a:r>
              <a:rPr lang="en-US" dirty="0" smtClean="0"/>
              <a:t>Only </a:t>
            </a:r>
            <a:r>
              <a:rPr lang="en-US" dirty="0" err="1" smtClean="0"/>
              <a:t>urls</a:t>
            </a:r>
            <a:r>
              <a:rPr lang="en-US" dirty="0" smtClean="0"/>
              <a:t> selected are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2599E9-AC58-4238-8B93-36368A4DEC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1B95-20B4-4A17-9AB8-81D87471FE78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692" y="211283"/>
            <a:ext cx="529935" cy="33943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422BB-DD7B-4877-B7C3-6919F71750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9881D-5772-4A41-B163-C73AE01B3FC7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0063" y="152400"/>
            <a:ext cx="2282825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697663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7927-26A8-4F3B-B78C-0CAFEFE02530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3288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815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381500" cy="281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62400"/>
            <a:ext cx="4381500" cy="281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0D195-68FA-4977-9CF1-05FE8179E96F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F1845-0D9E-44F0-B572-312FFC6ED8CB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C2CA9-B57E-4F81-A423-94EA50C359A5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815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815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C65C-12E6-4381-8D79-2050867CAFCA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537FA-F4FC-4321-A44E-9486BF8448EA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6AC19-7B3D-4FDD-B07A-4A5F015B20DE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4EBC-3D9F-4ED6-939F-8CE6ED3285CD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20A89-9786-4287-A2E7-2FDBB7C53D74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DBA4-B650-4604-8117-F3B007561F3C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328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B5D62563-75F9-4361-A911-255695BC0BE8}" type="datetime1">
              <a:rPr lang="en-US"/>
              <a:pPr>
                <a:defRPr/>
              </a:pPr>
              <a:t>10/1/09</a:t>
            </a:fld>
            <a:endParaRPr lang="en-US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0" y="762000"/>
            <a:ext cx="9132888" cy="28575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0" y="804863"/>
            <a:ext cx="9132888" cy="25400"/>
          </a:xfrm>
          <a:prstGeom prst="rect">
            <a:avLst/>
          </a:prstGeom>
          <a:solidFill>
            <a:srgbClr val="FFCC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8" descr="shield-smaller.bmp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289984" y="0"/>
            <a:ext cx="990163" cy="66423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124556" y="172368"/>
            <a:ext cx="83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77B165-FACD-46F2-A56D-6B769EC0431D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9" Type="http://schemas.openxmlformats.org/officeDocument/2006/relationships/image" Target="../media/image11.png"/><Relationship Id="rId3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7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20.png"/><Relationship Id="rId4" Type="http://schemas.openxmlformats.org/officeDocument/2006/relationships/image" Target="../media/image1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gif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0863" y="2466970"/>
            <a:ext cx="7942262" cy="1120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Bringing P2P to the Web: Security and Privacy in the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Firecoral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Network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68593" y="4245603"/>
            <a:ext cx="3156315" cy="51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Jeff </a:t>
            </a:r>
            <a:r>
              <a:rPr lang="en-US" sz="32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Terrace</a:t>
            </a:r>
            <a:endParaRPr lang="en-US" sz="32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6884" y="6073617"/>
            <a:ext cx="286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Harold Laidlaw</a:t>
            </a:r>
            <a:endParaRPr lang="en-US" sz="32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0762" y="5367647"/>
            <a:ext cx="286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Hao</a:t>
            </a: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Eric Liu</a:t>
            </a:r>
            <a:endParaRPr lang="en-US" sz="32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97224" y="5398161"/>
            <a:ext cx="286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Sean Stern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84289" y="6044481"/>
            <a:ext cx="356369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Michael Freedman</a:t>
            </a:r>
            <a:endParaRPr lang="en-US" sz="32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11" name="Picture 10" descr="firecoral1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11" y="1128491"/>
            <a:ext cx="4329953" cy="1212387"/>
          </a:xfrm>
          <a:prstGeom prst="rect">
            <a:avLst/>
          </a:prstGeom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0383" y="5286808"/>
            <a:ext cx="176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91745" y="1070264"/>
            <a:ext cx="2005446" cy="97674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0070C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0070C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Provider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387436" y="2628901"/>
            <a:ext cx="1901536" cy="1870364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Client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238991" y="4052452"/>
            <a:ext cx="2272146" cy="2604655"/>
            <a:chOff x="238991" y="4052452"/>
            <a:chExt cx="2272146" cy="2604655"/>
          </a:xfrm>
        </p:grpSpPr>
        <p:sp>
          <p:nvSpPr>
            <p:cNvPr id="7" name="Oval 6"/>
            <p:cNvSpPr/>
            <p:nvPr/>
          </p:nvSpPr>
          <p:spPr bwMode="auto">
            <a:xfrm>
              <a:off x="238991" y="4946070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92828" y="5711533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174173" y="4052452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1257300" y="4194464"/>
            <a:ext cx="2408611" cy="1989856"/>
            <a:chOff x="1257300" y="4194464"/>
            <a:chExt cx="2408611" cy="1989856"/>
          </a:xfrm>
        </p:grpSpPr>
        <p:cxnSp>
          <p:nvCxnSpPr>
            <p:cNvPr id="11" name="Shape 10"/>
            <p:cNvCxnSpPr/>
            <p:nvPr/>
          </p:nvCxnSpPr>
          <p:spPr bwMode="auto">
            <a:xfrm rot="5400000">
              <a:off x="2779255" y="3638584"/>
              <a:ext cx="299882" cy="1473428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/>
            <p:nvPr/>
          </p:nvCxnSpPr>
          <p:spPr bwMode="auto">
            <a:xfrm rot="5400000">
              <a:off x="1864855" y="3617802"/>
              <a:ext cx="1193500" cy="240861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/>
            <p:nvPr/>
          </p:nvCxnSpPr>
          <p:spPr bwMode="auto">
            <a:xfrm rot="5400000">
              <a:off x="2109043" y="4627452"/>
              <a:ext cx="1958963" cy="1154773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59182" y="4194464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3545" y="4911437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7391" y="5514110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0" name="Flowchart: Magnetic Disk 19"/>
          <p:cNvSpPr/>
          <p:nvPr/>
        </p:nvSpPr>
        <p:spPr bwMode="auto">
          <a:xfrm>
            <a:off x="218210" y="1070263"/>
            <a:ext cx="1330036" cy="1600200"/>
          </a:xfrm>
          <a:prstGeom prst="flowChartMagneticDisk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Tracker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48246" y="1849582"/>
            <a:ext cx="2117664" cy="1053227"/>
            <a:chOff x="1548246" y="1849582"/>
            <a:chExt cx="2117664" cy="1053227"/>
          </a:xfrm>
        </p:grpSpPr>
        <p:cxnSp>
          <p:nvCxnSpPr>
            <p:cNvPr id="22" name="Shape 21"/>
            <p:cNvCxnSpPr>
              <a:endCxn id="20" idx="4"/>
            </p:cNvCxnSpPr>
            <p:nvPr/>
          </p:nvCxnSpPr>
          <p:spPr bwMode="auto">
            <a:xfrm rot="16200000" flipV="1">
              <a:off x="2090855" y="1327754"/>
              <a:ext cx="1032446" cy="2117664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43200" y="1849582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3228" y="2670463"/>
            <a:ext cx="2504208" cy="893620"/>
            <a:chOff x="883228" y="2670463"/>
            <a:chExt cx="2504208" cy="893620"/>
          </a:xfrm>
        </p:grpSpPr>
        <p:cxnSp>
          <p:nvCxnSpPr>
            <p:cNvPr id="25" name="Shape 24"/>
            <p:cNvCxnSpPr/>
            <p:nvPr/>
          </p:nvCxnSpPr>
          <p:spPr bwMode="auto">
            <a:xfrm rot="16200000" flipH="1">
              <a:off x="1688522" y="1865169"/>
              <a:ext cx="893620" cy="2504208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20368" y="2977342"/>
              <a:ext cx="1253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&lt;Peer List&gt;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2511137" y="4499265"/>
            <a:ext cx="1827067" cy="1775320"/>
            <a:chOff x="2511137" y="4499265"/>
            <a:chExt cx="1827067" cy="1775320"/>
          </a:xfrm>
        </p:grpSpPr>
        <p:cxnSp>
          <p:nvCxnSpPr>
            <p:cNvPr id="18" name="Shape 17"/>
            <p:cNvCxnSpPr/>
            <p:nvPr/>
          </p:nvCxnSpPr>
          <p:spPr bwMode="auto">
            <a:xfrm flipV="1">
              <a:off x="2511137" y="4499265"/>
              <a:ext cx="1827067" cy="1685055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 descr="PNG-Web-page.png-256x25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809" y="5886658"/>
              <a:ext cx="387927" cy="387927"/>
            </a:xfrm>
            <a:prstGeom prst="rect">
              <a:avLst/>
            </a:prstGeom>
          </p:spPr>
        </p:pic>
      </p:grpSp>
      <p:sp>
        <p:nvSpPr>
          <p:cNvPr id="36" name="16-Point Star 35"/>
          <p:cNvSpPr/>
          <p:nvPr/>
        </p:nvSpPr>
        <p:spPr bwMode="auto">
          <a:xfrm>
            <a:off x="6791498" y="4256393"/>
            <a:ext cx="1974273" cy="1818410"/>
          </a:xfrm>
          <a:prstGeom prst="star16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Signing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Service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8126" y="5981328"/>
            <a:ext cx="1963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Private Key = SS</a:t>
            </a:r>
          </a:p>
          <a:p>
            <a:r>
              <a:rPr lang="en-US" sz="1600" dirty="0" smtClean="0">
                <a:latin typeface="+mn-lt"/>
              </a:rPr>
              <a:t>Computes</a:t>
            </a:r>
          </a:p>
          <a:p>
            <a:r>
              <a:rPr lang="en-US" sz="1600" dirty="0" smtClean="0"/>
              <a:t>Sig</a:t>
            </a:r>
            <a:r>
              <a:rPr lang="en-US" sz="1600" baseline="-25000" dirty="0" smtClean="0"/>
              <a:t>SS</a:t>
            </a:r>
            <a:r>
              <a:rPr lang="en-US" sz="1600" dirty="0" smtClean="0"/>
              <a:t>&lt;Content Hash&gt;</a:t>
            </a:r>
          </a:p>
          <a:p>
            <a:endParaRPr lang="en-US" sz="1600" dirty="0"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293769" y="2047009"/>
            <a:ext cx="716441" cy="2415263"/>
            <a:chOff x="8293769" y="2047009"/>
            <a:chExt cx="716441" cy="2853633"/>
          </a:xfrm>
        </p:grpSpPr>
        <p:cxnSp>
          <p:nvCxnSpPr>
            <p:cNvPr id="44" name="Shape 43"/>
            <p:cNvCxnSpPr/>
            <p:nvPr/>
          </p:nvCxnSpPr>
          <p:spPr bwMode="auto">
            <a:xfrm flipV="1">
              <a:off x="8293769" y="2047009"/>
              <a:ext cx="237167" cy="2853633"/>
            </a:xfrm>
            <a:prstGeom prst="curvedConnector4">
              <a:avLst>
                <a:gd name="adj1" fmla="val 96388"/>
                <a:gd name="adj2" fmla="val 54666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61663" y="3557155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95756" y="2047011"/>
            <a:ext cx="474516" cy="2329918"/>
            <a:chOff x="7595756" y="2047010"/>
            <a:chExt cx="474516" cy="2587335"/>
          </a:xfrm>
        </p:grpSpPr>
        <p:cxnSp>
          <p:nvCxnSpPr>
            <p:cNvPr id="47" name="Shape 70"/>
            <p:cNvCxnSpPr/>
            <p:nvPr/>
          </p:nvCxnSpPr>
          <p:spPr bwMode="auto">
            <a:xfrm rot="5400000">
              <a:off x="6351445" y="3291321"/>
              <a:ext cx="2587335" cy="98713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 descr="PNG-Web-page.png-256x25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2345" y="3193473"/>
              <a:ext cx="387927" cy="3879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114973" y="2749211"/>
            <a:ext cx="24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Sig</a:t>
            </a:r>
            <a:r>
              <a:rPr lang="en-US" sz="1600" b="1" baseline="-25000" dirty="0" smtClean="0">
                <a:latin typeface="+mn-lt"/>
              </a:rPr>
              <a:t>SS</a:t>
            </a:r>
            <a:r>
              <a:rPr lang="en-US" sz="1600" b="1" dirty="0" smtClean="0">
                <a:latin typeface="+mn-lt"/>
              </a:rPr>
              <a:t>&lt;Content Hash&gt;</a:t>
            </a:r>
            <a:endParaRPr lang="en-US" sz="1600" b="1" dirty="0">
              <a:latin typeface="+mn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401568" y="5779008"/>
            <a:ext cx="1052913" cy="648825"/>
            <a:chOff x="3706368" y="5437632"/>
            <a:chExt cx="1052913" cy="648825"/>
          </a:xfrm>
        </p:grpSpPr>
        <p:sp>
          <p:nvSpPr>
            <p:cNvPr id="51" name="Oval 50"/>
            <p:cNvSpPr/>
            <p:nvPr/>
          </p:nvSpPr>
          <p:spPr bwMode="auto">
            <a:xfrm>
              <a:off x="3706368" y="5437632"/>
              <a:ext cx="560832" cy="62179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headEnd type="non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2336" y="5440126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>
                  <a:solidFill>
                    <a:srgbClr val="0099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sym typeface="Wingdings"/>
                </a:rPr>
                <a:t></a:t>
              </a:r>
              <a:endParaRPr lang="en-US" sz="1600" b="1" i="1" dirty="0"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pic>
        <p:nvPicPr>
          <p:cNvPr id="38" name="Picture 37" descr="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0" y="1664208"/>
            <a:ext cx="359664" cy="359664"/>
          </a:xfrm>
          <a:prstGeom prst="rect">
            <a:avLst/>
          </a:prstGeom>
        </p:spPr>
      </p:pic>
      <p:pic>
        <p:nvPicPr>
          <p:cNvPr id="39" name="Picture 38" descr="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68" y="5547360"/>
            <a:ext cx="359664" cy="359664"/>
          </a:xfrm>
          <a:prstGeom prst="rect">
            <a:avLst/>
          </a:prstGeom>
        </p:spPr>
      </p:pic>
      <p:pic>
        <p:nvPicPr>
          <p:cNvPr id="40" name="Picture 39" descr="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68" y="2170176"/>
            <a:ext cx="359664" cy="359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Firecoral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to avoid</a:t>
            </a:r>
          </a:p>
          <a:p>
            <a:pPr lvl="1"/>
            <a:r>
              <a:rPr lang="en-US" dirty="0" smtClean="0"/>
              <a:t>HTTPS</a:t>
            </a:r>
          </a:p>
          <a:p>
            <a:pPr lvl="2"/>
            <a:r>
              <a:rPr lang="en-US" dirty="0" smtClean="0"/>
              <a:t>Banking</a:t>
            </a:r>
          </a:p>
          <a:p>
            <a:pPr lvl="2"/>
            <a:r>
              <a:rPr lang="en-US" dirty="0" smtClean="0"/>
              <a:t>Online Shopping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POST Requests</a:t>
            </a:r>
          </a:p>
          <a:p>
            <a:pPr lvl="2"/>
            <a:r>
              <a:rPr lang="en-US" dirty="0" smtClean="0"/>
              <a:t>Web mail</a:t>
            </a:r>
          </a:p>
          <a:p>
            <a:pPr lvl="2"/>
            <a:r>
              <a:rPr lang="en-US" dirty="0" smtClean="0"/>
              <a:t>Feedback forms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private content?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4251" y="1743456"/>
            <a:ext cx="42862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Firecoral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list domains</a:t>
            </a:r>
          </a:p>
          <a:p>
            <a:pPr lvl="1"/>
            <a:r>
              <a:rPr lang="en-US" dirty="0" smtClean="0"/>
              <a:t>Too coarse grained</a:t>
            </a:r>
          </a:p>
          <a:p>
            <a:pPr lvl="1"/>
            <a:r>
              <a:rPr lang="en-US" dirty="0" smtClean="0"/>
              <a:t>Requires site lists be known</a:t>
            </a:r>
          </a:p>
          <a:p>
            <a:endParaRPr lang="en-US" dirty="0" smtClean="0"/>
          </a:p>
          <a:p>
            <a:r>
              <a:rPr lang="en-US" dirty="0" smtClean="0"/>
              <a:t>Use HTTP referrer header</a:t>
            </a:r>
          </a:p>
          <a:p>
            <a:pPr lvl="1"/>
            <a:r>
              <a:rPr lang="en-US" dirty="0" smtClean="0"/>
              <a:t>Captures 3rd party advertisements</a:t>
            </a:r>
          </a:p>
          <a:p>
            <a:pPr lvl="1"/>
            <a:r>
              <a:rPr lang="en-US" dirty="0" smtClean="0"/>
              <a:t>Interferes with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Example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882" y="904008"/>
            <a:ext cx="7984790" cy="579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2188465" y="2862211"/>
            <a:ext cx="2810255" cy="3636125"/>
            <a:chOff x="1676401" y="2642755"/>
            <a:chExt cx="2479963" cy="3245427"/>
          </a:xfrm>
        </p:grpSpPr>
        <p:sp>
          <p:nvSpPr>
            <p:cNvPr id="7" name="Flowchart: Terminator 6"/>
            <p:cNvSpPr/>
            <p:nvPr/>
          </p:nvSpPr>
          <p:spPr bwMode="auto">
            <a:xfrm>
              <a:off x="2126673" y="5659582"/>
              <a:ext cx="1745673" cy="228600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FF81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Flowchart: Terminator 10"/>
            <p:cNvSpPr/>
            <p:nvPr/>
          </p:nvSpPr>
          <p:spPr bwMode="auto">
            <a:xfrm>
              <a:off x="1676401" y="5157355"/>
              <a:ext cx="484909" cy="173181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FF81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Flowchart: Terminator 11"/>
            <p:cNvSpPr/>
            <p:nvPr/>
          </p:nvSpPr>
          <p:spPr bwMode="auto">
            <a:xfrm>
              <a:off x="2992582" y="5153890"/>
              <a:ext cx="1163782" cy="176645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FF81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Flowchart: Terminator 12"/>
            <p:cNvSpPr/>
            <p:nvPr/>
          </p:nvSpPr>
          <p:spPr bwMode="auto">
            <a:xfrm>
              <a:off x="3193473" y="5313218"/>
              <a:ext cx="661555" cy="162791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FF81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Flowchart: Terminator 13"/>
            <p:cNvSpPr/>
            <p:nvPr/>
          </p:nvSpPr>
          <p:spPr bwMode="auto">
            <a:xfrm>
              <a:off x="2164773" y="2912919"/>
              <a:ext cx="1745673" cy="228600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FF81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Flowchart: Terminator 14"/>
            <p:cNvSpPr/>
            <p:nvPr/>
          </p:nvSpPr>
          <p:spPr bwMode="auto">
            <a:xfrm>
              <a:off x="1884218" y="2642755"/>
              <a:ext cx="1745673" cy="228600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FF81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Text</a:t>
            </a:r>
          </a:p>
          <a:p>
            <a:pPr lvl="1"/>
            <a:r>
              <a:rPr lang="en-US" dirty="0" smtClean="0"/>
              <a:t>Difficult to parse</a:t>
            </a:r>
          </a:p>
          <a:p>
            <a:pPr lvl="1"/>
            <a:r>
              <a:rPr lang="en-US" dirty="0" smtClean="0"/>
              <a:t>Requires maintenance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standards!</a:t>
            </a:r>
          </a:p>
          <a:p>
            <a:pPr lvl="1"/>
            <a:r>
              <a:rPr lang="en-US" dirty="0" smtClean="0"/>
              <a:t>XML Path Language (</a:t>
            </a:r>
            <a:r>
              <a:rPr lang="en-US" dirty="0" err="1" smtClean="0"/>
              <a:t>XPath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Queries can select XML nodes from HTML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rules are simple and easy to write</a:t>
            </a:r>
          </a:p>
          <a:p>
            <a:pPr lvl="1"/>
            <a:r>
              <a:rPr lang="en-US" dirty="0" smtClean="0"/>
              <a:t>Firefox executes </a:t>
            </a:r>
            <a:r>
              <a:rPr lang="en-US" dirty="0" err="1" smtClean="0"/>
              <a:t>XPath</a:t>
            </a:r>
            <a:r>
              <a:rPr lang="en-US" dirty="0" smtClean="0"/>
              <a:t> very quickly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for digg.com used to be:</a:t>
            </a:r>
          </a:p>
          <a:p>
            <a:pPr lvl="1">
              <a:buNone/>
            </a:pPr>
            <a:r>
              <a:rPr lang="en-US" dirty="0" smtClean="0"/>
              <a:t>   //div[@class='news-summary']</a:t>
            </a:r>
            <a:br>
              <a:rPr lang="en-US" dirty="0" smtClean="0"/>
            </a:br>
            <a:r>
              <a:rPr lang="en-US" dirty="0" smtClean="0"/>
              <a:t>/descendant::a[starts-with(@</a:t>
            </a:r>
            <a:r>
              <a:rPr lang="en-US" dirty="0" err="1" smtClean="0"/>
              <a:t>href</a:t>
            </a:r>
            <a:r>
              <a:rPr lang="en-US" dirty="0" smtClean="0"/>
              <a:t>, 'http://')</a:t>
            </a:r>
            <a:br>
              <a:rPr lang="en-US" dirty="0" smtClean="0"/>
            </a:br>
            <a:r>
              <a:rPr lang="en-US" dirty="0" smtClean="0"/>
              <a:t>and not(contains(@class, 'thumb'))]/@</a:t>
            </a:r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err="1" smtClean="0"/>
              <a:t>Digg</a:t>
            </a:r>
            <a:r>
              <a:rPr lang="en-US" dirty="0" smtClean="0"/>
              <a:t> releases “</a:t>
            </a:r>
            <a:r>
              <a:rPr lang="en-US" dirty="0" err="1" smtClean="0"/>
              <a:t>DiggBar</a:t>
            </a:r>
            <a:r>
              <a:rPr lang="en-US" dirty="0" smtClean="0"/>
              <a:t>” feature which changes HTML</a:t>
            </a:r>
          </a:p>
          <a:p>
            <a:r>
              <a:rPr lang="en-US" dirty="0" smtClean="0"/>
              <a:t>New query only changes one word:</a:t>
            </a:r>
          </a:p>
          <a:p>
            <a:pPr lvl="1">
              <a:buNone/>
            </a:pPr>
            <a:r>
              <a:rPr lang="en-US" dirty="0" smtClean="0"/>
              <a:t>   //div[@class='news-summary']</a:t>
            </a:r>
            <a:br>
              <a:rPr lang="en-US" dirty="0" smtClean="0"/>
            </a:br>
            <a:r>
              <a:rPr lang="en-US" dirty="0" smtClean="0"/>
              <a:t>/descendant::a[starts-with(@</a:t>
            </a:r>
            <a:r>
              <a:rPr lang="en-US" dirty="0" err="1" smtClean="0"/>
              <a:t>href</a:t>
            </a:r>
            <a:r>
              <a:rPr lang="en-US" dirty="0" smtClean="0"/>
              <a:t>, 'http://')</a:t>
            </a:r>
            <a:br>
              <a:rPr lang="en-US" dirty="0" smtClean="0"/>
            </a:br>
            <a:r>
              <a:rPr lang="en-US" dirty="0" smtClean="0"/>
              <a:t>and not(contains(@class, 'thumb'))]/@</a:t>
            </a:r>
            <a:r>
              <a:rPr lang="en-US" b="1" u="sng" dirty="0" smtClean="0">
                <a:solidFill>
                  <a:srgbClr val="FF0000"/>
                </a:solidFill>
              </a:rPr>
              <a:t>title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Domain/</a:t>
            </a:r>
            <a:r>
              <a:rPr lang="en-US" dirty="0" err="1" smtClean="0"/>
              <a:t>XPath</a:t>
            </a:r>
            <a:r>
              <a:rPr lang="en-US" dirty="0" smtClean="0"/>
              <a:t> pairs</a:t>
            </a:r>
          </a:p>
          <a:p>
            <a:endParaRPr lang="en-US" dirty="0" smtClean="0"/>
          </a:p>
          <a:p>
            <a:r>
              <a:rPr lang="en-US" dirty="0" err="1" smtClean="0"/>
              <a:t>Whitelist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Firecoral</a:t>
            </a:r>
            <a:endParaRPr lang="en-US" dirty="0" smtClean="0"/>
          </a:p>
          <a:p>
            <a:pPr lvl="1"/>
            <a:r>
              <a:rPr lang="en-US" dirty="0" smtClean="0"/>
              <a:t>Contains popular news aggregators</a:t>
            </a:r>
          </a:p>
          <a:p>
            <a:endParaRPr lang="en-US" dirty="0" smtClean="0"/>
          </a:p>
          <a:p>
            <a:r>
              <a:rPr lang="en-US" dirty="0" smtClean="0"/>
              <a:t>Blacklist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Firecoral</a:t>
            </a:r>
            <a:endParaRPr lang="en-US" dirty="0" smtClean="0"/>
          </a:p>
          <a:p>
            <a:pPr lvl="1"/>
            <a:r>
              <a:rPr lang="en-US" dirty="0" smtClean="0"/>
              <a:t>Contains known well-provisioned sites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Tracker</a:t>
            </a:r>
          </a:p>
          <a:p>
            <a:pPr lvl="1"/>
            <a:r>
              <a:rPr lang="en-US" dirty="0" smtClean="0"/>
              <a:t>1000 lines of PHP running on Apache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Memcachedb</a:t>
            </a:r>
            <a:r>
              <a:rPr lang="en-US" dirty="0" smtClean="0"/>
              <a:t>, and </a:t>
            </a:r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smtClean="0"/>
              <a:t>Signing Service</a:t>
            </a:r>
          </a:p>
          <a:p>
            <a:pPr lvl="1"/>
            <a:r>
              <a:rPr lang="en-US" dirty="0" smtClean="0"/>
              <a:t>700 lines of Python</a:t>
            </a:r>
          </a:p>
          <a:p>
            <a:r>
              <a:rPr lang="en-US" dirty="0" smtClean="0"/>
              <a:t>Firefox Extension</a:t>
            </a:r>
          </a:p>
          <a:p>
            <a:pPr lvl="1"/>
            <a:r>
              <a:rPr lang="en-US" dirty="0" smtClean="0"/>
              <a:t>7000 lines of JavaScript, XUL, and CSS</a:t>
            </a:r>
          </a:p>
          <a:p>
            <a:pPr lvl="1"/>
            <a:r>
              <a:rPr lang="en-US" dirty="0" smtClean="0"/>
              <a:t>Runs an HTTP proxy server within Firefox</a:t>
            </a:r>
          </a:p>
          <a:p>
            <a:pPr lvl="1"/>
            <a:r>
              <a:rPr lang="en-US" dirty="0" smtClean="0"/>
              <a:t>Uses Mozilla </a:t>
            </a:r>
            <a:r>
              <a:rPr lang="en-US" dirty="0" err="1" smtClean="0"/>
              <a:t>XPConnect</a:t>
            </a:r>
            <a:r>
              <a:rPr lang="en-US" dirty="0" smtClean="0"/>
              <a:t> API for access to low-level network functions</a:t>
            </a:r>
          </a:p>
          <a:p>
            <a:pPr lvl="1"/>
            <a:r>
              <a:rPr lang="en-US" dirty="0" smtClean="0"/>
              <a:t>Cross platform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7" y="893618"/>
            <a:ext cx="7639050" cy="586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Firecoral</a:t>
            </a:r>
            <a:r>
              <a:rPr lang="en-US" dirty="0" smtClean="0"/>
              <a:t> brings P2P to the web</a:t>
            </a:r>
          </a:p>
          <a:p>
            <a:r>
              <a:rPr lang="en-US" dirty="0" err="1" smtClean="0"/>
              <a:t>Firecoral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Usability</a:t>
            </a:r>
          </a:p>
          <a:p>
            <a:r>
              <a:rPr lang="en-US" dirty="0" smtClean="0"/>
              <a:t>Allows content providers to easily support </a:t>
            </a:r>
            <a:r>
              <a:rPr lang="en-US" dirty="0" err="1" smtClean="0"/>
              <a:t>Firecoral</a:t>
            </a:r>
            <a:endParaRPr lang="en-US" dirty="0" smtClean="0"/>
          </a:p>
          <a:p>
            <a:r>
              <a:rPr lang="en-US" dirty="0" smtClean="0"/>
              <a:t>Allows users to easily configure sharing and privacy policy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Slashdot Effect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5578" y="888486"/>
            <a:ext cx="3624624" cy="330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082" y="3915512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20" y="884711"/>
            <a:ext cx="5114029" cy="298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9" y="3534310"/>
            <a:ext cx="3657847" cy="325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Slashdot Effect Screensho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99" y="944250"/>
            <a:ext cx="4536946" cy="3207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r="29381"/>
          <a:stretch>
            <a:fillRect/>
          </a:stretch>
        </p:blipFill>
        <p:spPr bwMode="auto">
          <a:xfrm>
            <a:off x="4223268" y="2930810"/>
            <a:ext cx="4715249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4698" y="1001302"/>
            <a:ext cx="45815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7537" y="3787847"/>
            <a:ext cx="3489789" cy="2082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NAT traversal</a:t>
            </a:r>
          </a:p>
          <a:p>
            <a:pPr lvl="1"/>
            <a:r>
              <a:rPr lang="en-US" dirty="0" smtClean="0"/>
              <a:t>Apache plug-in for signing and redirection</a:t>
            </a:r>
          </a:p>
          <a:p>
            <a:endParaRPr lang="en-US" dirty="0" smtClean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Incentives</a:t>
            </a:r>
          </a:p>
          <a:p>
            <a:pPr lvl="1"/>
            <a:r>
              <a:rPr lang="en-US" dirty="0" smtClean="0"/>
              <a:t>Peer selection</a:t>
            </a:r>
          </a:p>
          <a:p>
            <a:pPr lvl="1"/>
            <a:r>
              <a:rPr lang="en-US" dirty="0" smtClean="0"/>
              <a:t>Measurement study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Thank You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4622" y="1043477"/>
            <a:ext cx="79438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32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4161" y="1623713"/>
            <a:ext cx="79422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3200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Questions</a:t>
            </a:r>
            <a:r>
              <a:rPr lang="en-US" sz="32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310" y="5850084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http://firecoral.net/</a:t>
            </a:r>
            <a:endParaRPr lang="en-US" sz="5400" dirty="0">
              <a:solidFill>
                <a:schemeClr val="accent2"/>
              </a:solidFill>
            </a:endParaRPr>
          </a:p>
        </p:txBody>
      </p:sp>
      <p:pic>
        <p:nvPicPr>
          <p:cNvPr id="8" name="Picture 7" descr="firecoral1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049" y="4578276"/>
            <a:ext cx="4329953" cy="12123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6891" y="2787396"/>
            <a:ext cx="1643253" cy="131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Commerical</a:t>
            </a:r>
            <a:r>
              <a:rPr lang="en-US" dirty="0" smtClean="0"/>
              <a:t> CDNs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your own solution</a:t>
            </a:r>
          </a:p>
          <a:p>
            <a:pPr lvl="1"/>
            <a:r>
              <a:rPr lang="en-US" dirty="0" smtClean="0"/>
              <a:t>Expensive to set up</a:t>
            </a:r>
          </a:p>
          <a:p>
            <a:pPr lvl="1"/>
            <a:r>
              <a:rPr lang="en-US" dirty="0" smtClean="0"/>
              <a:t>Only cost effective at massive</a:t>
            </a:r>
            <a:br>
              <a:rPr lang="en-US" dirty="0" smtClean="0"/>
            </a:br>
            <a:r>
              <a:rPr lang="en-US" dirty="0" smtClean="0"/>
              <a:t>scale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Purchase from provider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Requires prior knowledge of</a:t>
            </a:r>
            <a:br>
              <a:rPr lang="en-US" dirty="0" smtClean="0"/>
            </a:br>
            <a:r>
              <a:rPr lang="en-US" dirty="0" smtClean="0"/>
              <a:t>demand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570" y="1588112"/>
            <a:ext cx="2124941" cy="84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9633" y="2410018"/>
            <a:ext cx="1920240" cy="72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5807" y="5376672"/>
            <a:ext cx="2381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38864" y="4549902"/>
            <a:ext cx="2083810" cy="98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12675" y="6083739"/>
            <a:ext cx="156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Free CDNs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4373880"/>
          </a:xfrm>
        </p:spPr>
        <p:txBody>
          <a:bodyPr/>
          <a:lstStyle/>
          <a:p>
            <a:r>
              <a:rPr lang="en-US" dirty="0" smtClean="0"/>
              <a:t>Peer-to-peer CDNs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Free!</a:t>
            </a:r>
          </a:p>
          <a:p>
            <a:pPr lvl="1"/>
            <a:r>
              <a:rPr lang="en-US" dirty="0" smtClean="0"/>
              <a:t>Automatic redirection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Unfortunately…</a:t>
            </a:r>
          </a:p>
          <a:p>
            <a:pPr lvl="1"/>
            <a:r>
              <a:rPr lang="en-US" dirty="0" smtClean="0"/>
              <a:t>Over-subscribed</a:t>
            </a:r>
          </a:p>
          <a:p>
            <a:pPr lvl="1"/>
            <a:r>
              <a:rPr lang="en-US" dirty="0" smtClean="0"/>
              <a:t>Under-provisioned</a:t>
            </a:r>
          </a:p>
          <a:p>
            <a:pPr lvl="1"/>
            <a:r>
              <a:rPr lang="en-US" dirty="0" smtClean="0"/>
              <a:t>Scalability limited due to trust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8409" y="1142100"/>
            <a:ext cx="2809875" cy="6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cobwe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707" y="1921856"/>
            <a:ext cx="2882805" cy="10356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49937" y="2939796"/>
            <a:ext cx="2466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P2P Networks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128" y="987552"/>
            <a:ext cx="8915400" cy="587044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Leverage file-sharing networks</a:t>
            </a:r>
          </a:p>
          <a:p>
            <a:pPr lvl="1"/>
            <a:r>
              <a:rPr lang="en-US" dirty="0" smtClean="0"/>
              <a:t>Demonstrated to provide scalability,</a:t>
            </a:r>
            <a:br>
              <a:rPr lang="en-US" dirty="0" smtClean="0"/>
            </a:br>
            <a:r>
              <a:rPr lang="en-US" dirty="0" smtClean="0"/>
              <a:t>fairness, and high-performance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Mismatch</a:t>
            </a:r>
          </a:p>
          <a:p>
            <a:pPr lvl="1"/>
            <a:r>
              <a:rPr lang="en-US" dirty="0" smtClean="0"/>
              <a:t>Not easily integrated into web browsers</a:t>
            </a:r>
          </a:p>
          <a:p>
            <a:pPr lvl="1"/>
            <a:r>
              <a:rPr lang="en-US" dirty="0" smtClean="0"/>
              <a:t>High latency cost for small files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0" y="915784"/>
            <a:ext cx="2762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9009" y="1844750"/>
            <a:ext cx="1333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9439" y="3537291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71992" y="4889495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25088" y="6081037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Firecoral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Firecoral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peer-to-peer network for the web</a:t>
            </a:r>
          </a:p>
          <a:p>
            <a:pPr lvl="1"/>
            <a:r>
              <a:rPr lang="en-US" dirty="0" smtClean="0"/>
              <a:t>Integrates directly into a user’s web browser</a:t>
            </a:r>
          </a:p>
          <a:p>
            <a:pPr lvl="1"/>
            <a:r>
              <a:rPr lang="en-US" dirty="0" smtClean="0"/>
              <a:t>Ensures authenticity of content</a:t>
            </a:r>
          </a:p>
          <a:p>
            <a:pPr lvl="1"/>
            <a:r>
              <a:rPr lang="en-US" dirty="0" smtClean="0"/>
              <a:t>Preserves user privacy</a:t>
            </a:r>
          </a:p>
          <a:p>
            <a:pPr lvl="1"/>
            <a:r>
              <a:rPr lang="en-US" dirty="0" smtClean="0"/>
              <a:t>Backwards compatible</a:t>
            </a:r>
          </a:p>
          <a:p>
            <a:endParaRPr lang="en-US" dirty="0" smtClean="0"/>
          </a:p>
        </p:txBody>
      </p:sp>
      <p:pic>
        <p:nvPicPr>
          <p:cNvPr id="4" name="Picture 3" descr="firecoral100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60" y="908181"/>
            <a:ext cx="2658049" cy="7442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32960" y="4447032"/>
            <a:ext cx="3572256" cy="18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focused 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P2P Algorithms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kern="0" dirty="0" smtClean="0">
                <a:latin typeface="+mn-lt"/>
              </a:rPr>
              <a:t>Incentives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Evaluation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88976" y="4440936"/>
            <a:ext cx="3639312" cy="216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talk’s focus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Security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kern="0" dirty="0" smtClean="0">
                <a:latin typeface="+mn-lt"/>
              </a:rPr>
              <a:t>Privacy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Usability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Firecoral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Easily integrate into existing web servers</a:t>
            </a:r>
          </a:p>
          <a:p>
            <a:pPr lvl="1"/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/>
              <a:t>Not interfere with advertisements and analytics</a:t>
            </a:r>
          </a:p>
          <a:p>
            <a:endParaRPr lang="en-US" smtClean="0"/>
          </a:p>
          <a:p>
            <a:r>
              <a:rPr lang="en-US" smtClean="0"/>
              <a:t>End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Easy to install and transparent to use</a:t>
            </a:r>
          </a:p>
          <a:p>
            <a:pPr lvl="1"/>
            <a:r>
              <a:rPr lang="en-US" dirty="0" smtClean="0"/>
              <a:t>Provide content integrity</a:t>
            </a:r>
          </a:p>
          <a:p>
            <a:pPr lvl="1"/>
            <a:r>
              <a:rPr lang="en-US" dirty="0" smtClean="0"/>
              <a:t>Respect privacy/sharing policies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Content Provider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91745" y="1070264"/>
            <a:ext cx="2005446" cy="97674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0070C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0070C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Provider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387436" y="2628901"/>
            <a:ext cx="1901536" cy="1870364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Client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" name="Picture 5" descr="firefox-logo-200x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031" y="3769749"/>
            <a:ext cx="480133" cy="48013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78601" y="1558638"/>
            <a:ext cx="1813143" cy="1344172"/>
            <a:chOff x="4878601" y="1558638"/>
            <a:chExt cx="1813143" cy="1344172"/>
          </a:xfrm>
        </p:grpSpPr>
        <p:cxnSp>
          <p:nvCxnSpPr>
            <p:cNvPr id="9" name="Shape 8"/>
            <p:cNvCxnSpPr>
              <a:stCxn id="5" idx="7"/>
              <a:endCxn id="4" idx="1"/>
            </p:cNvCxnSpPr>
            <p:nvPr/>
          </p:nvCxnSpPr>
          <p:spPr bwMode="auto">
            <a:xfrm rot="5400000" flipH="1" flipV="1">
              <a:off x="5179035" y="1390100"/>
              <a:ext cx="1344172" cy="1681247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78601" y="1641903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&lt;URL&gt;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991" y="4052452"/>
            <a:ext cx="2272146" cy="2604655"/>
            <a:chOff x="238991" y="4052452"/>
            <a:chExt cx="2272146" cy="2604655"/>
          </a:xfrm>
        </p:grpSpPr>
        <p:sp>
          <p:nvSpPr>
            <p:cNvPr id="14" name="Oval 13"/>
            <p:cNvSpPr/>
            <p:nvPr/>
          </p:nvSpPr>
          <p:spPr bwMode="auto">
            <a:xfrm>
              <a:off x="238991" y="4946070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492828" y="5711533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174173" y="4052452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88972" y="2047009"/>
            <a:ext cx="2886601" cy="1517074"/>
            <a:chOff x="5288972" y="2047009"/>
            <a:chExt cx="2886601" cy="1517074"/>
          </a:xfrm>
        </p:grpSpPr>
        <p:cxnSp>
          <p:nvCxnSpPr>
            <p:cNvPr id="12" name="Shape 21"/>
            <p:cNvCxnSpPr>
              <a:endCxn id="5" idx="6"/>
            </p:cNvCxnSpPr>
            <p:nvPr/>
          </p:nvCxnSpPr>
          <p:spPr bwMode="auto">
            <a:xfrm rot="10800000" flipV="1">
              <a:off x="5288972" y="2047009"/>
              <a:ext cx="2410694" cy="1517074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69657" y="2708703"/>
              <a:ext cx="17059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latin typeface="+mn-lt"/>
                </a:rPr>
                <a:t>&lt;Content Hash&gt;</a:t>
              </a:r>
            </a:p>
            <a:p>
              <a:pPr algn="l"/>
              <a:r>
                <a:rPr lang="en-US" sz="1600" dirty="0" smtClean="0">
                  <a:latin typeface="+mn-lt"/>
                </a:rPr>
                <a:t>&lt;Peer List&gt;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57300" y="4194464"/>
            <a:ext cx="2408611" cy="1989856"/>
            <a:chOff x="1257300" y="4194464"/>
            <a:chExt cx="2408611" cy="1989856"/>
          </a:xfrm>
        </p:grpSpPr>
        <p:cxnSp>
          <p:nvCxnSpPr>
            <p:cNvPr id="21" name="Shape 20"/>
            <p:cNvCxnSpPr/>
            <p:nvPr/>
          </p:nvCxnSpPr>
          <p:spPr bwMode="auto">
            <a:xfrm rot="5400000">
              <a:off x="2779255" y="3638584"/>
              <a:ext cx="299882" cy="1473428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/>
            <p:nvPr/>
          </p:nvCxnSpPr>
          <p:spPr bwMode="auto">
            <a:xfrm rot="5400000">
              <a:off x="1864855" y="3617802"/>
              <a:ext cx="1193500" cy="240861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/>
            <p:nvPr/>
          </p:nvCxnSpPr>
          <p:spPr bwMode="auto">
            <a:xfrm rot="5400000">
              <a:off x="2109043" y="4627452"/>
              <a:ext cx="1958963" cy="1154773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59182" y="4194464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3545" y="4911437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77391" y="5514110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11137" y="4499265"/>
            <a:ext cx="1827067" cy="1685055"/>
            <a:chOff x="2511137" y="4499265"/>
            <a:chExt cx="1827067" cy="1685055"/>
          </a:xfrm>
        </p:grpSpPr>
        <p:cxnSp>
          <p:nvCxnSpPr>
            <p:cNvPr id="28" name="Shape 27"/>
            <p:cNvCxnSpPr/>
            <p:nvPr/>
          </p:nvCxnSpPr>
          <p:spPr bwMode="auto">
            <a:xfrm flipV="1">
              <a:off x="2511137" y="4499265"/>
              <a:ext cx="1827067" cy="1685055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 descr="PNG-Web-page.png-256x25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9609" y="5545282"/>
              <a:ext cx="387927" cy="387927"/>
            </a:xfrm>
            <a:prstGeom prst="rect">
              <a:avLst/>
            </a:prstGeom>
          </p:spPr>
        </p:pic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224528" cy="1789176"/>
          </a:xfrm>
        </p:spPr>
        <p:txBody>
          <a:bodyPr/>
          <a:lstStyle/>
          <a:p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Acts as tracker</a:t>
            </a:r>
          </a:p>
          <a:p>
            <a:pPr lvl="1"/>
            <a:r>
              <a:rPr lang="en-US" dirty="0" smtClean="0"/>
              <a:t>Ensures authenticity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28032" y="4885944"/>
            <a:ext cx="4224528" cy="178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solidFill>
                  <a:srgbClr val="0000FF"/>
                </a:solidFill>
                <a:latin typeface="+mn-lt"/>
              </a:rPr>
              <a:t>But content provider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Still handles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every request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2" name="Picture 31" descr="shie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760" y="1664208"/>
            <a:ext cx="359664" cy="3596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Tracker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91745" y="1070264"/>
            <a:ext cx="2005446" cy="97674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0070C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0070C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Provider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387436" y="2628901"/>
            <a:ext cx="1901536" cy="1870364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Client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238991" y="4052452"/>
            <a:ext cx="2272146" cy="2604655"/>
            <a:chOff x="238991" y="4052452"/>
            <a:chExt cx="2272146" cy="2604655"/>
          </a:xfrm>
        </p:grpSpPr>
        <p:sp>
          <p:nvSpPr>
            <p:cNvPr id="14" name="Oval 13"/>
            <p:cNvSpPr/>
            <p:nvPr/>
          </p:nvSpPr>
          <p:spPr bwMode="auto">
            <a:xfrm>
              <a:off x="238991" y="4946070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492828" y="5711533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174173" y="4052452"/>
              <a:ext cx="1018309" cy="94557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</a:rPr>
                <a:t>Peer</a:t>
              </a:r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1257300" y="4194464"/>
            <a:ext cx="2408611" cy="1989856"/>
            <a:chOff x="1257300" y="4194464"/>
            <a:chExt cx="2408611" cy="1989856"/>
          </a:xfrm>
        </p:grpSpPr>
        <p:cxnSp>
          <p:nvCxnSpPr>
            <p:cNvPr id="21" name="Shape 20"/>
            <p:cNvCxnSpPr/>
            <p:nvPr/>
          </p:nvCxnSpPr>
          <p:spPr bwMode="auto">
            <a:xfrm rot="5400000">
              <a:off x="2779255" y="3638584"/>
              <a:ext cx="299882" cy="1473428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/>
            <p:nvPr/>
          </p:nvCxnSpPr>
          <p:spPr bwMode="auto">
            <a:xfrm rot="5400000">
              <a:off x="1864855" y="3617802"/>
              <a:ext cx="1193500" cy="240861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/>
            <p:nvPr/>
          </p:nvCxnSpPr>
          <p:spPr bwMode="auto">
            <a:xfrm rot="5400000">
              <a:off x="2109043" y="4627452"/>
              <a:ext cx="1958963" cy="1154773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59182" y="4194464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3545" y="4911437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77391" y="5514110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3" name="Group 26"/>
          <p:cNvGrpSpPr/>
          <p:nvPr/>
        </p:nvGrpSpPr>
        <p:grpSpPr>
          <a:xfrm>
            <a:off x="2511137" y="4499265"/>
            <a:ext cx="1827067" cy="1685055"/>
            <a:chOff x="2511137" y="4499265"/>
            <a:chExt cx="1827067" cy="1685055"/>
          </a:xfrm>
        </p:grpSpPr>
        <p:cxnSp>
          <p:nvCxnSpPr>
            <p:cNvPr id="28" name="Shape 27"/>
            <p:cNvCxnSpPr/>
            <p:nvPr/>
          </p:nvCxnSpPr>
          <p:spPr bwMode="auto">
            <a:xfrm flipV="1">
              <a:off x="2511137" y="4499265"/>
              <a:ext cx="1827067" cy="1685055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 descr="PNG-Web-page.png-256x25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9609" y="5545282"/>
              <a:ext cx="387927" cy="387927"/>
            </a:xfrm>
            <a:prstGeom prst="rect">
              <a:avLst/>
            </a:prstGeom>
          </p:spPr>
        </p:pic>
      </p:grpSp>
      <p:sp>
        <p:nvSpPr>
          <p:cNvPr id="33" name="Flowchart: Magnetic Disk 32"/>
          <p:cNvSpPr/>
          <p:nvPr/>
        </p:nvSpPr>
        <p:spPr bwMode="auto">
          <a:xfrm>
            <a:off x="218210" y="1070263"/>
            <a:ext cx="1330036" cy="1600200"/>
          </a:xfrm>
          <a:prstGeom prst="flowChartMagneticDisk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Tracker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8246" y="1849582"/>
            <a:ext cx="2117664" cy="1053227"/>
            <a:chOff x="1548246" y="1849582"/>
            <a:chExt cx="2117664" cy="1053227"/>
          </a:xfrm>
        </p:grpSpPr>
        <p:cxnSp>
          <p:nvCxnSpPr>
            <p:cNvPr id="35" name="Shape 34"/>
            <p:cNvCxnSpPr>
              <a:endCxn id="33" idx="4"/>
            </p:cNvCxnSpPr>
            <p:nvPr/>
          </p:nvCxnSpPr>
          <p:spPr bwMode="auto">
            <a:xfrm rot="16200000" flipV="1">
              <a:off x="2090855" y="1327754"/>
              <a:ext cx="1032446" cy="2117664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43200" y="1849582"/>
              <a:ext cx="548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URL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83228" y="2670463"/>
            <a:ext cx="2504208" cy="893620"/>
            <a:chOff x="883228" y="2670463"/>
            <a:chExt cx="2504208" cy="893620"/>
          </a:xfrm>
        </p:grpSpPr>
        <p:cxnSp>
          <p:nvCxnSpPr>
            <p:cNvPr id="38" name="Shape 37"/>
            <p:cNvCxnSpPr/>
            <p:nvPr/>
          </p:nvCxnSpPr>
          <p:spPr bwMode="auto">
            <a:xfrm rot="16200000" flipH="1">
              <a:off x="1688522" y="1865169"/>
              <a:ext cx="893620" cy="2504208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20368" y="2977342"/>
              <a:ext cx="1253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&lt;Peer List&gt;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06368" y="5437632"/>
            <a:ext cx="951924" cy="648825"/>
            <a:chOff x="3706368" y="5437632"/>
            <a:chExt cx="951924" cy="648825"/>
          </a:xfrm>
        </p:grpSpPr>
        <p:sp>
          <p:nvSpPr>
            <p:cNvPr id="42" name="Oval 41"/>
            <p:cNvSpPr/>
            <p:nvPr/>
          </p:nvSpPr>
          <p:spPr bwMode="auto">
            <a:xfrm>
              <a:off x="3706368" y="5437632"/>
              <a:ext cx="560832" cy="62179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headEnd type="non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12336" y="5440126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>
                  <a:solidFill>
                    <a:srgbClr val="0000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?</a:t>
              </a:r>
              <a:endParaRPr lang="en-US" sz="16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78601" y="1558638"/>
            <a:ext cx="1813143" cy="1344172"/>
            <a:chOff x="4878601" y="1558638"/>
            <a:chExt cx="1813143" cy="1344172"/>
          </a:xfrm>
        </p:grpSpPr>
        <p:cxnSp>
          <p:nvCxnSpPr>
            <p:cNvPr id="46" name="Shape 45"/>
            <p:cNvCxnSpPr/>
            <p:nvPr/>
          </p:nvCxnSpPr>
          <p:spPr bwMode="auto">
            <a:xfrm rot="5400000" flipH="1" flipV="1">
              <a:off x="5179035" y="1390100"/>
              <a:ext cx="1344172" cy="1681247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878601" y="1641903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&lt;URL&gt;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88972" y="2047009"/>
            <a:ext cx="2886601" cy="1517074"/>
            <a:chOff x="5288972" y="2047009"/>
            <a:chExt cx="2886601" cy="1517074"/>
          </a:xfrm>
        </p:grpSpPr>
        <p:cxnSp>
          <p:nvCxnSpPr>
            <p:cNvPr id="49" name="Shape 21"/>
            <p:cNvCxnSpPr/>
            <p:nvPr/>
          </p:nvCxnSpPr>
          <p:spPr bwMode="auto">
            <a:xfrm rot="10800000" flipV="1">
              <a:off x="5288972" y="2047009"/>
              <a:ext cx="2410694" cy="1517074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69657" y="2708703"/>
              <a:ext cx="1705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latin typeface="+mn-lt"/>
                </a:rPr>
                <a:t>&lt;Content Hash&gt;</a:t>
              </a: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4940766" y="4247952"/>
            <a:ext cx="4328494" cy="24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solidFill>
                  <a:srgbClr val="0000FF"/>
                </a:solidFill>
                <a:latin typeface="+mn-lt"/>
              </a:rPr>
              <a:t>C</a:t>
            </a:r>
            <a:r>
              <a:rPr lang="en-US" sz="3200" kern="0" noProof="0" dirty="0" err="1" smtClean="0">
                <a:solidFill>
                  <a:srgbClr val="0000FF"/>
                </a:solidFill>
                <a:latin typeface="+mn-lt"/>
              </a:rPr>
              <a:t>ontent</a:t>
            </a:r>
            <a:r>
              <a:rPr lang="en-US" sz="3200" kern="0" noProof="0" dirty="0" smtClean="0">
                <a:solidFill>
                  <a:srgbClr val="0000FF"/>
                </a:solidFill>
                <a:latin typeface="+mn-lt"/>
              </a:rPr>
              <a:t> provider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Still needs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provide authenticity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kern="0" noProof="0" dirty="0" smtClean="0">
                <a:latin typeface="+mn-lt"/>
              </a:rPr>
              <a:t>Still requires modification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7" name="Picture 36" descr="shie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760" y="1664208"/>
            <a:ext cx="359664" cy="359664"/>
          </a:xfrm>
          <a:prstGeom prst="rect">
            <a:avLst/>
          </a:prstGeom>
        </p:spPr>
      </p:pic>
      <p:pic>
        <p:nvPicPr>
          <p:cNvPr id="39" name="Picture 38" descr="shie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768" y="2170176"/>
            <a:ext cx="359664" cy="3596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|22.7|10|12.8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6|19.1|8.3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6|19.1|8.3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4|3.6|1.3|0.5|0.4|1.9|5.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6|5.5|23.6|7.9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1.2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6.3|34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3.5|4.3|9.8|5.4|9.6|3|10.1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.9|3.4|5.3|4.1|8.7|33.5|4.3|19.7|0.2|0.8|0.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5.5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5.4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7.5|14.1"/>
</p:tagLst>
</file>

<file path=ppt/theme/theme1.xml><?xml version="1.0" encoding="utf-8"?>
<a:theme xmlns:a="http://schemas.openxmlformats.org/drawingml/2006/main" name="trfmeas_part3">
  <a:themeElements>
    <a:clrScheme name="trfmeas_part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fmeas_part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fmeas_part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fmeas_part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fmeas_par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F:\Tutorial_sc01\trfmeas_part3.ppt</Template>
  <TotalTime>19533</TotalTime>
  <Words>701</Words>
  <Application>Microsoft Macintosh PowerPoint</Application>
  <PresentationFormat>On-screen Show (4:3)</PresentationFormat>
  <Paragraphs>215</Paragraphs>
  <Slides>21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trfmeas_part3</vt:lpstr>
      <vt:lpstr>Slide 1</vt:lpstr>
      <vt:lpstr>Slashdot Effect</vt:lpstr>
      <vt:lpstr>Existing Commerical CDNs</vt:lpstr>
      <vt:lpstr>Existing Free CDNs</vt:lpstr>
      <vt:lpstr>Existing P2P Networks</vt:lpstr>
      <vt:lpstr>Introducing Firecoral</vt:lpstr>
      <vt:lpstr>Firecoral Goals</vt:lpstr>
      <vt:lpstr>Modified Content Provider</vt:lpstr>
      <vt:lpstr>External Tracker</vt:lpstr>
      <vt:lpstr>Signing Service</vt:lpstr>
      <vt:lpstr>When to Use Firecoral</vt:lpstr>
      <vt:lpstr>When to Use Firecoral</vt:lpstr>
      <vt:lpstr>Configuration Example</vt:lpstr>
      <vt:lpstr>Configuration Solution</vt:lpstr>
      <vt:lpstr>XPath Example</vt:lpstr>
      <vt:lpstr>Subscriptions</vt:lpstr>
      <vt:lpstr>Implementation</vt:lpstr>
      <vt:lpstr>Demo</vt:lpstr>
      <vt:lpstr>Conclusions</vt:lpstr>
      <vt:lpstr>Future Work</vt:lpstr>
      <vt:lpstr>Thank You</vt:lpstr>
    </vt:vector>
  </TitlesOfParts>
  <Manager/>
  <Company>Princeton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P2P to the Web: Security and Privacy in the Firecoral Network</dc:title>
  <dc:subject/>
  <dc:creator>Jeff Terrace</dc:creator>
  <cp:keywords/>
  <dc:description/>
  <cp:lastModifiedBy>Jeff Terrace</cp:lastModifiedBy>
  <cp:revision>2671</cp:revision>
  <cp:lastPrinted>1998-06-29T00:15:13Z</cp:lastPrinted>
  <dcterms:created xsi:type="dcterms:W3CDTF">2009-10-01T19:05:50Z</dcterms:created>
  <dcterms:modified xsi:type="dcterms:W3CDTF">2009-10-01T19:07:32Z</dcterms:modified>
  <cp:category/>
</cp:coreProperties>
</file>