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2" r:id="rId2"/>
    <p:sldId id="349" r:id="rId3"/>
    <p:sldId id="348" r:id="rId4"/>
    <p:sldId id="350" r:id="rId5"/>
    <p:sldId id="344" r:id="rId6"/>
    <p:sldId id="345" r:id="rId7"/>
    <p:sldId id="346" r:id="rId8"/>
    <p:sldId id="35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4B3"/>
    <a:srgbClr val="E1E1E7"/>
    <a:srgbClr val="E0E0E6"/>
    <a:srgbClr val="9694B4"/>
    <a:srgbClr val="9D8FB7"/>
    <a:srgbClr val="A69DBF"/>
    <a:srgbClr val="2A5172"/>
    <a:srgbClr val="E1E1EA"/>
    <a:srgbClr val="E1E1EB"/>
    <a:srgbClr val="E1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38" autoAdjust="0"/>
  </p:normalViewPr>
  <p:slideViewPr>
    <p:cSldViewPr snapToGrid="0" snapToObject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2414-35A0-42DF-BB16-BC48DD02CE33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7D50C-BB91-49FF-991F-88A1681045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2D00D-774E-4257-B249-00B5460D641A}" type="datetimeFigureOut">
              <a:rPr lang="de-DE" smtClean="0"/>
              <a:pPr/>
              <a:t>16.12.2018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A187F-0AE4-462B-87BA-45C39B8512B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40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16.12.2018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16.12.2018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16.12.2018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23C7C-1933-4B7D-A8D3-78EE0323587D}" type="datetimeFigureOut">
              <a:rPr lang="de-DE" smtClean="0"/>
              <a:pPr/>
              <a:t>16.12.2018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429564-823D-467F-8F6F-3FE25073CDC1}"/>
              </a:ext>
            </a:extLst>
          </p:cNvPr>
          <p:cNvSpPr txBox="1"/>
          <p:nvPr/>
        </p:nvSpPr>
        <p:spPr>
          <a:xfrm>
            <a:off x="1270000" y="1270000"/>
            <a:ext cx="2540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0401"/>
            <a:ext cx="7772400" cy="519814"/>
          </a:xfrm>
        </p:spPr>
        <p:txBody>
          <a:bodyPr>
            <a:normAutofit/>
          </a:bodyPr>
          <a:lstStyle/>
          <a:p>
            <a:r>
              <a:rPr lang="en-US" sz="2800" b="1" noProof="0" dirty="0"/>
              <a:t>Interconnection Graphics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3915" y="1199708"/>
            <a:ext cx="8516679" cy="4458584"/>
          </a:xfrm>
        </p:spPr>
        <p:txBody>
          <a:bodyPr>
            <a:normAutofit/>
          </a:bodyPr>
          <a:lstStyle/>
          <a:p>
            <a:pPr algn="l"/>
            <a:r>
              <a:rPr lang="en-US" sz="2400" noProof="0" dirty="0">
                <a:solidFill>
                  <a:schemeClr val="tx1"/>
                </a:solidFill>
              </a:rPr>
              <a:t>Content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noProof="0" dirty="0">
                <a:solidFill>
                  <a:schemeClr val="tx1"/>
                </a:solidFill>
              </a:rPr>
              <a:t> Example Graphic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Remarks on the creation of the graphic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noProof="0" dirty="0">
                <a:solidFill>
                  <a:schemeClr val="tx1"/>
                </a:solidFill>
              </a:rPr>
              <a:t> Modules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Small project blocks (outside) </a:t>
            </a:r>
            <a:r>
              <a:rPr lang="en-US" sz="2000" i="1" dirty="0">
                <a:solidFill>
                  <a:schemeClr val="tx1"/>
                </a:solidFill>
              </a:rPr>
              <a:t>(to use in the same way)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noProof="0" dirty="0">
                <a:solidFill>
                  <a:schemeClr val="tx1"/>
                </a:solidFill>
              </a:rPr>
              <a:t> Large </a:t>
            </a:r>
            <a:r>
              <a:rPr lang="en-US" sz="2000" dirty="0">
                <a:solidFill>
                  <a:schemeClr val="tx1"/>
                </a:solidFill>
              </a:rPr>
              <a:t>project blocks</a:t>
            </a:r>
            <a:r>
              <a:rPr lang="en-US" sz="2000" noProof="0" dirty="0">
                <a:solidFill>
                  <a:schemeClr val="tx1"/>
                </a:solidFill>
              </a:rPr>
              <a:t> (your project in the center)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(to use in the same way)</a:t>
            </a:r>
            <a:endParaRPr lang="en-US" sz="2000" i="1" noProof="0" dirty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CAN + GER PIs, </a:t>
            </a:r>
            <a:r>
              <a:rPr lang="en-US" sz="2000" dirty="0" err="1">
                <a:solidFill>
                  <a:schemeClr val="tx1"/>
                </a:solidFill>
              </a:rPr>
              <a:t>PostDoc</a:t>
            </a:r>
            <a:r>
              <a:rPr lang="en-US" sz="2000" dirty="0">
                <a:solidFill>
                  <a:schemeClr val="tx1"/>
                </a:solidFill>
              </a:rPr>
              <a:t>, Arrows (In-/Output, Exchange), text fields of the arrows </a:t>
            </a:r>
            <a:r>
              <a:rPr lang="en-US" sz="2000" i="1" dirty="0">
                <a:solidFill>
                  <a:schemeClr val="tx1"/>
                </a:solidFill>
              </a:rPr>
              <a:t>( to adapt)</a:t>
            </a:r>
            <a:endParaRPr lang="en-US" sz="2000" i="1" noProof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672000" y="3411278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tIns="72000" bIns="72000" rtlCol="0" anchor="ctr" anchorCtr="1">
            <a:no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S2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Mean-field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91268" y="5748865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D1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Process simulation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and optimization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886799" y="3051279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C2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Micro-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characterization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592299" y="4992865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C3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Macro-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characterization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960000" y="1123394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S3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Micro-mechanical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166799" y="1635612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S1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Damage and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fracture mechanics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208343" y="5370865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T4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Post-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processing</a:t>
            </a:r>
          </a:p>
        </p:txBody>
      </p:sp>
      <p:cxnSp>
        <p:nvCxnSpPr>
          <p:cNvPr id="28" name="Gerade Verbindung mit Pfeil 27"/>
          <p:cNvCxnSpPr>
            <a:stCxn id="4" idx="3"/>
          </p:cNvCxnSpPr>
          <p:nvPr/>
        </p:nvCxnSpPr>
        <p:spPr>
          <a:xfrm flipV="1">
            <a:off x="5616000" y="3411280"/>
            <a:ext cx="1270799" cy="485998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472000" y="4383278"/>
            <a:ext cx="1120299" cy="833699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163600" y="4507779"/>
            <a:ext cx="29452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Exchange of  experimental knowledge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741714" y="3425627"/>
            <a:ext cx="85016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err="1"/>
              <a:t>μCT</a:t>
            </a:r>
            <a:r>
              <a:rPr lang="de-DE" sz="1400"/>
              <a:t> Data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2345178" y="4383279"/>
            <a:ext cx="1362822" cy="987586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84969" y="4507779"/>
            <a:ext cx="16444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Cruciform specimen</a:t>
            </a:r>
            <a:br>
              <a:rPr lang="en-US" sz="1400" dirty="0"/>
            </a:br>
            <a:r>
              <a:rPr lang="en-US" sz="1400" dirty="0"/>
              <a:t>development</a:t>
            </a:r>
          </a:p>
        </p:txBody>
      </p:sp>
      <p:cxnSp>
        <p:nvCxnSpPr>
          <p:cNvPr id="22" name="Gerade Verbindung mit Pfeil 21"/>
          <p:cNvCxnSpPr>
            <a:endCxn id="5" idx="0"/>
          </p:cNvCxnSpPr>
          <p:nvPr/>
        </p:nvCxnSpPr>
        <p:spPr>
          <a:xfrm>
            <a:off x="5000798" y="4383278"/>
            <a:ext cx="646470" cy="1365587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280569" y="5216977"/>
            <a:ext cx="18061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Mold flow simulations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5163600" y="2391612"/>
            <a:ext cx="1428283" cy="1019666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3" idx="2"/>
            <a:endCxn id="4" idx="0"/>
          </p:cNvCxnSpPr>
          <p:nvPr/>
        </p:nvCxnSpPr>
        <p:spPr>
          <a:xfrm flipH="1">
            <a:off x="4644000" y="1879394"/>
            <a:ext cx="72000" cy="1531884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288353" y="2580281"/>
            <a:ext cx="17568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Damage investigation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4012822" y="2251164"/>
            <a:ext cx="17568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Damage investigation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88343" y="3861278"/>
            <a:ext cx="1512000" cy="756000"/>
          </a:xfrm>
          <a:prstGeom prst="rect">
            <a:avLst/>
          </a:prstGeom>
          <a:solidFill>
            <a:srgbClr val="9794B3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Wood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University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Western Ontario</a:t>
            </a:r>
          </a:p>
        </p:txBody>
      </p:sp>
      <p:cxnSp>
        <p:nvCxnSpPr>
          <p:cNvPr id="45" name="Gerade Verbindung mit Pfeil 44"/>
          <p:cNvCxnSpPr>
            <a:stCxn id="44" idx="3"/>
            <a:endCxn id="4" idx="1"/>
          </p:cNvCxnSpPr>
          <p:nvPr/>
        </p:nvCxnSpPr>
        <p:spPr>
          <a:xfrm flipV="1">
            <a:off x="2000343" y="3897278"/>
            <a:ext cx="1671657" cy="342000"/>
          </a:xfrm>
          <a:prstGeom prst="straightConnector1">
            <a:avLst/>
          </a:prstGeom>
          <a:ln w="19050">
            <a:solidFill>
              <a:srgbClr val="004B7D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2345178" y="3719055"/>
            <a:ext cx="102316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Mechanical</a:t>
            </a:r>
            <a:br>
              <a:rPr lang="en-US" sz="1400" dirty="0"/>
            </a:br>
            <a:r>
              <a:rPr lang="en-US" sz="1400" dirty="0"/>
              <a:t>properties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310688" y="2405053"/>
            <a:ext cx="1512000" cy="75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>
                <a:solidFill>
                  <a:schemeClr val="bg1"/>
                </a:solidFill>
              </a:rPr>
              <a:t>Wilhelm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KIT, </a:t>
            </a:r>
            <a:r>
              <a:rPr lang="de-DE" sz="1400" err="1">
                <a:solidFill>
                  <a:schemeClr val="bg1"/>
                </a:solidFill>
              </a:rPr>
              <a:t>ITCP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54" name="Gerade Verbindung mit Pfeil 53"/>
          <p:cNvCxnSpPr>
            <a:stCxn id="52" idx="3"/>
          </p:cNvCxnSpPr>
          <p:nvPr/>
        </p:nvCxnSpPr>
        <p:spPr>
          <a:xfrm>
            <a:off x="1822688" y="2783053"/>
            <a:ext cx="1849312" cy="796463"/>
          </a:xfrm>
          <a:prstGeom prst="straightConnector1">
            <a:avLst/>
          </a:prstGeom>
          <a:ln w="19050">
            <a:solidFill>
              <a:srgbClr val="004B7D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1928343" y="2888059"/>
            <a:ext cx="158421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Thermomechanical</a:t>
            </a:r>
            <a:br>
              <a:rPr lang="en-US" sz="1400" dirty="0"/>
            </a:br>
            <a:r>
              <a:rPr lang="en-US" sz="1400" dirty="0"/>
              <a:t>properties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1750688" y="1299961"/>
            <a:ext cx="1512000" cy="756000"/>
          </a:xfrm>
          <a:prstGeom prst="rect">
            <a:avLst/>
          </a:prstGeom>
          <a:solidFill>
            <a:srgbClr val="2A5172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PostDoc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Residual stresses</a:t>
            </a:r>
          </a:p>
        </p:txBody>
      </p:sp>
      <p:cxnSp>
        <p:nvCxnSpPr>
          <p:cNvPr id="60" name="Gerade Verbindung mit Pfeil 59"/>
          <p:cNvCxnSpPr/>
          <p:nvPr/>
        </p:nvCxnSpPr>
        <p:spPr>
          <a:xfrm>
            <a:off x="2902688" y="2019961"/>
            <a:ext cx="998710" cy="1391317"/>
          </a:xfrm>
          <a:prstGeom prst="straightConnector1">
            <a:avLst/>
          </a:prstGeom>
          <a:ln w="19050">
            <a:solidFill>
              <a:srgbClr val="004B7D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345178" y="2247890"/>
            <a:ext cx="158421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Thermomechanical</a:t>
            </a:r>
            <a:br>
              <a:rPr lang="en-US" sz="1400" dirty="0"/>
            </a:br>
            <a:r>
              <a:rPr lang="en-US" sz="1400" dirty="0"/>
              <a:t>material behavior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2952000" y="5936978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D2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Topology and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Shape Optimization</a:t>
            </a:r>
          </a:p>
        </p:txBody>
      </p:sp>
      <p:cxnSp>
        <p:nvCxnSpPr>
          <p:cNvPr id="70" name="Gerade Verbindung mit Pfeil 69"/>
          <p:cNvCxnSpPr>
            <a:endCxn id="69" idx="0"/>
          </p:cNvCxnSpPr>
          <p:nvPr/>
        </p:nvCxnSpPr>
        <p:spPr>
          <a:xfrm flipH="1">
            <a:off x="3708000" y="4383278"/>
            <a:ext cx="572569" cy="1553700"/>
          </a:xfrm>
          <a:prstGeom prst="straightConnector1">
            <a:avLst/>
          </a:prstGeom>
          <a:ln w="19050">
            <a:solidFill>
              <a:srgbClr val="004B7D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3397539" y="4838976"/>
            <a:ext cx="160325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Material properties</a:t>
            </a: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685800" y="159488"/>
            <a:ext cx="7772400" cy="627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+mj-lt"/>
                <a:ea typeface="+mj-ea"/>
                <a:cs typeface="+mj-cs"/>
              </a:rPr>
              <a:t>Example Graphic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488"/>
            <a:ext cx="7772400" cy="627321"/>
          </a:xfrm>
        </p:spPr>
        <p:txBody>
          <a:bodyPr>
            <a:normAutofit/>
          </a:bodyPr>
          <a:lstStyle/>
          <a:p>
            <a:r>
              <a:rPr lang="en-US" sz="2800" b="1" noProof="0" dirty="0"/>
              <a:t>Remarks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3915" y="786809"/>
            <a:ext cx="8516679" cy="485199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Assembling your own interconnection graphic from the modules: 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The graphics should be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contentually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based on the proposal (Appendix 3 of the report,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Interconnection graphic from the proposal, further texts in the proposal)</a:t>
            </a:r>
          </a:p>
          <a:p>
            <a:pPr algn="l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The Canadian supervisor should show up (give input or exchange)</a:t>
            </a:r>
          </a:p>
          <a:p>
            <a:pPr algn="l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Size: When the graphic is created in the size of a "normal" PowerPoint slide (such as the example graphic), it fits into the space provided in the poster (see example poster)</a:t>
            </a:r>
          </a:p>
          <a:p>
            <a:pPr algn="l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further tips: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use the function “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Objekte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an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anderen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Objekten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ausrichten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” for the exact placement of the arrows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how to insert the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graphik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: copy, paste, group, place</a:t>
            </a:r>
          </a:p>
          <a:p>
            <a:pPr lvl="1" algn="l">
              <a:buFont typeface="Wingdings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378353" y="1139262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C1</a:t>
            </a: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Mechanics</a:t>
            </a:r>
            <a:endParaRPr lang="de-DE" sz="1400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interfaces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800" y="2233566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</a:rPr>
              <a:t>S2</a:t>
            </a:r>
            <a:endParaRPr lang="de-DE" b="1">
              <a:solidFill>
                <a:schemeClr val="bg1"/>
              </a:solidFill>
            </a:endParaRP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Mean-field</a:t>
            </a:r>
            <a:br>
              <a:rPr lang="de-DE" sz="1400">
                <a:solidFill>
                  <a:schemeClr val="bg1"/>
                </a:solidFill>
              </a:rPr>
            </a:br>
            <a:r>
              <a:rPr lang="de-DE" sz="1400" err="1">
                <a:solidFill>
                  <a:schemeClr val="bg1"/>
                </a:solidFill>
              </a:rPr>
              <a:t>modeling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364698" y="1139262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D1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Process simulation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and optimization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378353" y="2233566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</a:rPr>
              <a:t>C2</a:t>
            </a:r>
            <a:endParaRPr lang="de-DE" b="1">
              <a:solidFill>
                <a:schemeClr val="bg1"/>
              </a:solidFill>
            </a:endParaRP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Micro</a:t>
            </a:r>
            <a:r>
              <a:rPr lang="de-DE" sz="140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characterization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378353" y="3285966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</a:rPr>
              <a:t>C3</a:t>
            </a:r>
            <a:endParaRPr lang="de-DE" b="1">
              <a:solidFill>
                <a:schemeClr val="bg1"/>
              </a:solidFill>
            </a:endParaRP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Macro</a:t>
            </a:r>
            <a:r>
              <a:rPr lang="de-DE" sz="140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characterization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62800" y="3250611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S3</a:t>
            </a:r>
            <a:endParaRPr lang="de-DE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Micro-mechanical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modeling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62800" y="1139262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S1</a:t>
            </a:r>
            <a:endParaRPr lang="de-DE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Damage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and</a:t>
            </a:r>
            <a:endParaRPr lang="de-DE" sz="1400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fracture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mechanics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06634" y="4340532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T4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Post-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processing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364698" y="2233566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D2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Topology and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shape optimization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364698" y="3285966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D3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Design guidelines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Engineering process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506634" y="3285966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T3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Quality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assurance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506634" y="2233566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T2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Handling </a:t>
            </a:r>
            <a:r>
              <a:rPr lang="de-DE" sz="1400" dirty="0" err="1">
                <a:solidFill>
                  <a:schemeClr val="bg1"/>
                </a:solidFill>
              </a:rPr>
              <a:t>and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preforming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506634" y="1139262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T1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Polymer</a:t>
            </a: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processing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62800" y="4340532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S4</a:t>
            </a:r>
            <a:endParaRPr lang="de-DE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Phase-</a:t>
            </a:r>
            <a:r>
              <a:rPr lang="de-DE" sz="1400" dirty="0" err="1">
                <a:solidFill>
                  <a:schemeClr val="bg1"/>
                </a:solidFill>
              </a:rPr>
              <a:t>field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modeling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9" name="Titel 1"/>
          <p:cNvSpPr txBox="1">
            <a:spLocks/>
          </p:cNvSpPr>
          <p:nvPr/>
        </p:nvSpPr>
        <p:spPr>
          <a:xfrm>
            <a:off x="685800" y="159488"/>
            <a:ext cx="7772400" cy="627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/>
              <a:t>Small project blocks (outside)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378353" y="1480296"/>
            <a:ext cx="1944000" cy="972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C1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Mechanics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interfaces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800" y="2574600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S2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Mean-field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modeling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364698" y="1480296"/>
            <a:ext cx="1944000" cy="972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D1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Process simulation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optimization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378353" y="2574600"/>
            <a:ext cx="1944000" cy="972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C2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Micro</a:t>
            </a:r>
            <a:r>
              <a:rPr lang="de-DE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characterization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378353" y="3627000"/>
            <a:ext cx="1944000" cy="972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C3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Macro</a:t>
            </a:r>
            <a:r>
              <a:rPr lang="de-DE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characterization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62800" y="3591645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S3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Micro-mechanical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modeling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62800" y="1480296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S1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Damage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fracture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mechanics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06634" y="4681566"/>
            <a:ext cx="1944000" cy="972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T4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Post-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processing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364698" y="2574600"/>
            <a:ext cx="1944000" cy="972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D2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Topology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shape optimization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364698" y="3627000"/>
            <a:ext cx="1944000" cy="972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D3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Design guidelines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Engineering process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506634" y="3627000"/>
            <a:ext cx="1944000" cy="972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T3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Quality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assurance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506634" y="2574600"/>
            <a:ext cx="1944000" cy="972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T2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Handling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preforming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506634" y="1480296"/>
            <a:ext cx="1944000" cy="972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T1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Polymer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processing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62800" y="4681566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S4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Phase-</a:t>
            </a:r>
            <a:r>
              <a:rPr lang="de-DE" dirty="0" err="1">
                <a:solidFill>
                  <a:schemeClr val="bg1"/>
                </a:solidFill>
              </a:rPr>
              <a:t>field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modeling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685800" y="159488"/>
            <a:ext cx="7772400" cy="627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/>
              <a:t>Large project blocks ( your project in the center)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3484130" y="3015585"/>
            <a:ext cx="1512000" cy="756000"/>
          </a:xfrm>
          <a:prstGeom prst="rect">
            <a:avLst/>
          </a:prstGeom>
          <a:solidFill>
            <a:srgbClr val="9794B3"/>
          </a:solidFill>
        </p:spPr>
        <p:txBody>
          <a:bodyPr wrap="none" rtlCol="0" anchor="ctr" anchorCtr="1"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Wood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University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Western Ontario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213405" y="3594599"/>
            <a:ext cx="2013070" cy="615894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2068576" y="3923314"/>
            <a:ext cx="1197209" cy="1059588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1294900" y="4360827"/>
            <a:ext cx="29452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Exchange </a:t>
            </a:r>
            <a:r>
              <a:rPr lang="de-DE" sz="1400" dirty="0" err="1"/>
              <a:t>of</a:t>
            </a:r>
            <a:r>
              <a:rPr lang="de-DE" sz="1400" dirty="0"/>
              <a:t>  experimental </a:t>
            </a:r>
            <a:r>
              <a:rPr lang="de-DE" sz="1400" dirty="0" err="1"/>
              <a:t>knowledge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816158" y="3771585"/>
            <a:ext cx="85016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/>
              <a:t>μCT</a:t>
            </a:r>
            <a:r>
              <a:rPr lang="de-DE" sz="1400" dirty="0"/>
              <a:t> Data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365758" y="3454493"/>
            <a:ext cx="1512000" cy="756000"/>
          </a:xfrm>
          <a:prstGeom prst="rect">
            <a:avLst/>
          </a:prstGeom>
          <a:solidFill>
            <a:srgbClr val="2A5172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PostDoc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Residual stresses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24411" y="3987302"/>
            <a:ext cx="1512000" cy="75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>
                <a:solidFill>
                  <a:schemeClr val="bg1"/>
                </a:solidFill>
              </a:rPr>
              <a:t>Wilhelm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KIT, </a:t>
            </a:r>
            <a:r>
              <a:rPr lang="de-DE" sz="1400" err="1">
                <a:solidFill>
                  <a:schemeClr val="bg1"/>
                </a:solidFill>
              </a:rPr>
              <a:t>ITCP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85800" y="159488"/>
            <a:ext cx="7772400" cy="627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Other modules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819580" y="1480265"/>
            <a:ext cx="1197209" cy="1059588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3989595" y="1315365"/>
            <a:ext cx="2013070" cy="615894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543473" y="1777370"/>
            <a:ext cx="85016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/>
              <a:t>μCT</a:t>
            </a:r>
            <a:r>
              <a:rPr lang="de-DE" sz="1400" dirty="0"/>
              <a:t> Data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55545" y="1823537"/>
            <a:ext cx="16444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Cruciform specimen</a:t>
            </a:r>
            <a:br>
              <a:rPr lang="en-US" sz="1400" dirty="0"/>
            </a:br>
            <a:r>
              <a:rPr lang="en-US" sz="1400" dirty="0"/>
              <a:t>development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EABF76-14FC-4E78-8400-D2D3E4ECD70E}"/>
              </a:ext>
            </a:extLst>
          </p:cNvPr>
          <p:cNvGrpSpPr/>
          <p:nvPr/>
        </p:nvGrpSpPr>
        <p:grpSpPr>
          <a:xfrm>
            <a:off x="350579" y="730904"/>
            <a:ext cx="8584890" cy="5907135"/>
            <a:chOff x="350579" y="730904"/>
            <a:chExt cx="8584890" cy="5907135"/>
          </a:xfrm>
        </p:grpSpPr>
        <p:sp>
          <p:nvSpPr>
            <p:cNvPr id="3" name="Textfeld 14">
              <a:extLst>
                <a:ext uri="{FF2B5EF4-FFF2-40B4-BE49-F238E27FC236}">
                  <a16:creationId xmlns:a16="http://schemas.microsoft.com/office/drawing/2014/main" id="{E8D20FDC-69F4-4B1B-A39F-68199B84731A}"/>
                </a:ext>
              </a:extLst>
            </p:cNvPr>
            <p:cNvSpPr txBox="1"/>
            <p:nvPr/>
          </p:nvSpPr>
          <p:spPr>
            <a:xfrm>
              <a:off x="3600000" y="2943000"/>
              <a:ext cx="1944000" cy="972000"/>
            </a:xfrm>
            <a:prstGeom prst="rect">
              <a:avLst/>
            </a:prstGeom>
            <a:solidFill>
              <a:srgbClr val="0078E6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</a:rPr>
                <a:t>S1</a:t>
              </a:r>
              <a:endParaRPr lang="de-DE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bg1"/>
                  </a:solidFill>
                </a:rPr>
                <a:t>Damage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and</a:t>
              </a:r>
              <a:endParaRPr lang="de-DE" dirty="0">
                <a:solidFill>
                  <a:schemeClr val="bg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bg1"/>
                  </a:solidFill>
                </a:rPr>
                <a:t>fracture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mechanics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" name="Textfeld 2">
              <a:extLst>
                <a:ext uri="{FF2B5EF4-FFF2-40B4-BE49-F238E27FC236}">
                  <a16:creationId xmlns:a16="http://schemas.microsoft.com/office/drawing/2014/main" id="{EEA1462C-19A9-4D5B-863A-B3C634C32CD4}"/>
                </a:ext>
              </a:extLst>
            </p:cNvPr>
            <p:cNvSpPr txBox="1"/>
            <p:nvPr/>
          </p:nvSpPr>
          <p:spPr>
            <a:xfrm>
              <a:off x="5625298" y="838905"/>
              <a:ext cx="1512000" cy="756000"/>
            </a:xfrm>
            <a:prstGeom prst="rect">
              <a:avLst/>
            </a:prstGeom>
            <a:solidFill>
              <a:srgbClr val="E6AF00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C1</a:t>
              </a: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Mechanics</a:t>
              </a:r>
              <a:endParaRPr lang="de-DE" sz="1400" dirty="0">
                <a:solidFill>
                  <a:schemeClr val="bg1"/>
                </a:solidFill>
              </a:endParaRP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of</a:t>
              </a:r>
              <a:r>
                <a:rPr lang="de-DE" sz="1400" dirty="0">
                  <a:solidFill>
                    <a:schemeClr val="bg1"/>
                  </a:solidFill>
                </a:rPr>
                <a:t> </a:t>
              </a:r>
              <a:r>
                <a:rPr lang="de-DE" sz="1400" dirty="0" err="1">
                  <a:solidFill>
                    <a:schemeClr val="bg1"/>
                  </a:solidFill>
                </a:rPr>
                <a:t>interfaces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feld 3">
              <a:extLst>
                <a:ext uri="{FF2B5EF4-FFF2-40B4-BE49-F238E27FC236}">
                  <a16:creationId xmlns:a16="http://schemas.microsoft.com/office/drawing/2014/main" id="{5B3E1EDF-FC40-4B3F-BE4A-0498E9B14264}"/>
                </a:ext>
              </a:extLst>
            </p:cNvPr>
            <p:cNvSpPr txBox="1"/>
            <p:nvPr/>
          </p:nvSpPr>
          <p:spPr>
            <a:xfrm>
              <a:off x="350579" y="3794384"/>
              <a:ext cx="1512000" cy="756000"/>
            </a:xfrm>
            <a:prstGeom prst="rect">
              <a:avLst/>
            </a:prstGeom>
            <a:solidFill>
              <a:srgbClr val="0078E6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err="1">
                  <a:solidFill>
                    <a:schemeClr val="bg1"/>
                  </a:solidFill>
                </a:rPr>
                <a:t>S2</a:t>
              </a:r>
              <a:endParaRPr lang="de-DE" b="1">
                <a:solidFill>
                  <a:schemeClr val="bg1"/>
                </a:solidFill>
              </a:endParaRPr>
            </a:p>
            <a:p>
              <a:pPr algn="ctr"/>
              <a:r>
                <a:rPr lang="de-DE" sz="1400" err="1">
                  <a:solidFill>
                    <a:schemeClr val="bg1"/>
                  </a:solidFill>
                </a:rPr>
                <a:t>Mean-field</a:t>
              </a:r>
              <a:br>
                <a:rPr lang="de-DE" sz="1400">
                  <a:solidFill>
                    <a:schemeClr val="bg1"/>
                  </a:solidFill>
                </a:rPr>
              </a:br>
              <a:r>
                <a:rPr lang="de-DE" sz="1400" err="1">
                  <a:solidFill>
                    <a:schemeClr val="bg1"/>
                  </a:solidFill>
                </a:rPr>
                <a:t>modeling</a:t>
              </a: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6" name="Textfeld 10">
              <a:extLst>
                <a:ext uri="{FF2B5EF4-FFF2-40B4-BE49-F238E27FC236}">
                  <a16:creationId xmlns:a16="http://schemas.microsoft.com/office/drawing/2014/main" id="{799C4B06-D12C-49C9-B691-7B60DC41BA7B}"/>
                </a:ext>
              </a:extLst>
            </p:cNvPr>
            <p:cNvSpPr txBox="1"/>
            <p:nvPr/>
          </p:nvSpPr>
          <p:spPr>
            <a:xfrm>
              <a:off x="7423469" y="2328881"/>
              <a:ext cx="1512000" cy="756000"/>
            </a:xfrm>
            <a:prstGeom prst="rect">
              <a:avLst/>
            </a:prstGeom>
            <a:solidFill>
              <a:srgbClr val="E6AF00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C2</a:t>
              </a:r>
            </a:p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Micro-</a:t>
              </a: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characterization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feld 11">
              <a:extLst>
                <a:ext uri="{FF2B5EF4-FFF2-40B4-BE49-F238E27FC236}">
                  <a16:creationId xmlns:a16="http://schemas.microsoft.com/office/drawing/2014/main" id="{03D5185B-54C1-40A2-A7DD-88050B8E7593}"/>
                </a:ext>
              </a:extLst>
            </p:cNvPr>
            <p:cNvSpPr txBox="1"/>
            <p:nvPr/>
          </p:nvSpPr>
          <p:spPr>
            <a:xfrm>
              <a:off x="7281421" y="4172384"/>
              <a:ext cx="1512000" cy="756000"/>
            </a:xfrm>
            <a:prstGeom prst="rect">
              <a:avLst/>
            </a:prstGeom>
            <a:solidFill>
              <a:srgbClr val="E6AF00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C3</a:t>
              </a: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Macro</a:t>
              </a:r>
              <a:r>
                <a:rPr lang="de-DE" sz="1400" dirty="0">
                  <a:solidFill>
                    <a:schemeClr val="bg1"/>
                  </a:solidFill>
                </a:rPr>
                <a:t>-</a:t>
              </a: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characterization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feld 12">
              <a:extLst>
                <a:ext uri="{FF2B5EF4-FFF2-40B4-BE49-F238E27FC236}">
                  <a16:creationId xmlns:a16="http://schemas.microsoft.com/office/drawing/2014/main" id="{27470162-B28F-491E-935F-FA170E1C45A2}"/>
                </a:ext>
              </a:extLst>
            </p:cNvPr>
            <p:cNvSpPr txBox="1"/>
            <p:nvPr/>
          </p:nvSpPr>
          <p:spPr>
            <a:xfrm>
              <a:off x="455644" y="1793198"/>
              <a:ext cx="1512000" cy="756000"/>
            </a:xfrm>
            <a:prstGeom prst="rect">
              <a:avLst/>
            </a:prstGeom>
            <a:solidFill>
              <a:srgbClr val="0078E6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S3</a:t>
              </a:r>
              <a:endParaRPr lang="de-DE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Micro-mechanical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 err="1">
                  <a:solidFill>
                    <a:schemeClr val="bg1"/>
                  </a:solidFill>
                </a:rPr>
                <a:t>modeling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feld 22">
              <a:extLst>
                <a:ext uri="{FF2B5EF4-FFF2-40B4-BE49-F238E27FC236}">
                  <a16:creationId xmlns:a16="http://schemas.microsoft.com/office/drawing/2014/main" id="{F61B718D-4547-4CEC-AC65-8299149B58E3}"/>
                </a:ext>
              </a:extLst>
            </p:cNvPr>
            <p:cNvSpPr txBox="1"/>
            <p:nvPr/>
          </p:nvSpPr>
          <p:spPr>
            <a:xfrm>
              <a:off x="2979368" y="730904"/>
              <a:ext cx="1512000" cy="756000"/>
            </a:xfrm>
            <a:prstGeom prst="rect">
              <a:avLst/>
            </a:prstGeom>
            <a:solidFill>
              <a:srgbClr val="0078E6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S4</a:t>
              </a:r>
              <a:endParaRPr lang="de-DE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Phase-</a:t>
              </a:r>
              <a:r>
                <a:rPr lang="de-DE" sz="1400" dirty="0" err="1">
                  <a:solidFill>
                    <a:schemeClr val="bg1"/>
                  </a:solidFill>
                </a:rPr>
                <a:t>field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 err="1">
                  <a:solidFill>
                    <a:schemeClr val="bg1"/>
                  </a:solidFill>
                </a:rPr>
                <a:t>modeling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23">
              <a:extLst>
                <a:ext uri="{FF2B5EF4-FFF2-40B4-BE49-F238E27FC236}">
                  <a16:creationId xmlns:a16="http://schemas.microsoft.com/office/drawing/2014/main" id="{073E3690-DCEA-4AD2-A106-5DA8F4E960A6}"/>
                </a:ext>
              </a:extLst>
            </p:cNvPr>
            <p:cNvSpPr txBox="1"/>
            <p:nvPr/>
          </p:nvSpPr>
          <p:spPr>
            <a:xfrm>
              <a:off x="955103" y="5457234"/>
              <a:ext cx="1512000" cy="756000"/>
            </a:xfrm>
            <a:prstGeom prst="rect">
              <a:avLst/>
            </a:prstGeom>
            <a:solidFill>
              <a:srgbClr val="2A5172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</a:rPr>
                <a:t>PostDoc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Residual stresses</a:t>
              </a:r>
            </a:p>
          </p:txBody>
        </p:sp>
        <p:sp>
          <p:nvSpPr>
            <p:cNvPr id="12" name="Textfeld 15">
              <a:extLst>
                <a:ext uri="{FF2B5EF4-FFF2-40B4-BE49-F238E27FC236}">
                  <a16:creationId xmlns:a16="http://schemas.microsoft.com/office/drawing/2014/main" id="{28272938-B532-47FF-AE7B-555128B1613D}"/>
                </a:ext>
              </a:extLst>
            </p:cNvPr>
            <p:cNvSpPr txBox="1"/>
            <p:nvPr/>
          </p:nvSpPr>
          <p:spPr>
            <a:xfrm>
              <a:off x="6192072" y="5577776"/>
              <a:ext cx="1512000" cy="756000"/>
            </a:xfrm>
            <a:prstGeom prst="rect">
              <a:avLst/>
            </a:prstGeom>
            <a:solidFill>
              <a:srgbClr val="9794B3"/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Altenhof</a:t>
              </a:r>
            </a:p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University </a:t>
              </a:r>
              <a:r>
                <a:rPr lang="de-DE" sz="1400" dirty="0" err="1">
                  <a:solidFill>
                    <a:schemeClr val="bg1"/>
                  </a:solidFill>
                </a:rPr>
                <a:t>of</a:t>
              </a:r>
              <a:r>
                <a:rPr lang="de-DE" sz="1400" dirty="0">
                  <a:solidFill>
                    <a:schemeClr val="bg1"/>
                  </a:solidFill>
                </a:rPr>
                <a:t> 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>
                  <a:solidFill>
                    <a:schemeClr val="bg1"/>
                  </a:solidFill>
                </a:rPr>
                <a:t>Windsor</a:t>
              </a:r>
            </a:p>
          </p:txBody>
        </p:sp>
        <p:cxnSp>
          <p:nvCxnSpPr>
            <p:cNvPr id="13" name="Gerade Verbindung mit Pfeil 27">
              <a:extLst>
                <a:ext uri="{FF2B5EF4-FFF2-40B4-BE49-F238E27FC236}">
                  <a16:creationId xmlns:a16="http://schemas.microsoft.com/office/drawing/2014/main" id="{0DFEAFCC-230F-441B-B914-8B060E593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411" y="1594905"/>
              <a:ext cx="978814" cy="1348096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26">
              <a:extLst>
                <a:ext uri="{FF2B5EF4-FFF2-40B4-BE49-F238E27FC236}">
                  <a16:creationId xmlns:a16="http://schemas.microsoft.com/office/drawing/2014/main" id="{F173C89B-FB99-41D8-9096-D015E24F66E6}"/>
                </a:ext>
              </a:extLst>
            </p:cNvPr>
            <p:cNvSpPr txBox="1"/>
            <p:nvPr/>
          </p:nvSpPr>
          <p:spPr>
            <a:xfrm>
              <a:off x="4873842" y="2050963"/>
              <a:ext cx="17374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Interface </a:t>
              </a:r>
              <a:r>
                <a:rPr lang="de-DE" sz="1400" dirty="0" err="1"/>
                <a:t>properties</a:t>
              </a:r>
              <a:endParaRPr lang="de-DE" sz="1400" dirty="0"/>
            </a:p>
          </p:txBody>
        </p:sp>
        <p:cxnSp>
          <p:nvCxnSpPr>
            <p:cNvPr id="21" name="Gerade Verbindung mit Pfeil 27">
              <a:extLst>
                <a:ext uri="{FF2B5EF4-FFF2-40B4-BE49-F238E27FC236}">
                  <a16:creationId xmlns:a16="http://schemas.microsoft.com/office/drawing/2014/main" id="{C0679519-7B0A-4E37-856B-17C6B5E4A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4000" y="2810749"/>
              <a:ext cx="1879469" cy="376334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7">
              <a:extLst>
                <a:ext uri="{FF2B5EF4-FFF2-40B4-BE49-F238E27FC236}">
                  <a16:creationId xmlns:a16="http://schemas.microsoft.com/office/drawing/2014/main" id="{B2668372-CCAB-40CB-B395-081A99C38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28294" y="3781804"/>
              <a:ext cx="1753127" cy="577132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9">
              <a:extLst>
                <a:ext uri="{FF2B5EF4-FFF2-40B4-BE49-F238E27FC236}">
                  <a16:creationId xmlns:a16="http://schemas.microsoft.com/office/drawing/2014/main" id="{4F9B777F-64FC-420C-B164-27A43E642280}"/>
                </a:ext>
              </a:extLst>
            </p:cNvPr>
            <p:cNvCxnSpPr>
              <a:cxnSpLocks/>
            </p:cNvCxnSpPr>
            <p:nvPr/>
          </p:nvCxnSpPr>
          <p:spPr>
            <a:xfrm>
              <a:off x="3852909" y="1486904"/>
              <a:ext cx="452761" cy="1456096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9">
              <a:extLst>
                <a:ext uri="{FF2B5EF4-FFF2-40B4-BE49-F238E27FC236}">
                  <a16:creationId xmlns:a16="http://schemas.microsoft.com/office/drawing/2014/main" id="{FE413111-0D4A-4B70-B8E2-5ABD66F4BCA1}"/>
                </a:ext>
              </a:extLst>
            </p:cNvPr>
            <p:cNvCxnSpPr>
              <a:cxnSpLocks/>
            </p:cNvCxnSpPr>
            <p:nvPr/>
          </p:nvCxnSpPr>
          <p:spPr>
            <a:xfrm>
              <a:off x="1936554" y="2438530"/>
              <a:ext cx="1663446" cy="588755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9">
              <a:extLst>
                <a:ext uri="{FF2B5EF4-FFF2-40B4-BE49-F238E27FC236}">
                  <a16:creationId xmlns:a16="http://schemas.microsoft.com/office/drawing/2014/main" id="{3DB083D5-96C2-4F93-BB60-6EE29FC80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79" y="3622090"/>
              <a:ext cx="1737421" cy="438137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10">
              <a:extLst>
                <a:ext uri="{FF2B5EF4-FFF2-40B4-BE49-F238E27FC236}">
                  <a16:creationId xmlns:a16="http://schemas.microsoft.com/office/drawing/2014/main" id="{41F4A167-9F1A-4996-835E-FFE1BA441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109" y="3923930"/>
              <a:ext cx="1944209" cy="1533304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10">
              <a:extLst>
                <a:ext uri="{FF2B5EF4-FFF2-40B4-BE49-F238E27FC236}">
                  <a16:creationId xmlns:a16="http://schemas.microsoft.com/office/drawing/2014/main" id="{28DE8B7B-D506-447B-9648-77DDCCB2F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411" y="3923931"/>
              <a:ext cx="73957" cy="1929202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9">
              <a:extLst>
                <a:ext uri="{FF2B5EF4-FFF2-40B4-BE49-F238E27FC236}">
                  <a16:creationId xmlns:a16="http://schemas.microsoft.com/office/drawing/2014/main" id="{86816AE9-1F11-4D1E-8AA7-2DBFE5E2C0EF}"/>
                </a:ext>
              </a:extLst>
            </p:cNvPr>
            <p:cNvCxnSpPr>
              <a:cxnSpLocks/>
            </p:cNvCxnSpPr>
            <p:nvPr/>
          </p:nvCxnSpPr>
          <p:spPr>
            <a:xfrm>
              <a:off x="5173411" y="3923931"/>
              <a:ext cx="1310323" cy="1653845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26">
              <a:extLst>
                <a:ext uri="{FF2B5EF4-FFF2-40B4-BE49-F238E27FC236}">
                  <a16:creationId xmlns:a16="http://schemas.microsoft.com/office/drawing/2014/main" id="{5CA0A09F-7200-4968-9348-2B704879C3B8}"/>
                </a:ext>
              </a:extLst>
            </p:cNvPr>
            <p:cNvSpPr txBox="1"/>
            <p:nvPr/>
          </p:nvSpPr>
          <p:spPr>
            <a:xfrm>
              <a:off x="5825936" y="2765675"/>
              <a:ext cx="135681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Typical</a:t>
              </a:r>
              <a:r>
                <a:rPr lang="de-DE" sz="1400" dirty="0"/>
                <a:t> </a:t>
              </a:r>
              <a:r>
                <a:rPr lang="de-DE" sz="1400" dirty="0" err="1"/>
                <a:t>microstructures</a:t>
              </a:r>
              <a:endParaRPr lang="de-DE" sz="1400" dirty="0"/>
            </a:p>
          </p:txBody>
        </p:sp>
        <p:sp>
          <p:nvSpPr>
            <p:cNvPr id="64" name="Textfeld 26">
              <a:extLst>
                <a:ext uri="{FF2B5EF4-FFF2-40B4-BE49-F238E27FC236}">
                  <a16:creationId xmlns:a16="http://schemas.microsoft.com/office/drawing/2014/main" id="{9EA41592-481C-4CBC-BD9C-0CE5AC8F3FD2}"/>
                </a:ext>
              </a:extLst>
            </p:cNvPr>
            <p:cNvSpPr txBox="1"/>
            <p:nvPr/>
          </p:nvSpPr>
          <p:spPr>
            <a:xfrm>
              <a:off x="5844810" y="3764276"/>
              <a:ext cx="134410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Validation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damage</a:t>
              </a:r>
              <a:r>
                <a:rPr lang="de-DE" sz="1400" dirty="0"/>
                <a:t> </a:t>
              </a:r>
              <a:r>
                <a:rPr lang="de-DE" sz="1400" dirty="0" err="1"/>
                <a:t>models</a:t>
              </a:r>
              <a:endParaRPr lang="de-DE" sz="1400" dirty="0"/>
            </a:p>
          </p:txBody>
        </p:sp>
        <p:sp>
          <p:nvSpPr>
            <p:cNvPr id="65" name="Textfeld 26">
              <a:extLst>
                <a:ext uri="{FF2B5EF4-FFF2-40B4-BE49-F238E27FC236}">
                  <a16:creationId xmlns:a16="http://schemas.microsoft.com/office/drawing/2014/main" id="{823B9921-93D7-45F0-BA40-F23A5390CB5D}"/>
                </a:ext>
              </a:extLst>
            </p:cNvPr>
            <p:cNvSpPr txBox="1"/>
            <p:nvPr/>
          </p:nvSpPr>
          <p:spPr>
            <a:xfrm>
              <a:off x="5411437" y="4591102"/>
              <a:ext cx="7465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Failure</a:t>
              </a:r>
              <a:endParaRPr lang="de-DE" sz="1400" dirty="0"/>
            </a:p>
          </p:txBody>
        </p:sp>
        <p:sp>
          <p:nvSpPr>
            <p:cNvPr id="68" name="Textfeld 44">
              <a:extLst>
                <a:ext uri="{FF2B5EF4-FFF2-40B4-BE49-F238E27FC236}">
                  <a16:creationId xmlns:a16="http://schemas.microsoft.com/office/drawing/2014/main" id="{FCB705A8-FE2F-4B92-B0C2-97A9D5A3AE20}"/>
                </a:ext>
              </a:extLst>
            </p:cNvPr>
            <p:cNvSpPr txBox="1"/>
            <p:nvPr/>
          </p:nvSpPr>
          <p:spPr>
            <a:xfrm>
              <a:off x="3600000" y="5882039"/>
              <a:ext cx="1512000" cy="756000"/>
            </a:xfrm>
            <a:prstGeom prst="rect">
              <a:avLst/>
            </a:prstGeom>
            <a:solidFill>
              <a:srgbClr val="00AFA0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sz="1600" b="1" dirty="0" err="1">
                  <a:solidFill>
                    <a:schemeClr val="bg1"/>
                  </a:solidFill>
                </a:rPr>
                <a:t>T3</a:t>
              </a:r>
              <a:endParaRPr lang="de-DE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Quality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 err="1">
                  <a:solidFill>
                    <a:schemeClr val="bg1"/>
                  </a:solidFill>
                </a:rPr>
                <a:t>assurance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feld 26">
              <a:extLst>
                <a:ext uri="{FF2B5EF4-FFF2-40B4-BE49-F238E27FC236}">
                  <a16:creationId xmlns:a16="http://schemas.microsoft.com/office/drawing/2014/main" id="{3BFBF698-5681-42AE-B624-A9956DA6BC49}"/>
                </a:ext>
              </a:extLst>
            </p:cNvPr>
            <p:cNvSpPr txBox="1"/>
            <p:nvPr/>
          </p:nvSpPr>
          <p:spPr>
            <a:xfrm>
              <a:off x="3813068" y="4888532"/>
              <a:ext cx="131032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Material </a:t>
              </a:r>
              <a:r>
                <a:rPr lang="de-DE" sz="1400" dirty="0" err="1"/>
                <a:t>model</a:t>
              </a:r>
              <a:endParaRPr lang="de-DE" sz="1400" dirty="0"/>
            </a:p>
          </p:txBody>
        </p:sp>
        <p:sp>
          <p:nvSpPr>
            <p:cNvPr id="72" name="Textfeld 26">
              <a:extLst>
                <a:ext uri="{FF2B5EF4-FFF2-40B4-BE49-F238E27FC236}">
                  <a16:creationId xmlns:a16="http://schemas.microsoft.com/office/drawing/2014/main" id="{53E72D7B-0DA5-47F2-B304-2D81CC745FEE}"/>
                </a:ext>
              </a:extLst>
            </p:cNvPr>
            <p:cNvSpPr txBox="1"/>
            <p:nvPr/>
          </p:nvSpPr>
          <p:spPr>
            <a:xfrm>
              <a:off x="1965325" y="4492259"/>
              <a:ext cx="1797723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Damage and </a:t>
              </a:r>
              <a:r>
                <a:rPr lang="de-DE" sz="1400" dirty="0" err="1"/>
                <a:t>fracture</a:t>
              </a:r>
              <a:r>
                <a:rPr lang="de-DE" sz="1400" dirty="0"/>
                <a:t> </a:t>
              </a:r>
              <a:r>
                <a:rPr lang="de-DE" sz="1400" dirty="0" err="1"/>
                <a:t>modeling</a:t>
              </a:r>
              <a:r>
                <a:rPr lang="de-DE" sz="1400" dirty="0"/>
                <a:t> due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micro</a:t>
              </a:r>
              <a:r>
                <a:rPr lang="de-DE" sz="1400" dirty="0"/>
                <a:t>-residual stress</a:t>
              </a:r>
            </a:p>
          </p:txBody>
        </p:sp>
        <p:sp>
          <p:nvSpPr>
            <p:cNvPr id="73" name="Textfeld 26">
              <a:extLst>
                <a:ext uri="{FF2B5EF4-FFF2-40B4-BE49-F238E27FC236}">
                  <a16:creationId xmlns:a16="http://schemas.microsoft.com/office/drawing/2014/main" id="{AB27B4B4-C441-46C0-BFB3-7213D2635E73}"/>
                </a:ext>
              </a:extLst>
            </p:cNvPr>
            <p:cNvSpPr txBox="1"/>
            <p:nvPr/>
          </p:nvSpPr>
          <p:spPr>
            <a:xfrm>
              <a:off x="2153240" y="3687269"/>
              <a:ext cx="11459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Damage </a:t>
              </a:r>
              <a:r>
                <a:rPr lang="de-DE" sz="1400" dirty="0" err="1"/>
                <a:t>investigation</a:t>
              </a:r>
              <a:endParaRPr lang="de-DE" sz="1400" dirty="0"/>
            </a:p>
          </p:txBody>
        </p:sp>
        <p:sp>
          <p:nvSpPr>
            <p:cNvPr id="74" name="Textfeld 26">
              <a:extLst>
                <a:ext uri="{FF2B5EF4-FFF2-40B4-BE49-F238E27FC236}">
                  <a16:creationId xmlns:a16="http://schemas.microsoft.com/office/drawing/2014/main" id="{E725BE0E-8D4C-412A-86E4-AA1E5096A5EB}"/>
                </a:ext>
              </a:extLst>
            </p:cNvPr>
            <p:cNvSpPr txBox="1"/>
            <p:nvPr/>
          </p:nvSpPr>
          <p:spPr>
            <a:xfrm>
              <a:off x="1536316" y="2648106"/>
              <a:ext cx="17374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Damage and </a:t>
              </a:r>
              <a:r>
                <a:rPr lang="de-DE" sz="1400" dirty="0" err="1"/>
                <a:t>failure</a:t>
              </a:r>
              <a:r>
                <a:rPr lang="de-DE" sz="1400" dirty="0"/>
                <a:t> </a:t>
              </a:r>
              <a:r>
                <a:rPr lang="de-DE" sz="1400" dirty="0" err="1"/>
                <a:t>mechanisms</a:t>
              </a:r>
              <a:endParaRPr lang="de-DE" sz="1400" dirty="0"/>
            </a:p>
          </p:txBody>
        </p:sp>
        <p:sp>
          <p:nvSpPr>
            <p:cNvPr id="76" name="Textfeld 26">
              <a:extLst>
                <a:ext uri="{FF2B5EF4-FFF2-40B4-BE49-F238E27FC236}">
                  <a16:creationId xmlns:a16="http://schemas.microsoft.com/office/drawing/2014/main" id="{238EE5E5-9BBF-4910-B36D-2C0FFED5D259}"/>
                </a:ext>
              </a:extLst>
            </p:cNvPr>
            <p:cNvSpPr txBox="1"/>
            <p:nvPr/>
          </p:nvSpPr>
          <p:spPr>
            <a:xfrm>
              <a:off x="3068190" y="1712841"/>
              <a:ext cx="1797723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Residual </a:t>
              </a:r>
              <a:r>
                <a:rPr lang="de-DE" sz="1400" dirty="0" err="1"/>
                <a:t>stresses</a:t>
              </a:r>
              <a:br>
                <a:rPr lang="de-DE" sz="1400" dirty="0"/>
              </a:br>
              <a:r>
                <a:rPr lang="de-DE" sz="1400" dirty="0"/>
                <a:t>Damage </a:t>
              </a:r>
              <a:r>
                <a:rPr lang="de-DE" sz="1400" dirty="0" err="1"/>
                <a:t>mechanisms</a:t>
              </a:r>
              <a:br>
                <a:rPr lang="de-DE" sz="1400" dirty="0"/>
              </a:br>
              <a:r>
                <a:rPr lang="de-DE" sz="1400" dirty="0"/>
                <a:t>Crack </a:t>
              </a:r>
              <a:r>
                <a:rPr lang="de-DE" sz="1400" dirty="0" err="1"/>
                <a:t>paths</a:t>
              </a:r>
              <a:endParaRPr lang="de-DE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004B7D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324</Words>
  <Application>Microsoft Office PowerPoint</Application>
  <PresentationFormat>On-screen Show (4:3)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Larissa-Design</vt:lpstr>
      <vt:lpstr>PowerPoint Presentation</vt:lpstr>
      <vt:lpstr>Interconnection Graphics</vt:lpstr>
      <vt:lpstr>PowerPoint Presentation</vt:lpstr>
      <vt:lpstr>Remarks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Vorschläge</dc:title>
  <dc:creator>juliane</dc:creator>
  <cp:lastModifiedBy>julianbauerkit@outlook.com</cp:lastModifiedBy>
  <cp:revision>539</cp:revision>
  <dcterms:created xsi:type="dcterms:W3CDTF">2018-07-16T08:00:12Z</dcterms:created>
  <dcterms:modified xsi:type="dcterms:W3CDTF">2018-12-16T11:28:38Z</dcterms:modified>
</cp:coreProperties>
</file>