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Muli Bold Bold" panose="020B0604020202020204" charset="0"/>
      <p:regular r:id="rId15"/>
    </p:embeddedFont>
    <p:embeddedFont>
      <p:font typeface="Muli Regular Bold" panose="020B0604020202020204" charset="0"/>
      <p:regular r:id="rId16"/>
    </p:embeddedFont>
    <p:embeddedFont>
      <p:font typeface="Calibri" panose="020F0502020204030204" pitchFamily="34" charset="0"/>
      <p:regular r:id="rId17"/>
      <p:bold r:id="rId18"/>
      <p:italic r:id="rId19"/>
      <p:boldItalic r:id="rId20"/>
    </p:embeddedFont>
    <p:embeddedFont>
      <p:font typeface="Muli Bold" pitchFamily="2" charset="0"/>
      <p:bold r:id="rId21"/>
    </p:embeddedFont>
    <p:embeddedFont>
      <p:font typeface="Muli Regular"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5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856031" y="5143500"/>
            <a:ext cx="3433286" cy="5143500"/>
          </a:xfrm>
          <a:prstGeom prst="rect">
            <a:avLst/>
          </a:prstGeom>
          <a:solidFill>
            <a:srgbClr val="0050F5"/>
          </a:solidFill>
        </p:spPr>
      </p:sp>
      <p:sp>
        <p:nvSpPr>
          <p:cNvPr id="3" name="AutoShape 3"/>
          <p:cNvSpPr/>
          <p:nvPr/>
        </p:nvSpPr>
        <p:spPr>
          <a:xfrm>
            <a:off x="14854714" y="0"/>
            <a:ext cx="3433286" cy="5143500"/>
          </a:xfrm>
          <a:prstGeom prst="rect">
            <a:avLst/>
          </a:prstGeom>
          <a:solidFill>
            <a:srgbClr val="FE4C00"/>
          </a:solidFill>
        </p:spPr>
      </p:sp>
      <p:pic>
        <p:nvPicPr>
          <p:cNvPr id="4" name="Picture 4"/>
          <p:cNvPicPr>
            <a:picLocks noChangeAspect="1"/>
          </p:cNvPicPr>
          <p:nvPr/>
        </p:nvPicPr>
        <p:blipFill>
          <a:blip r:embed="rId2"/>
          <a:srcRect/>
          <a:stretch>
            <a:fillRect/>
          </a:stretch>
        </p:blipFill>
        <p:spPr>
          <a:xfrm>
            <a:off x="16753804" y="1028700"/>
            <a:ext cx="505496" cy="505496"/>
          </a:xfrm>
          <a:prstGeom prst="rect">
            <a:avLst/>
          </a:prstGeom>
        </p:spPr>
      </p:pic>
      <p:pic>
        <p:nvPicPr>
          <p:cNvPr id="5" name="Picture 5"/>
          <p:cNvPicPr>
            <a:picLocks noChangeAspect="1"/>
          </p:cNvPicPr>
          <p:nvPr/>
        </p:nvPicPr>
        <p:blipFill>
          <a:blip r:embed="rId3"/>
          <a:srcRect/>
          <a:stretch>
            <a:fillRect/>
          </a:stretch>
        </p:blipFill>
        <p:spPr>
          <a:xfrm>
            <a:off x="13127314" y="849729"/>
            <a:ext cx="3444043" cy="3444043"/>
          </a:xfrm>
          <a:prstGeom prst="rect">
            <a:avLst/>
          </a:prstGeom>
        </p:spPr>
      </p:pic>
      <p:pic>
        <p:nvPicPr>
          <p:cNvPr id="6" name="Picture 6"/>
          <p:cNvPicPr>
            <a:picLocks noChangeAspect="1"/>
          </p:cNvPicPr>
          <p:nvPr/>
        </p:nvPicPr>
        <p:blipFill>
          <a:blip r:embed="rId4"/>
          <a:srcRect/>
          <a:stretch>
            <a:fillRect/>
          </a:stretch>
        </p:blipFill>
        <p:spPr>
          <a:xfrm>
            <a:off x="9712531" y="5143500"/>
            <a:ext cx="5143500" cy="5143500"/>
          </a:xfrm>
          <a:prstGeom prst="rect">
            <a:avLst/>
          </a:prstGeom>
        </p:spPr>
      </p:pic>
      <p:sp>
        <p:nvSpPr>
          <p:cNvPr id="7" name="TextBox 7"/>
          <p:cNvSpPr txBox="1"/>
          <p:nvPr/>
        </p:nvSpPr>
        <p:spPr>
          <a:xfrm>
            <a:off x="1028700" y="2680149"/>
            <a:ext cx="8115300" cy="5041002"/>
          </a:xfrm>
          <a:prstGeom prst="rect">
            <a:avLst/>
          </a:prstGeom>
        </p:spPr>
        <p:txBody>
          <a:bodyPr lIns="0" tIns="0" rIns="0" bIns="0" rtlCol="0" anchor="t">
            <a:spAutoFit/>
          </a:bodyPr>
          <a:lstStyle/>
          <a:p>
            <a:pPr>
              <a:lnSpc>
                <a:spcPts val="13199"/>
              </a:lnSpc>
            </a:pPr>
            <a:r>
              <a:rPr lang="en-US" sz="12000">
                <a:solidFill>
                  <a:srgbClr val="000000"/>
                </a:solidFill>
                <a:latin typeface="Muli Bold Bold"/>
              </a:rPr>
              <a:t>Yangon Smart City</a:t>
            </a:r>
          </a:p>
          <a:p>
            <a:pPr>
              <a:lnSpc>
                <a:spcPts val="13200"/>
              </a:lnSpc>
            </a:pPr>
            <a:r>
              <a:rPr lang="en-US" sz="11999">
                <a:solidFill>
                  <a:srgbClr val="000000"/>
                </a:solidFill>
                <a:latin typeface="Muli Bold Bold"/>
              </a:rPr>
              <a:t>Project</a:t>
            </a:r>
          </a:p>
        </p:txBody>
      </p:sp>
      <p:sp>
        <p:nvSpPr>
          <p:cNvPr id="8" name="TextBox 8"/>
          <p:cNvSpPr txBox="1"/>
          <p:nvPr/>
        </p:nvSpPr>
        <p:spPr>
          <a:xfrm>
            <a:off x="1028700" y="8919898"/>
            <a:ext cx="5581948" cy="338402"/>
          </a:xfrm>
          <a:prstGeom prst="rect">
            <a:avLst/>
          </a:prstGeom>
        </p:spPr>
        <p:txBody>
          <a:bodyPr lIns="0" tIns="0" rIns="0" bIns="0" rtlCol="0" anchor="t">
            <a:spAutoFit/>
          </a:bodyPr>
          <a:lstStyle/>
          <a:p>
            <a:pPr>
              <a:lnSpc>
                <a:spcPts val="2640"/>
              </a:lnSpc>
            </a:pPr>
            <a:r>
              <a:rPr lang="en-US" sz="2400" spc="120">
                <a:solidFill>
                  <a:srgbClr val="000000"/>
                </a:solidFill>
                <a:latin typeface="Muli Regular"/>
              </a:rPr>
              <a:t>JUNE 2020</a:t>
            </a:r>
          </a:p>
        </p:txBody>
      </p:sp>
      <p:grpSp>
        <p:nvGrpSpPr>
          <p:cNvPr id="9" name="Group 9"/>
          <p:cNvGrpSpPr/>
          <p:nvPr/>
        </p:nvGrpSpPr>
        <p:grpSpPr>
          <a:xfrm>
            <a:off x="1028700" y="1028700"/>
            <a:ext cx="778534" cy="778534"/>
            <a:chOff x="0" y="0"/>
            <a:chExt cx="1038045" cy="1038045"/>
          </a:xfrm>
        </p:grpSpPr>
        <p:grpSp>
          <p:nvGrpSpPr>
            <p:cNvPr id="10" name="Group 10"/>
            <p:cNvGrpSpPr/>
            <p:nvPr/>
          </p:nvGrpSpPr>
          <p:grpSpPr>
            <a:xfrm>
              <a:off x="0" y="0"/>
              <a:ext cx="1038045" cy="1038045"/>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12" name="TextBox 12"/>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pic>
        <p:nvPicPr>
          <p:cNvPr id="13" name="Picture 13"/>
          <p:cNvPicPr>
            <a:picLocks noChangeAspect="1"/>
          </p:cNvPicPr>
          <p:nvPr/>
        </p:nvPicPr>
        <p:blipFill>
          <a:blip r:embed="rId5"/>
          <a:srcRect/>
          <a:stretch>
            <a:fillRect/>
          </a:stretch>
        </p:blipFill>
        <p:spPr>
          <a:xfrm rot="5400000">
            <a:off x="14857349" y="7436703"/>
            <a:ext cx="2850297" cy="28502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47686"/>
            <a:ext cx="10422866" cy="2386466"/>
          </a:xfrm>
          <a:prstGeom prst="rect">
            <a:avLst/>
          </a:prstGeom>
        </p:spPr>
        <p:txBody>
          <a:bodyPr lIns="0" tIns="0" rIns="0" bIns="0" rtlCol="0" anchor="t">
            <a:spAutoFit/>
          </a:bodyPr>
          <a:lstStyle/>
          <a:p>
            <a:pPr>
              <a:lnSpc>
                <a:spcPts val="9349"/>
              </a:lnSpc>
            </a:pPr>
            <a:r>
              <a:rPr lang="en-US" sz="8500">
                <a:solidFill>
                  <a:srgbClr val="000000"/>
                </a:solidFill>
                <a:latin typeface="Muli Bold Bold"/>
              </a:rPr>
              <a:t>Projects In</a:t>
            </a:r>
          </a:p>
          <a:p>
            <a:pPr>
              <a:lnSpc>
                <a:spcPts val="9350"/>
              </a:lnSpc>
            </a:pPr>
            <a:r>
              <a:rPr lang="en-US" sz="8500">
                <a:solidFill>
                  <a:srgbClr val="000000"/>
                </a:solidFill>
                <a:latin typeface="Muli Bold Bold"/>
              </a:rPr>
              <a:t>The Pipeline</a:t>
            </a:r>
          </a:p>
        </p:txBody>
      </p:sp>
      <p:grpSp>
        <p:nvGrpSpPr>
          <p:cNvPr id="3" name="Group 3"/>
          <p:cNvGrpSpPr/>
          <p:nvPr/>
        </p:nvGrpSpPr>
        <p:grpSpPr>
          <a:xfrm>
            <a:off x="1028700" y="5143500"/>
            <a:ext cx="4436060" cy="2838635"/>
            <a:chOff x="0" y="0"/>
            <a:chExt cx="5914747" cy="3784846"/>
          </a:xfrm>
        </p:grpSpPr>
        <p:sp>
          <p:nvSpPr>
            <p:cNvPr id="4" name="TextBox 4"/>
            <p:cNvSpPr txBox="1"/>
            <p:nvPr/>
          </p:nvSpPr>
          <p:spPr>
            <a:xfrm>
              <a:off x="0" y="-9525"/>
              <a:ext cx="5914747"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Student And Teacher Managing System Project</a:t>
              </a:r>
            </a:p>
          </p:txBody>
        </p:sp>
        <p:sp>
          <p:nvSpPr>
            <p:cNvPr id="5" name="TextBox 5"/>
            <p:cNvSpPr txBox="1"/>
            <p:nvPr/>
          </p:nvSpPr>
          <p:spPr>
            <a:xfrm>
              <a:off x="0" y="1482932"/>
              <a:ext cx="5914747" cy="2301914"/>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This project is currently created by JavaScript. The Front-End Languages are HTML, CSS, JavaScript and the framework is React. The Back-End is nodejs.</a:t>
              </a:r>
            </a:p>
          </p:txBody>
        </p:sp>
      </p:grpSp>
      <p:grpSp>
        <p:nvGrpSpPr>
          <p:cNvPr id="6" name="Group 6"/>
          <p:cNvGrpSpPr/>
          <p:nvPr/>
        </p:nvGrpSpPr>
        <p:grpSpPr>
          <a:xfrm>
            <a:off x="6918058" y="5143500"/>
            <a:ext cx="4451883" cy="2448113"/>
            <a:chOff x="0" y="0"/>
            <a:chExt cx="5935844" cy="3264150"/>
          </a:xfrm>
        </p:grpSpPr>
        <p:sp>
          <p:nvSpPr>
            <p:cNvPr id="7" name="TextBox 7"/>
            <p:cNvSpPr txBox="1"/>
            <p:nvPr/>
          </p:nvSpPr>
          <p:spPr>
            <a:xfrm>
              <a:off x="0" y="-9525"/>
              <a:ext cx="5935844"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E-commerce Project</a:t>
              </a:r>
            </a:p>
          </p:txBody>
        </p:sp>
        <p:sp>
          <p:nvSpPr>
            <p:cNvPr id="8" name="TextBox 8"/>
            <p:cNvSpPr txBox="1"/>
            <p:nvPr/>
          </p:nvSpPr>
          <p:spPr>
            <a:xfrm>
              <a:off x="0" y="962236"/>
              <a:ext cx="5935844" cy="2301914"/>
            </a:xfrm>
            <a:prstGeom prst="rect">
              <a:avLst/>
            </a:prstGeom>
          </p:spPr>
          <p:txBody>
            <a:bodyPr lIns="0" tIns="0" rIns="0" bIns="0" rtlCol="0" anchor="t">
              <a:spAutoFit/>
            </a:bodyPr>
            <a:lstStyle/>
            <a:p>
              <a:pPr>
                <a:lnSpc>
                  <a:spcPts val="2800"/>
                </a:lnSpc>
              </a:pPr>
              <a:r>
                <a:rPr lang="en-US" sz="1999" spc="19">
                  <a:solidFill>
                    <a:srgbClr val="000000"/>
                  </a:solidFill>
                  <a:latin typeface="Muli Regular"/>
                </a:rPr>
                <a:t>This project is currently created by PHP 7.0. The Front-End Languages are HTML, CSS, JavaScript and the framework is VueJs. The Back-End is PHP.</a:t>
              </a:r>
            </a:p>
          </p:txBody>
        </p:sp>
      </p:grpSp>
      <p:grpSp>
        <p:nvGrpSpPr>
          <p:cNvPr id="9" name="Group 9"/>
          <p:cNvGrpSpPr/>
          <p:nvPr/>
        </p:nvGrpSpPr>
        <p:grpSpPr>
          <a:xfrm>
            <a:off x="12823240" y="5143500"/>
            <a:ext cx="4436060" cy="2838635"/>
            <a:chOff x="0" y="0"/>
            <a:chExt cx="5914747" cy="3784846"/>
          </a:xfrm>
        </p:grpSpPr>
        <p:sp>
          <p:nvSpPr>
            <p:cNvPr id="10" name="TextBox 10"/>
            <p:cNvSpPr txBox="1"/>
            <p:nvPr/>
          </p:nvSpPr>
          <p:spPr>
            <a:xfrm>
              <a:off x="0" y="-9525"/>
              <a:ext cx="5914747"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Legend of Zelda Gaming Project</a:t>
              </a:r>
            </a:p>
          </p:txBody>
        </p:sp>
        <p:sp>
          <p:nvSpPr>
            <p:cNvPr id="11" name="TextBox 11"/>
            <p:cNvSpPr txBox="1"/>
            <p:nvPr/>
          </p:nvSpPr>
          <p:spPr>
            <a:xfrm>
              <a:off x="0" y="1482932"/>
              <a:ext cx="5914747" cy="2301914"/>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This gaming project will be available both iOS and Android. This project is written by C# and written on Unity. The designs are drawn on blender. Already created Dungeon Level. </a:t>
              </a:r>
            </a:p>
          </p:txBody>
        </p:sp>
      </p:grpSp>
      <p:sp>
        <p:nvSpPr>
          <p:cNvPr id="12" name="AutoShape 12"/>
          <p:cNvSpPr/>
          <p:nvPr/>
        </p:nvSpPr>
        <p:spPr>
          <a:xfrm>
            <a:off x="15393865" y="0"/>
            <a:ext cx="2894135" cy="2674189"/>
          </a:xfrm>
          <a:prstGeom prst="rect">
            <a:avLst/>
          </a:prstGeom>
          <a:solidFill>
            <a:srgbClr val="FFDF2B"/>
          </a:solidFill>
        </p:spPr>
      </p:sp>
      <p:grpSp>
        <p:nvGrpSpPr>
          <p:cNvPr id="13" name="Group 13"/>
          <p:cNvGrpSpPr/>
          <p:nvPr/>
        </p:nvGrpSpPr>
        <p:grpSpPr>
          <a:xfrm>
            <a:off x="16451665" y="947827"/>
            <a:ext cx="778534" cy="778534"/>
            <a:chOff x="0" y="0"/>
            <a:chExt cx="1038045" cy="1038045"/>
          </a:xfrm>
        </p:grpSpPr>
        <p:grpSp>
          <p:nvGrpSpPr>
            <p:cNvPr id="14" name="Group 14"/>
            <p:cNvGrpSpPr/>
            <p:nvPr/>
          </p:nvGrpSpPr>
          <p:grpSpPr>
            <a:xfrm>
              <a:off x="0" y="0"/>
              <a:ext cx="1038045" cy="1038045"/>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16" name="TextBox 16"/>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17" name="AutoShape 17"/>
          <p:cNvSpPr/>
          <p:nvPr/>
        </p:nvSpPr>
        <p:spPr>
          <a:xfrm>
            <a:off x="16935735" y="2674189"/>
            <a:ext cx="1352265" cy="1227325"/>
          </a:xfrm>
          <a:prstGeom prst="rect">
            <a:avLst/>
          </a:prstGeom>
          <a:solidFill>
            <a:srgbClr val="0050F5"/>
          </a:solidFill>
        </p:spPr>
      </p:sp>
      <p:sp>
        <p:nvSpPr>
          <p:cNvPr id="18" name="AutoShape 18"/>
          <p:cNvSpPr/>
          <p:nvPr/>
        </p:nvSpPr>
        <p:spPr>
          <a:xfrm>
            <a:off x="14041600" y="0"/>
            <a:ext cx="1352265" cy="1337094"/>
          </a:xfrm>
          <a:prstGeom prst="rect">
            <a:avLst/>
          </a:prstGeom>
          <a:solidFill>
            <a:srgbClr val="FE4C00"/>
          </a:solidFill>
        </p:spPr>
      </p:sp>
      <p:pic>
        <p:nvPicPr>
          <p:cNvPr id="19" name="Picture 19"/>
          <p:cNvPicPr>
            <a:picLocks noChangeAspect="1"/>
          </p:cNvPicPr>
          <p:nvPr/>
        </p:nvPicPr>
        <p:blipFill>
          <a:blip r:embed="rId2"/>
          <a:srcRect/>
          <a:stretch>
            <a:fillRect/>
          </a:stretch>
        </p:blipFill>
        <p:spPr>
          <a:xfrm rot="5400000">
            <a:off x="14041600" y="1321924"/>
            <a:ext cx="1352265" cy="1352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3238442" cy="2839991"/>
          </a:xfrm>
          <a:prstGeom prst="rect">
            <a:avLst/>
          </a:prstGeom>
          <a:solidFill>
            <a:srgbClr val="FE4C00"/>
          </a:solidFill>
        </p:spPr>
      </p:sp>
      <p:pic>
        <p:nvPicPr>
          <p:cNvPr id="3" name="Picture 3"/>
          <p:cNvPicPr>
            <a:picLocks noChangeAspect="1"/>
          </p:cNvPicPr>
          <p:nvPr/>
        </p:nvPicPr>
        <p:blipFill>
          <a:blip r:embed="rId2"/>
          <a:srcRect/>
          <a:stretch>
            <a:fillRect/>
          </a:stretch>
        </p:blipFill>
        <p:spPr>
          <a:xfrm rot="-5400000">
            <a:off x="0" y="0"/>
            <a:ext cx="2594628" cy="2594628"/>
          </a:xfrm>
          <a:prstGeom prst="rect">
            <a:avLst/>
          </a:prstGeom>
        </p:spPr>
      </p:pic>
      <p:pic>
        <p:nvPicPr>
          <p:cNvPr id="4" name="Picture 4"/>
          <p:cNvPicPr>
            <a:picLocks noChangeAspect="1"/>
          </p:cNvPicPr>
          <p:nvPr/>
        </p:nvPicPr>
        <p:blipFill>
          <a:blip r:embed="rId3"/>
          <a:srcRect/>
          <a:stretch>
            <a:fillRect/>
          </a:stretch>
        </p:blipFill>
        <p:spPr>
          <a:xfrm>
            <a:off x="2296384" y="477937"/>
            <a:ext cx="1884116" cy="1884116"/>
          </a:xfrm>
          <a:prstGeom prst="rect">
            <a:avLst/>
          </a:prstGeom>
        </p:spPr>
      </p:pic>
      <p:pic>
        <p:nvPicPr>
          <p:cNvPr id="5" name="Picture 5"/>
          <p:cNvPicPr>
            <a:picLocks noChangeAspect="1"/>
          </p:cNvPicPr>
          <p:nvPr/>
        </p:nvPicPr>
        <p:blipFill>
          <a:blip r:embed="rId4"/>
          <a:srcRect/>
          <a:stretch>
            <a:fillRect/>
          </a:stretch>
        </p:blipFill>
        <p:spPr>
          <a:xfrm rot="-10800000">
            <a:off x="0" y="2839991"/>
            <a:ext cx="1513140" cy="1513140"/>
          </a:xfrm>
          <a:prstGeom prst="rect">
            <a:avLst/>
          </a:prstGeom>
        </p:spPr>
      </p:pic>
      <p:grpSp>
        <p:nvGrpSpPr>
          <p:cNvPr id="6" name="Group 6"/>
          <p:cNvGrpSpPr/>
          <p:nvPr/>
        </p:nvGrpSpPr>
        <p:grpSpPr>
          <a:xfrm>
            <a:off x="1028700" y="8479766"/>
            <a:ext cx="778534" cy="778534"/>
            <a:chOff x="0" y="0"/>
            <a:chExt cx="1038045" cy="1038045"/>
          </a:xfrm>
        </p:grpSpPr>
        <p:grpSp>
          <p:nvGrpSpPr>
            <p:cNvPr id="7" name="Group 7"/>
            <p:cNvGrpSpPr/>
            <p:nvPr/>
          </p:nvGrpSpPr>
          <p:grpSpPr>
            <a:xfrm>
              <a:off x="0" y="0"/>
              <a:ext cx="1038045" cy="103804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9" name="TextBox 9"/>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10" name="TextBox 10"/>
          <p:cNvSpPr txBox="1"/>
          <p:nvPr/>
        </p:nvSpPr>
        <p:spPr>
          <a:xfrm>
            <a:off x="4988873" y="860685"/>
            <a:ext cx="7385274" cy="1204345"/>
          </a:xfrm>
          <a:prstGeom prst="rect">
            <a:avLst/>
          </a:prstGeom>
        </p:spPr>
        <p:txBody>
          <a:bodyPr lIns="0" tIns="0" rIns="0" bIns="0" rtlCol="0" anchor="t">
            <a:spAutoFit/>
          </a:bodyPr>
          <a:lstStyle/>
          <a:p>
            <a:pPr>
              <a:lnSpc>
                <a:spcPts val="9350"/>
              </a:lnSpc>
            </a:pPr>
            <a:r>
              <a:rPr lang="en-US" sz="8500">
                <a:solidFill>
                  <a:srgbClr val="000000"/>
                </a:solidFill>
                <a:latin typeface="Muli Bold Bold"/>
              </a:rPr>
              <a:t>Challenges</a:t>
            </a:r>
          </a:p>
        </p:txBody>
      </p:sp>
      <p:grpSp>
        <p:nvGrpSpPr>
          <p:cNvPr id="11" name="Group 11"/>
          <p:cNvGrpSpPr/>
          <p:nvPr/>
        </p:nvGrpSpPr>
        <p:grpSpPr>
          <a:xfrm>
            <a:off x="4988873" y="3596561"/>
            <a:ext cx="6553436" cy="4090765"/>
            <a:chOff x="0" y="0"/>
            <a:chExt cx="8737915" cy="5454353"/>
          </a:xfrm>
        </p:grpSpPr>
        <p:sp>
          <p:nvSpPr>
            <p:cNvPr id="12" name="TextBox 12"/>
            <p:cNvSpPr txBox="1"/>
            <p:nvPr/>
          </p:nvSpPr>
          <p:spPr>
            <a:xfrm>
              <a:off x="0" y="-9525"/>
              <a:ext cx="8737915"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Pagination And Filtering System</a:t>
              </a:r>
            </a:p>
          </p:txBody>
        </p:sp>
        <p:sp>
          <p:nvSpPr>
            <p:cNvPr id="13" name="TextBox 13"/>
            <p:cNvSpPr txBox="1"/>
            <p:nvPr/>
          </p:nvSpPr>
          <p:spPr>
            <a:xfrm>
              <a:off x="0" y="821072"/>
              <a:ext cx="8737915" cy="908701"/>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Will be improving on those parts in more efficient and professional ways.</a:t>
              </a:r>
            </a:p>
          </p:txBody>
        </p:sp>
        <p:sp>
          <p:nvSpPr>
            <p:cNvPr id="14" name="TextBox 14"/>
            <p:cNvSpPr txBox="1"/>
            <p:nvPr/>
          </p:nvSpPr>
          <p:spPr>
            <a:xfrm>
              <a:off x="0" y="2786246"/>
              <a:ext cx="8737915"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Security Protection For Web</a:t>
              </a:r>
            </a:p>
          </p:txBody>
        </p:sp>
        <p:sp>
          <p:nvSpPr>
            <p:cNvPr id="15" name="TextBox 15"/>
            <p:cNvSpPr txBox="1"/>
            <p:nvPr/>
          </p:nvSpPr>
          <p:spPr>
            <a:xfrm>
              <a:off x="0" y="3626369"/>
              <a:ext cx="8737915" cy="1827985"/>
            </a:xfrm>
            <a:prstGeom prst="rect">
              <a:avLst/>
            </a:prstGeom>
          </p:spPr>
          <p:txBody>
            <a:bodyPr lIns="0" tIns="0" rIns="0" bIns="0" rtlCol="0" anchor="t">
              <a:spAutoFit/>
            </a:bodyPr>
            <a:lstStyle/>
            <a:p>
              <a:pPr>
                <a:lnSpc>
                  <a:spcPts val="2799"/>
                </a:lnSpc>
              </a:pPr>
              <a:r>
                <a:rPr lang="en-US" sz="2000" spc="20">
                  <a:solidFill>
                    <a:srgbClr val="000000"/>
                  </a:solidFill>
                  <a:latin typeface="Muli Regular"/>
                </a:rPr>
                <a:t>I have carefully built the log in security system by using regular expression.</a:t>
              </a:r>
            </a:p>
            <a:p>
              <a:pPr>
                <a:lnSpc>
                  <a:spcPts val="2800"/>
                </a:lnSpc>
              </a:pPr>
              <a:r>
                <a:rPr lang="en-US" sz="1999" spc="19">
                  <a:solidFill>
                    <a:srgbClr val="000000"/>
                  </a:solidFill>
                  <a:latin typeface="Muli Regular"/>
                </a:rPr>
                <a:t>I have also implemented PDO on the data input table to protect the database from suspected scripts.</a:t>
              </a:r>
            </a:p>
          </p:txBody>
        </p:sp>
      </p:grpSp>
      <p:grpSp>
        <p:nvGrpSpPr>
          <p:cNvPr id="16" name="Group 16"/>
          <p:cNvGrpSpPr/>
          <p:nvPr/>
        </p:nvGrpSpPr>
        <p:grpSpPr>
          <a:xfrm>
            <a:off x="12705551" y="3596561"/>
            <a:ext cx="4048253" cy="2342240"/>
            <a:chOff x="0" y="0"/>
            <a:chExt cx="5397670" cy="3122986"/>
          </a:xfrm>
        </p:grpSpPr>
        <p:sp>
          <p:nvSpPr>
            <p:cNvPr id="17" name="TextBox 17"/>
            <p:cNvSpPr txBox="1"/>
            <p:nvPr/>
          </p:nvSpPr>
          <p:spPr>
            <a:xfrm>
              <a:off x="0" y="-9525"/>
              <a:ext cx="5397670"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App Development</a:t>
              </a:r>
            </a:p>
          </p:txBody>
        </p:sp>
        <p:sp>
          <p:nvSpPr>
            <p:cNvPr id="18" name="TextBox 18"/>
            <p:cNvSpPr txBox="1"/>
            <p:nvPr/>
          </p:nvSpPr>
          <p:spPr>
            <a:xfrm>
              <a:off x="0" y="830597"/>
              <a:ext cx="5397670" cy="2292389"/>
            </a:xfrm>
            <a:prstGeom prst="rect">
              <a:avLst/>
            </a:prstGeom>
          </p:spPr>
          <p:txBody>
            <a:bodyPr lIns="0" tIns="0" rIns="0" bIns="0" rtlCol="0" anchor="t">
              <a:spAutoFit/>
            </a:bodyPr>
            <a:lstStyle/>
            <a:p>
              <a:pPr>
                <a:lnSpc>
                  <a:spcPts val="2799"/>
                </a:lnSpc>
              </a:pPr>
              <a:r>
                <a:rPr lang="en-US" sz="2000" spc="20">
                  <a:solidFill>
                    <a:srgbClr val="000000"/>
                  </a:solidFill>
                  <a:latin typeface="Muli Regular"/>
                </a:rPr>
                <a:t>It has been planned thoroughly to create a stunning web application,</a:t>
              </a:r>
            </a:p>
            <a:p>
              <a:pPr>
                <a:lnSpc>
                  <a:spcPts val="2799"/>
                </a:lnSpc>
              </a:pPr>
              <a:endParaRPr lang="en-US" sz="2000" spc="20">
                <a:solidFill>
                  <a:srgbClr val="000000"/>
                </a:solidFill>
                <a:latin typeface="Muli Regular"/>
              </a:endParaRPr>
            </a:p>
            <a:p>
              <a:pPr>
                <a:lnSpc>
                  <a:spcPts val="2800"/>
                </a:lnSpc>
              </a:pPr>
              <a:endParaRPr lang="en-US" sz="2000" spc="20">
                <a:solidFill>
                  <a:srgbClr val="000000"/>
                </a:solidFill>
                <a:latin typeface="Muli Regular"/>
              </a:endParaRPr>
            </a:p>
          </p:txBody>
        </p:sp>
      </p:grpSp>
      <p:pic>
        <p:nvPicPr>
          <p:cNvPr id="19" name="Picture 19"/>
          <p:cNvPicPr>
            <a:picLocks noChangeAspect="1"/>
          </p:cNvPicPr>
          <p:nvPr/>
        </p:nvPicPr>
        <p:blipFill>
          <a:blip r:embed="rId5"/>
          <a:srcRect/>
          <a:stretch>
            <a:fillRect/>
          </a:stretch>
        </p:blipFill>
        <p:spPr>
          <a:xfrm>
            <a:off x="16753804" y="1028700"/>
            <a:ext cx="505496" cy="505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2001328" cy="2055132"/>
          </a:xfrm>
          <a:prstGeom prst="rect">
            <a:avLst/>
          </a:prstGeom>
          <a:solidFill>
            <a:srgbClr val="FFDF2B"/>
          </a:solidFill>
        </p:spPr>
      </p:sp>
      <p:grpSp>
        <p:nvGrpSpPr>
          <p:cNvPr id="3" name="Group 3"/>
          <p:cNvGrpSpPr/>
          <p:nvPr/>
        </p:nvGrpSpPr>
        <p:grpSpPr>
          <a:xfrm>
            <a:off x="16480766" y="1000664"/>
            <a:ext cx="778534" cy="778534"/>
            <a:chOff x="0" y="0"/>
            <a:chExt cx="1038045" cy="1038045"/>
          </a:xfrm>
        </p:grpSpPr>
        <p:grpSp>
          <p:nvGrpSpPr>
            <p:cNvPr id="4" name="Group 4"/>
            <p:cNvGrpSpPr/>
            <p:nvPr/>
          </p:nvGrpSpPr>
          <p:grpSpPr>
            <a:xfrm>
              <a:off x="0" y="0"/>
              <a:ext cx="1038045" cy="103804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6" name="TextBox 6"/>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7" name="AutoShape 7"/>
          <p:cNvSpPr/>
          <p:nvPr/>
        </p:nvSpPr>
        <p:spPr>
          <a:xfrm>
            <a:off x="0" y="2001328"/>
            <a:ext cx="2001328" cy="2001328"/>
          </a:xfrm>
          <a:prstGeom prst="rect">
            <a:avLst/>
          </a:prstGeom>
          <a:solidFill>
            <a:srgbClr val="0050F5"/>
          </a:solidFill>
        </p:spPr>
      </p:sp>
      <p:pic>
        <p:nvPicPr>
          <p:cNvPr id="8" name="Picture 8"/>
          <p:cNvPicPr>
            <a:picLocks noChangeAspect="1"/>
          </p:cNvPicPr>
          <p:nvPr/>
        </p:nvPicPr>
        <p:blipFill>
          <a:blip r:embed="rId2"/>
          <a:srcRect/>
          <a:stretch>
            <a:fillRect/>
          </a:stretch>
        </p:blipFill>
        <p:spPr>
          <a:xfrm rot="-10800000">
            <a:off x="0" y="2001328"/>
            <a:ext cx="2001328" cy="2001328"/>
          </a:xfrm>
          <a:prstGeom prst="rect">
            <a:avLst/>
          </a:prstGeom>
        </p:spPr>
      </p:pic>
      <p:sp>
        <p:nvSpPr>
          <p:cNvPr id="9" name="TextBox 9"/>
          <p:cNvSpPr txBox="1"/>
          <p:nvPr/>
        </p:nvSpPr>
        <p:spPr>
          <a:xfrm>
            <a:off x="3034342" y="850787"/>
            <a:ext cx="10626437" cy="1204345"/>
          </a:xfrm>
          <a:prstGeom prst="rect">
            <a:avLst/>
          </a:prstGeom>
        </p:spPr>
        <p:txBody>
          <a:bodyPr lIns="0" tIns="0" rIns="0" bIns="0" rtlCol="0" anchor="t">
            <a:spAutoFit/>
          </a:bodyPr>
          <a:lstStyle/>
          <a:p>
            <a:pPr>
              <a:lnSpc>
                <a:spcPts val="9350"/>
              </a:lnSpc>
            </a:pPr>
            <a:r>
              <a:rPr lang="en-US" sz="8500">
                <a:solidFill>
                  <a:srgbClr val="000000"/>
                </a:solidFill>
                <a:latin typeface="Muli Bold Bold"/>
              </a:rPr>
              <a:t>Final Reminders</a:t>
            </a:r>
          </a:p>
        </p:txBody>
      </p:sp>
      <p:grpSp>
        <p:nvGrpSpPr>
          <p:cNvPr id="10" name="Group 10"/>
          <p:cNvGrpSpPr/>
          <p:nvPr/>
        </p:nvGrpSpPr>
        <p:grpSpPr>
          <a:xfrm>
            <a:off x="3034342" y="6648083"/>
            <a:ext cx="3598521" cy="2448113"/>
            <a:chOff x="0" y="0"/>
            <a:chExt cx="4798028" cy="3264150"/>
          </a:xfrm>
        </p:grpSpPr>
        <p:sp>
          <p:nvSpPr>
            <p:cNvPr id="11" name="TextBox 11"/>
            <p:cNvSpPr txBox="1"/>
            <p:nvPr/>
          </p:nvSpPr>
          <p:spPr>
            <a:xfrm>
              <a:off x="0" y="-9525"/>
              <a:ext cx="4798028" cy="509054"/>
            </a:xfrm>
            <a:prstGeom prst="rect">
              <a:avLst/>
            </a:prstGeom>
          </p:spPr>
          <p:txBody>
            <a:bodyPr lIns="0" tIns="0" rIns="0" bIns="0" rtlCol="0" anchor="t">
              <a:spAutoFit/>
            </a:bodyPr>
            <a:lstStyle/>
            <a:p>
              <a:pPr>
                <a:lnSpc>
                  <a:spcPts val="3125"/>
                </a:lnSpc>
              </a:pPr>
              <a:r>
                <a:rPr lang="en-US" sz="2500" dirty="0">
                  <a:solidFill>
                    <a:srgbClr val="000000"/>
                  </a:solidFill>
                  <a:latin typeface="Muli Regular Bold"/>
                </a:rPr>
                <a:t>Honor</a:t>
              </a:r>
            </a:p>
          </p:txBody>
        </p:sp>
        <p:sp>
          <p:nvSpPr>
            <p:cNvPr id="12" name="TextBox 12"/>
            <p:cNvSpPr txBox="1"/>
            <p:nvPr/>
          </p:nvSpPr>
          <p:spPr>
            <a:xfrm>
              <a:off x="0" y="962236"/>
              <a:ext cx="4798028" cy="2301914"/>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It would be my pleasure and honor if you could showcase my web applications, comments and my portfolio on your web page. </a:t>
              </a:r>
            </a:p>
          </p:txBody>
        </p:sp>
      </p:grpSp>
      <p:grpSp>
        <p:nvGrpSpPr>
          <p:cNvPr id="13" name="Group 13"/>
          <p:cNvGrpSpPr/>
          <p:nvPr/>
        </p:nvGrpSpPr>
        <p:grpSpPr>
          <a:xfrm>
            <a:off x="8161650" y="6648083"/>
            <a:ext cx="3598521" cy="2099809"/>
            <a:chOff x="0" y="0"/>
            <a:chExt cx="4798028" cy="2799746"/>
          </a:xfrm>
        </p:grpSpPr>
        <p:sp>
          <p:nvSpPr>
            <p:cNvPr id="14" name="TextBox 14"/>
            <p:cNvSpPr txBox="1"/>
            <p:nvPr/>
          </p:nvSpPr>
          <p:spPr>
            <a:xfrm>
              <a:off x="0" y="-9525"/>
              <a:ext cx="4798028"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Video</a:t>
              </a:r>
            </a:p>
          </p:txBody>
        </p:sp>
        <p:sp>
          <p:nvSpPr>
            <p:cNvPr id="15" name="TextBox 15"/>
            <p:cNvSpPr txBox="1"/>
            <p:nvPr/>
          </p:nvSpPr>
          <p:spPr>
            <a:xfrm>
              <a:off x="0" y="962236"/>
              <a:ext cx="4798028" cy="1837509"/>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I have also made a video on my Yangon Smart City web application and hope to get your satisfaction. </a:t>
              </a:r>
            </a:p>
          </p:txBody>
        </p:sp>
      </p:grpSp>
      <p:grpSp>
        <p:nvGrpSpPr>
          <p:cNvPr id="16" name="Group 16"/>
          <p:cNvGrpSpPr/>
          <p:nvPr/>
        </p:nvGrpSpPr>
        <p:grpSpPr>
          <a:xfrm>
            <a:off x="13271512" y="6648083"/>
            <a:ext cx="3598521" cy="1403203"/>
            <a:chOff x="0" y="0"/>
            <a:chExt cx="4798028" cy="1870937"/>
          </a:xfrm>
        </p:grpSpPr>
        <p:sp>
          <p:nvSpPr>
            <p:cNvPr id="17" name="TextBox 17"/>
            <p:cNvSpPr txBox="1"/>
            <p:nvPr/>
          </p:nvSpPr>
          <p:spPr>
            <a:xfrm>
              <a:off x="0" y="-9525"/>
              <a:ext cx="4798028"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Coding</a:t>
              </a:r>
            </a:p>
          </p:txBody>
        </p:sp>
        <p:sp>
          <p:nvSpPr>
            <p:cNvPr id="18" name="TextBox 18"/>
            <p:cNvSpPr txBox="1"/>
            <p:nvPr/>
          </p:nvSpPr>
          <p:spPr>
            <a:xfrm>
              <a:off x="0" y="962236"/>
              <a:ext cx="4798028" cy="908701"/>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All files and codes are clearly refactor and commented.</a:t>
              </a:r>
            </a:p>
          </p:txBody>
        </p:sp>
      </p:grpSp>
      <p:pic>
        <p:nvPicPr>
          <p:cNvPr id="19" name="Picture 19"/>
          <p:cNvPicPr>
            <a:picLocks noChangeAspect="1"/>
          </p:cNvPicPr>
          <p:nvPr/>
        </p:nvPicPr>
        <p:blipFill>
          <a:blip r:embed="rId3"/>
          <a:srcRect/>
          <a:stretch>
            <a:fillRect/>
          </a:stretch>
        </p:blipFill>
        <p:spPr>
          <a:xfrm>
            <a:off x="775952" y="8900230"/>
            <a:ext cx="505496" cy="505496"/>
          </a:xfrm>
          <a:prstGeom prst="rect">
            <a:avLst/>
          </a:prstGeom>
        </p:spPr>
      </p:pic>
      <p:pic>
        <p:nvPicPr>
          <p:cNvPr id="20" name="Picture 20"/>
          <p:cNvPicPr>
            <a:picLocks noChangeAspect="1"/>
          </p:cNvPicPr>
          <p:nvPr/>
        </p:nvPicPr>
        <p:blipFill>
          <a:blip r:embed="rId4"/>
          <a:srcRect/>
          <a:stretch>
            <a:fillRect/>
          </a:stretch>
        </p:blipFill>
        <p:spPr>
          <a:xfrm>
            <a:off x="0" y="0"/>
            <a:ext cx="2001328" cy="2001328"/>
          </a:xfrm>
          <a:prstGeom prst="rect">
            <a:avLst/>
          </a:prstGeom>
        </p:spPr>
      </p:pic>
      <p:sp>
        <p:nvSpPr>
          <p:cNvPr id="21" name="TextBox 11"/>
          <p:cNvSpPr txBox="1"/>
          <p:nvPr/>
        </p:nvSpPr>
        <p:spPr>
          <a:xfrm>
            <a:off x="8161650" y="4314900"/>
            <a:ext cx="3598521" cy="397545"/>
          </a:xfrm>
          <a:prstGeom prst="rect">
            <a:avLst/>
          </a:prstGeom>
        </p:spPr>
        <p:txBody>
          <a:bodyPr lIns="0" tIns="0" rIns="0" bIns="0" rtlCol="0" anchor="t">
            <a:spAutoFit/>
          </a:bodyPr>
          <a:lstStyle/>
          <a:p>
            <a:pPr>
              <a:lnSpc>
                <a:spcPts val="3125"/>
              </a:lnSpc>
            </a:pPr>
            <a:r>
              <a:rPr lang="en-US" sz="2500" dirty="0" smtClean="0">
                <a:solidFill>
                  <a:srgbClr val="000000"/>
                </a:solidFill>
                <a:latin typeface="Muli Regular Bold"/>
              </a:rPr>
              <a:t>Internet Need!</a:t>
            </a:r>
            <a:endParaRPr lang="en-US" sz="2500" dirty="0">
              <a:solidFill>
                <a:srgbClr val="000000"/>
              </a:solidFill>
              <a:latin typeface="Muli Regular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147758"/>
            <a:ext cx="8835419" cy="1715259"/>
          </a:xfrm>
          <a:prstGeom prst="rect">
            <a:avLst/>
          </a:prstGeom>
        </p:spPr>
        <p:txBody>
          <a:bodyPr lIns="0" tIns="0" rIns="0" bIns="0" rtlCol="0" anchor="t">
            <a:spAutoFit/>
          </a:bodyPr>
          <a:lstStyle/>
          <a:p>
            <a:pPr marL="0" lvl="0" indent="0" algn="l">
              <a:lnSpc>
                <a:spcPts val="13200"/>
              </a:lnSpc>
              <a:spcBef>
                <a:spcPct val="0"/>
              </a:spcBef>
            </a:pPr>
            <a:r>
              <a:rPr lang="en-US" sz="12000" u="none">
                <a:solidFill>
                  <a:srgbClr val="000000"/>
                </a:solidFill>
                <a:latin typeface="Muli Bold Bold"/>
              </a:rPr>
              <a:t>Thank you!</a:t>
            </a:r>
          </a:p>
        </p:txBody>
      </p:sp>
      <p:sp>
        <p:nvSpPr>
          <p:cNvPr id="3" name="TextBox 3"/>
          <p:cNvSpPr txBox="1"/>
          <p:nvPr/>
        </p:nvSpPr>
        <p:spPr>
          <a:xfrm>
            <a:off x="1028700" y="8093084"/>
            <a:ext cx="7070653" cy="1165216"/>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Check Out My Portfolio - </a:t>
            </a:r>
            <a:r>
              <a:rPr lang="en-US" sz="2500">
                <a:solidFill>
                  <a:srgbClr val="FE4C00"/>
                </a:solidFill>
                <a:latin typeface="Muli Regular Bold"/>
              </a:rPr>
              <a:t>https://myportfoliowebsitejulianbharadwaja.imfast.io</a:t>
            </a:r>
          </a:p>
        </p:txBody>
      </p:sp>
      <p:pic>
        <p:nvPicPr>
          <p:cNvPr id="4" name="Picture 4"/>
          <p:cNvPicPr>
            <a:picLocks noChangeAspect="1"/>
          </p:cNvPicPr>
          <p:nvPr/>
        </p:nvPicPr>
        <p:blipFill>
          <a:blip r:embed="rId2"/>
          <a:srcRect l="5583" r="5583"/>
          <a:stretch>
            <a:fillRect/>
          </a:stretch>
        </p:blipFill>
        <p:spPr>
          <a:xfrm>
            <a:off x="11421428" y="0"/>
            <a:ext cx="3426857" cy="5143500"/>
          </a:xfrm>
          <a:prstGeom prst="rect">
            <a:avLst/>
          </a:prstGeom>
        </p:spPr>
      </p:pic>
      <p:sp>
        <p:nvSpPr>
          <p:cNvPr id="5" name="AutoShape 5"/>
          <p:cNvSpPr/>
          <p:nvPr/>
        </p:nvSpPr>
        <p:spPr>
          <a:xfrm>
            <a:off x="14848284" y="0"/>
            <a:ext cx="3433286" cy="5143500"/>
          </a:xfrm>
          <a:prstGeom prst="rect">
            <a:avLst/>
          </a:prstGeom>
          <a:solidFill>
            <a:srgbClr val="FFDF2B"/>
          </a:solidFill>
        </p:spPr>
      </p:sp>
      <p:sp>
        <p:nvSpPr>
          <p:cNvPr id="6" name="AutoShape 6"/>
          <p:cNvSpPr/>
          <p:nvPr/>
        </p:nvSpPr>
        <p:spPr>
          <a:xfrm>
            <a:off x="11421427" y="5143500"/>
            <a:ext cx="3433286" cy="5143500"/>
          </a:xfrm>
          <a:prstGeom prst="rect">
            <a:avLst/>
          </a:prstGeom>
          <a:solidFill>
            <a:srgbClr val="0050F5"/>
          </a:solidFill>
        </p:spPr>
      </p:sp>
      <p:grpSp>
        <p:nvGrpSpPr>
          <p:cNvPr id="7" name="Group 7"/>
          <p:cNvGrpSpPr/>
          <p:nvPr/>
        </p:nvGrpSpPr>
        <p:grpSpPr>
          <a:xfrm>
            <a:off x="1028700" y="1028700"/>
            <a:ext cx="778534" cy="778534"/>
            <a:chOff x="0" y="0"/>
            <a:chExt cx="1038045" cy="1038045"/>
          </a:xfrm>
        </p:grpSpPr>
        <p:grpSp>
          <p:nvGrpSpPr>
            <p:cNvPr id="8" name="Group 8"/>
            <p:cNvGrpSpPr/>
            <p:nvPr/>
          </p:nvGrpSpPr>
          <p:grpSpPr>
            <a:xfrm>
              <a:off x="0" y="0"/>
              <a:ext cx="1038045" cy="103804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10" name="TextBox 10"/>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pic>
        <p:nvPicPr>
          <p:cNvPr id="11" name="Picture 11"/>
          <p:cNvPicPr>
            <a:picLocks noChangeAspect="1"/>
          </p:cNvPicPr>
          <p:nvPr/>
        </p:nvPicPr>
        <p:blipFill>
          <a:blip r:embed="rId3"/>
          <a:srcRect/>
          <a:stretch>
            <a:fillRect/>
          </a:stretch>
        </p:blipFill>
        <p:spPr>
          <a:xfrm rot="-10800000">
            <a:off x="14854714" y="5143500"/>
            <a:ext cx="3433286" cy="3433286"/>
          </a:xfrm>
          <a:prstGeom prst="rect">
            <a:avLst/>
          </a:prstGeom>
        </p:spPr>
      </p:pic>
      <p:pic>
        <p:nvPicPr>
          <p:cNvPr id="12" name="Picture 12"/>
          <p:cNvPicPr>
            <a:picLocks noChangeAspect="1"/>
          </p:cNvPicPr>
          <p:nvPr/>
        </p:nvPicPr>
        <p:blipFill>
          <a:blip r:embed="rId4"/>
          <a:srcRect/>
          <a:stretch>
            <a:fillRect/>
          </a:stretch>
        </p:blipFill>
        <p:spPr>
          <a:xfrm>
            <a:off x="17006552" y="9005552"/>
            <a:ext cx="505496" cy="505496"/>
          </a:xfrm>
          <a:prstGeom prst="rect">
            <a:avLst/>
          </a:prstGeom>
        </p:spPr>
      </p:pic>
      <p:pic>
        <p:nvPicPr>
          <p:cNvPr id="13" name="Picture 13"/>
          <p:cNvPicPr>
            <a:picLocks noChangeAspect="1"/>
          </p:cNvPicPr>
          <p:nvPr/>
        </p:nvPicPr>
        <p:blipFill>
          <a:blip r:embed="rId5"/>
          <a:srcRect/>
          <a:stretch>
            <a:fillRect/>
          </a:stretch>
        </p:blipFill>
        <p:spPr>
          <a:xfrm>
            <a:off x="11613684" y="7045970"/>
            <a:ext cx="3241030" cy="3241030"/>
          </a:xfrm>
          <a:prstGeom prst="rect">
            <a:avLst/>
          </a:prstGeom>
        </p:spPr>
      </p:pic>
      <p:pic>
        <p:nvPicPr>
          <p:cNvPr id="14" name="Picture 14"/>
          <p:cNvPicPr>
            <a:picLocks noChangeAspect="1"/>
          </p:cNvPicPr>
          <p:nvPr/>
        </p:nvPicPr>
        <p:blipFill>
          <a:blip r:embed="rId6"/>
          <a:srcRect/>
          <a:stretch>
            <a:fillRect/>
          </a:stretch>
        </p:blipFill>
        <p:spPr>
          <a:xfrm rot="-10800000">
            <a:off x="15614930" y="1615323"/>
            <a:ext cx="1912854" cy="19128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753804" y="1028700"/>
            <a:ext cx="505496" cy="505496"/>
          </a:xfrm>
          <a:prstGeom prst="rect">
            <a:avLst/>
          </a:prstGeom>
        </p:spPr>
      </p:pic>
      <p:pic>
        <p:nvPicPr>
          <p:cNvPr id="3" name="Picture 3"/>
          <p:cNvPicPr>
            <a:picLocks noChangeAspect="1"/>
          </p:cNvPicPr>
          <p:nvPr/>
        </p:nvPicPr>
        <p:blipFill>
          <a:blip r:embed="rId3"/>
          <a:srcRect l="4048" r="4048"/>
          <a:stretch>
            <a:fillRect/>
          </a:stretch>
        </p:blipFill>
        <p:spPr>
          <a:xfrm>
            <a:off x="3545294" y="0"/>
            <a:ext cx="3545294" cy="5143500"/>
          </a:xfrm>
          <a:prstGeom prst="rect">
            <a:avLst/>
          </a:prstGeom>
        </p:spPr>
      </p:pic>
      <p:grpSp>
        <p:nvGrpSpPr>
          <p:cNvPr id="4" name="Group 4"/>
          <p:cNvGrpSpPr/>
          <p:nvPr/>
        </p:nvGrpSpPr>
        <p:grpSpPr>
          <a:xfrm>
            <a:off x="9144000" y="1672871"/>
            <a:ext cx="6639332" cy="6750757"/>
            <a:chOff x="0" y="0"/>
            <a:chExt cx="8852443" cy="9001010"/>
          </a:xfrm>
        </p:grpSpPr>
        <p:sp>
          <p:nvSpPr>
            <p:cNvPr id="5" name="TextBox 5"/>
            <p:cNvSpPr txBox="1"/>
            <p:nvPr/>
          </p:nvSpPr>
          <p:spPr>
            <a:xfrm>
              <a:off x="0" y="85725"/>
              <a:ext cx="8852443" cy="4786690"/>
            </a:xfrm>
            <a:prstGeom prst="rect">
              <a:avLst/>
            </a:prstGeom>
          </p:spPr>
          <p:txBody>
            <a:bodyPr lIns="0" tIns="0" rIns="0" bIns="0" rtlCol="0" anchor="t">
              <a:spAutoFit/>
            </a:bodyPr>
            <a:lstStyle/>
            <a:p>
              <a:pPr>
                <a:lnSpc>
                  <a:spcPts val="9350"/>
                </a:lnSpc>
              </a:pPr>
              <a:r>
                <a:rPr lang="en-US" sz="8500">
                  <a:solidFill>
                    <a:srgbClr val="000000"/>
                  </a:solidFill>
                  <a:latin typeface="Muli Bold Bold"/>
                </a:rPr>
                <a:t>This project's Agenda</a:t>
              </a:r>
            </a:p>
          </p:txBody>
        </p:sp>
        <p:sp>
          <p:nvSpPr>
            <p:cNvPr id="6" name="TextBox 6"/>
            <p:cNvSpPr txBox="1"/>
            <p:nvPr/>
          </p:nvSpPr>
          <p:spPr>
            <a:xfrm>
              <a:off x="0" y="5538322"/>
              <a:ext cx="8852443" cy="571067"/>
            </a:xfrm>
            <a:prstGeom prst="rect">
              <a:avLst/>
            </a:prstGeom>
          </p:spPr>
          <p:txBody>
            <a:bodyPr lIns="0" tIns="0" rIns="0" bIns="0" rtlCol="0" anchor="t">
              <a:spAutoFit/>
            </a:bodyPr>
            <a:lstStyle/>
            <a:p>
              <a:pPr>
                <a:lnSpc>
                  <a:spcPts val="3300"/>
                </a:lnSpc>
              </a:pPr>
              <a:r>
                <a:rPr lang="en-US" sz="3000">
                  <a:solidFill>
                    <a:srgbClr val="000000"/>
                  </a:solidFill>
                  <a:latin typeface="Muli Bold Bold"/>
                </a:rPr>
                <a:t>OVERVIEW</a:t>
              </a:r>
            </a:p>
          </p:txBody>
        </p:sp>
        <p:sp>
          <p:nvSpPr>
            <p:cNvPr id="7" name="TextBox 7"/>
            <p:cNvSpPr txBox="1"/>
            <p:nvPr/>
          </p:nvSpPr>
          <p:spPr>
            <a:xfrm>
              <a:off x="0" y="6708621"/>
              <a:ext cx="8852443" cy="2292389"/>
            </a:xfrm>
            <a:prstGeom prst="rect">
              <a:avLst/>
            </a:prstGeom>
          </p:spPr>
          <p:txBody>
            <a:bodyPr lIns="0" tIns="0" rIns="0" bIns="0" rtlCol="0" anchor="t">
              <a:spAutoFit/>
            </a:bodyPr>
            <a:lstStyle/>
            <a:p>
              <a:pPr marL="330200" lvl="1" indent="-165100">
                <a:lnSpc>
                  <a:spcPts val="2799"/>
                </a:lnSpc>
                <a:buFont typeface="Arial"/>
                <a:buChar char="•"/>
              </a:pPr>
              <a:r>
                <a:rPr lang="en-US" sz="2000" spc="20">
                  <a:solidFill>
                    <a:srgbClr val="000000"/>
                  </a:solidFill>
                  <a:latin typeface="Muli Regular"/>
                </a:rPr>
                <a:t>Work-from-home best real-world project</a:t>
              </a:r>
            </a:p>
            <a:p>
              <a:pPr marL="330200" lvl="1" indent="-165100">
                <a:lnSpc>
                  <a:spcPts val="2799"/>
                </a:lnSpc>
                <a:buFont typeface="Arial"/>
                <a:buChar char="•"/>
              </a:pPr>
              <a:r>
                <a:rPr lang="en-US" sz="1999" spc="19">
                  <a:solidFill>
                    <a:srgbClr val="000000"/>
                  </a:solidFill>
                  <a:latin typeface="Muli Regular"/>
                </a:rPr>
                <a:t>Completed projects</a:t>
              </a:r>
            </a:p>
            <a:p>
              <a:pPr marL="330200" lvl="1" indent="-165100">
                <a:lnSpc>
                  <a:spcPts val="2799"/>
                </a:lnSpc>
                <a:buFont typeface="Arial"/>
                <a:buChar char="•"/>
              </a:pPr>
              <a:r>
                <a:rPr lang="en-US" sz="1999" spc="19">
                  <a:solidFill>
                    <a:srgbClr val="000000"/>
                  </a:solidFill>
                  <a:latin typeface="Muli Regular"/>
                </a:rPr>
                <a:t>Improving Code</a:t>
              </a:r>
            </a:p>
            <a:p>
              <a:pPr marL="330200" lvl="1" indent="-165100">
                <a:lnSpc>
                  <a:spcPts val="2799"/>
                </a:lnSpc>
                <a:buFont typeface="Arial"/>
                <a:buChar char="•"/>
              </a:pPr>
              <a:r>
                <a:rPr lang="en-US" sz="1999" spc="19">
                  <a:solidFill>
                    <a:srgbClr val="000000"/>
                  </a:solidFill>
                  <a:latin typeface="Muli Regular"/>
                </a:rPr>
                <a:t>Projects in Pipeline</a:t>
              </a:r>
            </a:p>
            <a:p>
              <a:pPr marL="330200" lvl="1" indent="-165100">
                <a:lnSpc>
                  <a:spcPts val="2800"/>
                </a:lnSpc>
                <a:buFont typeface="Arial"/>
                <a:buChar char="•"/>
              </a:pPr>
              <a:r>
                <a:rPr lang="en-US" sz="1999" spc="19">
                  <a:solidFill>
                    <a:srgbClr val="000000"/>
                  </a:solidFill>
                  <a:latin typeface="Muli Regular"/>
                </a:rPr>
                <a:t>Words to Page Myanmar</a:t>
              </a:r>
            </a:p>
          </p:txBody>
        </p:sp>
      </p:grpSp>
      <p:sp>
        <p:nvSpPr>
          <p:cNvPr id="8" name="AutoShape 8"/>
          <p:cNvSpPr/>
          <p:nvPr/>
        </p:nvSpPr>
        <p:spPr>
          <a:xfrm>
            <a:off x="3545294" y="5143500"/>
            <a:ext cx="3545294" cy="5143500"/>
          </a:xfrm>
          <a:prstGeom prst="rect">
            <a:avLst/>
          </a:prstGeom>
          <a:solidFill>
            <a:srgbClr val="FFDF2B"/>
          </a:solidFill>
        </p:spPr>
      </p:sp>
      <p:sp>
        <p:nvSpPr>
          <p:cNvPr id="9" name="AutoShape 9"/>
          <p:cNvSpPr/>
          <p:nvPr/>
        </p:nvSpPr>
        <p:spPr>
          <a:xfrm>
            <a:off x="0" y="5143500"/>
            <a:ext cx="3545294" cy="5143500"/>
          </a:xfrm>
          <a:prstGeom prst="rect">
            <a:avLst/>
          </a:prstGeom>
          <a:solidFill>
            <a:srgbClr val="FE4C00"/>
          </a:solidFill>
        </p:spPr>
      </p:sp>
      <p:pic>
        <p:nvPicPr>
          <p:cNvPr id="10" name="Picture 10"/>
          <p:cNvPicPr>
            <a:picLocks noChangeAspect="1"/>
          </p:cNvPicPr>
          <p:nvPr/>
        </p:nvPicPr>
        <p:blipFill>
          <a:blip r:embed="rId4"/>
          <a:srcRect/>
          <a:stretch>
            <a:fillRect/>
          </a:stretch>
        </p:blipFill>
        <p:spPr>
          <a:xfrm rot="5400000">
            <a:off x="3545294" y="6741925"/>
            <a:ext cx="3545294" cy="3545294"/>
          </a:xfrm>
          <a:prstGeom prst="rect">
            <a:avLst/>
          </a:prstGeom>
        </p:spPr>
      </p:pic>
      <p:pic>
        <p:nvPicPr>
          <p:cNvPr id="11" name="Picture 11"/>
          <p:cNvPicPr>
            <a:picLocks noChangeAspect="1"/>
          </p:cNvPicPr>
          <p:nvPr/>
        </p:nvPicPr>
        <p:blipFill>
          <a:blip r:embed="rId5"/>
          <a:srcRect/>
          <a:stretch>
            <a:fillRect/>
          </a:stretch>
        </p:blipFill>
        <p:spPr>
          <a:xfrm>
            <a:off x="1028700" y="2626906"/>
            <a:ext cx="2516594" cy="2516594"/>
          </a:xfrm>
          <a:prstGeom prst="rect">
            <a:avLst/>
          </a:prstGeom>
        </p:spPr>
      </p:pic>
      <p:grpSp>
        <p:nvGrpSpPr>
          <p:cNvPr id="12" name="Group 12"/>
          <p:cNvGrpSpPr/>
          <p:nvPr/>
        </p:nvGrpSpPr>
        <p:grpSpPr>
          <a:xfrm>
            <a:off x="780691" y="1028700"/>
            <a:ext cx="778534" cy="778534"/>
            <a:chOff x="0" y="0"/>
            <a:chExt cx="1038045" cy="1038045"/>
          </a:xfrm>
        </p:grpSpPr>
        <p:grpSp>
          <p:nvGrpSpPr>
            <p:cNvPr id="13" name="Group 13"/>
            <p:cNvGrpSpPr/>
            <p:nvPr/>
          </p:nvGrpSpPr>
          <p:grpSpPr>
            <a:xfrm>
              <a:off x="0" y="0"/>
              <a:ext cx="1038045" cy="103804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15" name="TextBox 15"/>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16" name="TextBox 16"/>
          <p:cNvSpPr txBox="1"/>
          <p:nvPr/>
        </p:nvSpPr>
        <p:spPr>
          <a:xfrm>
            <a:off x="10277670" y="9061452"/>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2271" y="1468210"/>
            <a:ext cx="7911729" cy="1204345"/>
          </a:xfrm>
          <a:prstGeom prst="rect">
            <a:avLst/>
          </a:prstGeom>
        </p:spPr>
        <p:txBody>
          <a:bodyPr lIns="0" tIns="0" rIns="0" bIns="0" rtlCol="0" anchor="t">
            <a:spAutoFit/>
          </a:bodyPr>
          <a:lstStyle/>
          <a:p>
            <a:pPr>
              <a:lnSpc>
                <a:spcPts val="9350"/>
              </a:lnSpc>
            </a:pPr>
            <a:r>
              <a:rPr lang="en-US" sz="8500">
                <a:solidFill>
                  <a:srgbClr val="000000"/>
                </a:solidFill>
                <a:latin typeface="Muli Bold Bold"/>
              </a:rPr>
              <a:t>Project Update</a:t>
            </a:r>
          </a:p>
        </p:txBody>
      </p:sp>
      <p:grpSp>
        <p:nvGrpSpPr>
          <p:cNvPr id="3" name="Group 3"/>
          <p:cNvGrpSpPr/>
          <p:nvPr/>
        </p:nvGrpSpPr>
        <p:grpSpPr>
          <a:xfrm>
            <a:off x="1232271" y="4988104"/>
            <a:ext cx="7911729" cy="3916410"/>
            <a:chOff x="0" y="0"/>
            <a:chExt cx="10548971" cy="5221880"/>
          </a:xfrm>
        </p:grpSpPr>
        <p:sp>
          <p:nvSpPr>
            <p:cNvPr id="4" name="TextBox 4"/>
            <p:cNvSpPr txBox="1"/>
            <p:nvPr/>
          </p:nvSpPr>
          <p:spPr>
            <a:xfrm>
              <a:off x="0" y="28575"/>
              <a:ext cx="10548971" cy="571067"/>
            </a:xfrm>
            <a:prstGeom prst="rect">
              <a:avLst/>
            </a:prstGeom>
          </p:spPr>
          <p:txBody>
            <a:bodyPr lIns="0" tIns="0" rIns="0" bIns="0" rtlCol="0" anchor="t">
              <a:spAutoFit/>
            </a:bodyPr>
            <a:lstStyle/>
            <a:p>
              <a:pPr>
                <a:lnSpc>
                  <a:spcPts val="3300"/>
                </a:lnSpc>
              </a:pPr>
              <a:r>
                <a:rPr lang="en-US" sz="3000">
                  <a:solidFill>
                    <a:srgbClr val="000000"/>
                  </a:solidFill>
                  <a:latin typeface="Muli Bold"/>
                </a:rPr>
                <a:t>WHERE WE ARE TODAY</a:t>
              </a:r>
            </a:p>
          </p:txBody>
        </p:sp>
        <p:sp>
          <p:nvSpPr>
            <p:cNvPr id="5" name="TextBox 5"/>
            <p:cNvSpPr txBox="1"/>
            <p:nvPr/>
          </p:nvSpPr>
          <p:spPr>
            <a:xfrm>
              <a:off x="0" y="1071874"/>
              <a:ext cx="10548971" cy="4150007"/>
            </a:xfrm>
            <a:prstGeom prst="rect">
              <a:avLst/>
            </a:prstGeom>
          </p:spPr>
          <p:txBody>
            <a:bodyPr lIns="0" tIns="0" rIns="0" bIns="0" rtlCol="0" anchor="t">
              <a:spAutoFit/>
            </a:bodyPr>
            <a:lstStyle/>
            <a:p>
              <a:pPr>
                <a:lnSpc>
                  <a:spcPts val="2799"/>
                </a:lnSpc>
              </a:pPr>
              <a:r>
                <a:rPr lang="en-US" sz="1999" spc="19" dirty="0">
                  <a:solidFill>
                    <a:srgbClr val="000000"/>
                  </a:solidFill>
                  <a:latin typeface="Muli Regular"/>
                </a:rPr>
                <a:t>Project have been created based on blog and job searching application using PHP PDO. This project can be improved to either way for both blogging application or job searching application.</a:t>
              </a:r>
            </a:p>
            <a:p>
              <a:pPr>
                <a:lnSpc>
                  <a:spcPts val="2799"/>
                </a:lnSpc>
              </a:pPr>
              <a:endParaRPr lang="en-US" sz="1999" spc="19" dirty="0">
                <a:solidFill>
                  <a:srgbClr val="000000"/>
                </a:solidFill>
                <a:latin typeface="Muli Regular"/>
              </a:endParaRPr>
            </a:p>
            <a:p>
              <a:pPr>
                <a:lnSpc>
                  <a:spcPts val="2799"/>
                </a:lnSpc>
              </a:pPr>
              <a:r>
                <a:rPr lang="en-US" sz="1999" spc="19" dirty="0">
                  <a:solidFill>
                    <a:srgbClr val="000000"/>
                  </a:solidFill>
                  <a:latin typeface="Muli Regular"/>
                </a:rPr>
                <a:t>Admin Panel can also be improved! For Example, adding or editing new post/event/theme/project/request like a word-press editing panel by using libraries and framework. </a:t>
              </a:r>
            </a:p>
            <a:p>
              <a:pPr>
                <a:lnSpc>
                  <a:spcPts val="2799"/>
                </a:lnSpc>
              </a:pPr>
              <a:endParaRPr lang="en-US" sz="1999" spc="19" dirty="0">
                <a:solidFill>
                  <a:srgbClr val="000000"/>
                </a:solidFill>
                <a:latin typeface="Muli Regular"/>
              </a:endParaRPr>
            </a:p>
            <a:p>
              <a:pPr>
                <a:lnSpc>
                  <a:spcPts val="2800"/>
                </a:lnSpc>
              </a:pPr>
              <a:r>
                <a:rPr lang="en-US" sz="1999" spc="19" dirty="0">
                  <a:solidFill>
                    <a:srgbClr val="000000"/>
                  </a:solidFill>
                  <a:latin typeface="Muli Regular"/>
                </a:rPr>
                <a:t>This project can be written by using </a:t>
              </a:r>
              <a:r>
                <a:rPr lang="en-US" sz="1999" spc="19" dirty="0" err="1">
                  <a:solidFill>
                    <a:srgbClr val="000000"/>
                  </a:solidFill>
                  <a:latin typeface="Muli Regular"/>
                </a:rPr>
                <a:t>Laravel</a:t>
              </a:r>
              <a:r>
                <a:rPr lang="en-US" sz="1999" spc="19" dirty="0">
                  <a:solidFill>
                    <a:srgbClr val="000000"/>
                  </a:solidFill>
                  <a:latin typeface="Muli Regular"/>
                </a:rPr>
                <a:t> Framework.</a:t>
              </a:r>
            </a:p>
          </p:txBody>
        </p:sp>
      </p:grpSp>
      <p:sp>
        <p:nvSpPr>
          <p:cNvPr id="6" name="AutoShape 6"/>
          <p:cNvSpPr/>
          <p:nvPr/>
        </p:nvSpPr>
        <p:spPr>
          <a:xfrm>
            <a:off x="11421427" y="6663906"/>
            <a:ext cx="3433286" cy="3623094"/>
          </a:xfrm>
          <a:prstGeom prst="rect">
            <a:avLst/>
          </a:prstGeom>
          <a:solidFill>
            <a:srgbClr val="FE4C00"/>
          </a:solidFill>
        </p:spPr>
      </p:sp>
      <p:grpSp>
        <p:nvGrpSpPr>
          <p:cNvPr id="7" name="Group 7"/>
          <p:cNvGrpSpPr/>
          <p:nvPr/>
        </p:nvGrpSpPr>
        <p:grpSpPr>
          <a:xfrm>
            <a:off x="16480766" y="1028700"/>
            <a:ext cx="778534" cy="778534"/>
            <a:chOff x="0" y="0"/>
            <a:chExt cx="1038045" cy="1038045"/>
          </a:xfrm>
        </p:grpSpPr>
        <p:grpSp>
          <p:nvGrpSpPr>
            <p:cNvPr id="8" name="Group 8"/>
            <p:cNvGrpSpPr/>
            <p:nvPr/>
          </p:nvGrpSpPr>
          <p:grpSpPr>
            <a:xfrm>
              <a:off x="0" y="0"/>
              <a:ext cx="1038045" cy="103804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10" name="TextBox 10"/>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11" name="AutoShape 11"/>
          <p:cNvSpPr/>
          <p:nvPr/>
        </p:nvSpPr>
        <p:spPr>
          <a:xfrm>
            <a:off x="14854714" y="6663906"/>
            <a:ext cx="3433286" cy="3623094"/>
          </a:xfrm>
          <a:prstGeom prst="rect">
            <a:avLst/>
          </a:prstGeom>
          <a:solidFill>
            <a:srgbClr val="FFDF2B"/>
          </a:solidFill>
        </p:spPr>
      </p:sp>
      <p:pic>
        <p:nvPicPr>
          <p:cNvPr id="12" name="Picture 12"/>
          <p:cNvPicPr>
            <a:picLocks noChangeAspect="1"/>
          </p:cNvPicPr>
          <p:nvPr/>
        </p:nvPicPr>
        <p:blipFill>
          <a:blip r:embed="rId2"/>
          <a:srcRect/>
          <a:stretch>
            <a:fillRect/>
          </a:stretch>
        </p:blipFill>
        <p:spPr>
          <a:xfrm>
            <a:off x="14854714" y="3230619"/>
            <a:ext cx="3433286" cy="3433286"/>
          </a:xfrm>
          <a:prstGeom prst="rect">
            <a:avLst/>
          </a:prstGeom>
        </p:spPr>
      </p:pic>
      <p:pic>
        <p:nvPicPr>
          <p:cNvPr id="13" name="Picture 13"/>
          <p:cNvPicPr>
            <a:picLocks noChangeAspect="1"/>
          </p:cNvPicPr>
          <p:nvPr/>
        </p:nvPicPr>
        <p:blipFill>
          <a:blip r:embed="rId3"/>
          <a:srcRect/>
          <a:stretch>
            <a:fillRect/>
          </a:stretch>
        </p:blipFill>
        <p:spPr>
          <a:xfrm>
            <a:off x="13957593" y="7578332"/>
            <a:ext cx="1794241" cy="1794241"/>
          </a:xfrm>
          <a:prstGeom prst="rect">
            <a:avLst/>
          </a:prstGeom>
        </p:spPr>
      </p:pic>
      <p:pic>
        <p:nvPicPr>
          <p:cNvPr id="14" name="Picture 14"/>
          <p:cNvPicPr>
            <a:picLocks noChangeAspect="1"/>
          </p:cNvPicPr>
          <p:nvPr/>
        </p:nvPicPr>
        <p:blipFill>
          <a:blip r:embed="rId4"/>
          <a:srcRect l="30679" r="30679"/>
          <a:stretch>
            <a:fillRect/>
          </a:stretch>
        </p:blipFill>
        <p:spPr>
          <a:xfrm>
            <a:off x="11421427" y="0"/>
            <a:ext cx="3433286" cy="6663906"/>
          </a:xfrm>
          <a:prstGeom prst="rect">
            <a:avLst/>
          </a:prstGeom>
        </p:spPr>
      </p:pic>
      <p:sp>
        <p:nvSpPr>
          <p:cNvPr id="15" name="TextBox 15"/>
          <p:cNvSpPr txBox="1"/>
          <p:nvPr/>
        </p:nvSpPr>
        <p:spPr>
          <a:xfrm>
            <a:off x="1028700" y="9175725"/>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3142" y="1028700"/>
            <a:ext cx="778534" cy="778534"/>
            <a:chOff x="0" y="0"/>
            <a:chExt cx="1038045" cy="1038045"/>
          </a:xfrm>
        </p:grpSpPr>
        <p:grpSp>
          <p:nvGrpSpPr>
            <p:cNvPr id="3" name="Group 3"/>
            <p:cNvGrpSpPr/>
            <p:nvPr/>
          </p:nvGrpSpPr>
          <p:grpSpPr>
            <a:xfrm>
              <a:off x="0" y="0"/>
              <a:ext cx="1038045" cy="103804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5" name="TextBox 5"/>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pic>
        <p:nvPicPr>
          <p:cNvPr id="6" name="Picture 6"/>
          <p:cNvPicPr>
            <a:picLocks noChangeAspect="1"/>
          </p:cNvPicPr>
          <p:nvPr/>
        </p:nvPicPr>
        <p:blipFill>
          <a:blip r:embed="rId2"/>
          <a:srcRect/>
          <a:stretch>
            <a:fillRect/>
          </a:stretch>
        </p:blipFill>
        <p:spPr>
          <a:xfrm rot="-10800000">
            <a:off x="0" y="8479766"/>
            <a:ext cx="1807234" cy="1807234"/>
          </a:xfrm>
          <a:prstGeom prst="rect">
            <a:avLst/>
          </a:prstGeom>
        </p:spPr>
      </p:pic>
      <p:pic>
        <p:nvPicPr>
          <p:cNvPr id="7" name="Picture 7"/>
          <p:cNvPicPr>
            <a:picLocks noChangeAspect="1"/>
          </p:cNvPicPr>
          <p:nvPr/>
        </p:nvPicPr>
        <p:blipFill>
          <a:blip r:embed="rId3"/>
          <a:srcRect/>
          <a:stretch>
            <a:fillRect/>
          </a:stretch>
        </p:blipFill>
        <p:spPr>
          <a:xfrm rot="-5400000">
            <a:off x="14787109" y="0"/>
            <a:ext cx="3500891" cy="3500891"/>
          </a:xfrm>
          <a:prstGeom prst="rect">
            <a:avLst/>
          </a:prstGeom>
        </p:spPr>
      </p:pic>
      <p:sp>
        <p:nvSpPr>
          <p:cNvPr id="8" name="TextBox 8"/>
          <p:cNvSpPr txBox="1"/>
          <p:nvPr/>
        </p:nvSpPr>
        <p:spPr>
          <a:xfrm>
            <a:off x="2904945" y="1114425"/>
            <a:ext cx="10585917" cy="2386466"/>
          </a:xfrm>
          <a:prstGeom prst="rect">
            <a:avLst/>
          </a:prstGeom>
        </p:spPr>
        <p:txBody>
          <a:bodyPr lIns="0" tIns="0" rIns="0" bIns="0" rtlCol="0" anchor="t">
            <a:spAutoFit/>
          </a:bodyPr>
          <a:lstStyle/>
          <a:p>
            <a:pPr>
              <a:lnSpc>
                <a:spcPts val="9350"/>
              </a:lnSpc>
            </a:pPr>
            <a:r>
              <a:rPr lang="en-US" sz="8500">
                <a:solidFill>
                  <a:srgbClr val="000000"/>
                </a:solidFill>
                <a:latin typeface="Muli Bold Bold"/>
              </a:rPr>
              <a:t>Yangon Smart City UI/UX Design Plan</a:t>
            </a:r>
          </a:p>
        </p:txBody>
      </p:sp>
      <p:grpSp>
        <p:nvGrpSpPr>
          <p:cNvPr id="9" name="Group 9"/>
          <p:cNvGrpSpPr/>
          <p:nvPr/>
        </p:nvGrpSpPr>
        <p:grpSpPr>
          <a:xfrm>
            <a:off x="12801600" y="4697665"/>
            <a:ext cx="3663219" cy="2890401"/>
            <a:chOff x="0" y="-9525"/>
            <a:chExt cx="4884292" cy="3853866"/>
          </a:xfrm>
        </p:grpSpPr>
        <p:sp>
          <p:nvSpPr>
            <p:cNvPr id="10" name="TextBox 10"/>
            <p:cNvSpPr txBox="1"/>
            <p:nvPr/>
          </p:nvSpPr>
          <p:spPr>
            <a:xfrm>
              <a:off x="0" y="-9525"/>
              <a:ext cx="4884292" cy="499710"/>
            </a:xfrm>
            <a:prstGeom prst="rect">
              <a:avLst/>
            </a:prstGeom>
          </p:spPr>
          <p:txBody>
            <a:bodyPr lIns="0" tIns="0" rIns="0" bIns="0" rtlCol="0" anchor="t">
              <a:spAutoFit/>
            </a:bodyPr>
            <a:lstStyle/>
            <a:p>
              <a:pPr>
                <a:lnSpc>
                  <a:spcPts val="3125"/>
                </a:lnSpc>
              </a:pPr>
              <a:r>
                <a:rPr lang="en-US" sz="2500" dirty="0" smtClean="0">
                  <a:solidFill>
                    <a:srgbClr val="000000"/>
                  </a:solidFill>
                  <a:latin typeface="Muli Regular Bold"/>
                </a:rPr>
                <a:t>LOGO And Photoshop</a:t>
              </a:r>
              <a:endParaRPr lang="en-US" sz="2500" dirty="0">
                <a:solidFill>
                  <a:srgbClr val="000000"/>
                </a:solidFill>
                <a:latin typeface="Muli Regular Bold"/>
              </a:endParaRPr>
            </a:p>
          </p:txBody>
        </p:sp>
        <p:sp>
          <p:nvSpPr>
            <p:cNvPr id="11" name="TextBox 11"/>
            <p:cNvSpPr txBox="1"/>
            <p:nvPr/>
          </p:nvSpPr>
          <p:spPr>
            <a:xfrm>
              <a:off x="0" y="971761"/>
              <a:ext cx="4884292" cy="2872580"/>
            </a:xfrm>
            <a:prstGeom prst="rect">
              <a:avLst/>
            </a:prstGeom>
          </p:spPr>
          <p:txBody>
            <a:bodyPr lIns="0" tIns="0" rIns="0" bIns="0" rtlCol="0" anchor="t">
              <a:spAutoFit/>
            </a:bodyPr>
            <a:lstStyle/>
            <a:p>
              <a:pPr>
                <a:lnSpc>
                  <a:spcPts val="2799"/>
                </a:lnSpc>
              </a:pPr>
              <a:r>
                <a:rPr lang="en-US" sz="1999" spc="19" dirty="0" smtClean="0">
                  <a:solidFill>
                    <a:srgbClr val="000000"/>
                  </a:solidFill>
                  <a:latin typeface="Muli Regular"/>
                </a:rPr>
                <a:t>Both admin-site and user-site YGSC logos are drawn with Adobe illustrator 2020 and all background photos have been edited with Adobe Photoshop 2020.</a:t>
              </a:r>
              <a:endParaRPr lang="en-US" sz="1999" spc="19" dirty="0">
                <a:solidFill>
                  <a:srgbClr val="000000"/>
                </a:solidFill>
                <a:latin typeface="Muli Regular"/>
              </a:endParaRPr>
            </a:p>
          </p:txBody>
        </p:sp>
      </p:grpSp>
      <p:grpSp>
        <p:nvGrpSpPr>
          <p:cNvPr id="12" name="Group 12"/>
          <p:cNvGrpSpPr/>
          <p:nvPr/>
        </p:nvGrpSpPr>
        <p:grpSpPr>
          <a:xfrm>
            <a:off x="7696200" y="4704809"/>
            <a:ext cx="3663219" cy="3186938"/>
            <a:chOff x="0" y="0"/>
            <a:chExt cx="4884292" cy="4249251"/>
          </a:xfrm>
        </p:grpSpPr>
        <p:sp>
          <p:nvSpPr>
            <p:cNvPr id="13" name="TextBox 13"/>
            <p:cNvSpPr txBox="1"/>
            <p:nvPr/>
          </p:nvSpPr>
          <p:spPr>
            <a:xfrm>
              <a:off x="0" y="-9525"/>
              <a:ext cx="4884292"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UI/UX Design For User Interface</a:t>
              </a:r>
            </a:p>
          </p:txBody>
        </p:sp>
        <p:sp>
          <p:nvSpPr>
            <p:cNvPr id="14" name="TextBox 14"/>
            <p:cNvSpPr txBox="1"/>
            <p:nvPr/>
          </p:nvSpPr>
          <p:spPr>
            <a:xfrm>
              <a:off x="0" y="1482932"/>
              <a:ext cx="4884292" cy="2766318"/>
            </a:xfrm>
            <a:prstGeom prst="rect">
              <a:avLst/>
            </a:prstGeom>
          </p:spPr>
          <p:txBody>
            <a:bodyPr lIns="0" tIns="0" rIns="0" bIns="0" rtlCol="0" anchor="t">
              <a:spAutoFit/>
            </a:bodyPr>
            <a:lstStyle/>
            <a:p>
              <a:pPr>
                <a:lnSpc>
                  <a:spcPts val="2800"/>
                </a:lnSpc>
              </a:pPr>
              <a:r>
                <a:rPr lang="en-US" sz="2000" spc="20" dirty="0">
                  <a:solidFill>
                    <a:srgbClr val="000000"/>
                  </a:solidFill>
                  <a:latin typeface="Muli Regular"/>
                </a:rPr>
                <a:t>Client-side UI is designed both wire-frame and the web/mobile app thoroughly by Adobe XD. It is carefully executed by pure HTML, CSS, JavaScript and jQuery.</a:t>
              </a:r>
            </a:p>
          </p:txBody>
        </p:sp>
      </p:grpSp>
      <p:sp>
        <p:nvSpPr>
          <p:cNvPr id="15" name="TextBox 15"/>
          <p:cNvSpPr txBox="1"/>
          <p:nvPr/>
        </p:nvSpPr>
        <p:spPr>
          <a:xfrm>
            <a:off x="2162370" y="9664249"/>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grpSp>
        <p:nvGrpSpPr>
          <p:cNvPr id="16" name="Group 9"/>
          <p:cNvGrpSpPr/>
          <p:nvPr/>
        </p:nvGrpSpPr>
        <p:grpSpPr>
          <a:xfrm>
            <a:off x="2514600" y="4850065"/>
            <a:ext cx="3663219" cy="2455257"/>
            <a:chOff x="0" y="-9525"/>
            <a:chExt cx="4884292" cy="3273675"/>
          </a:xfrm>
        </p:grpSpPr>
        <p:sp>
          <p:nvSpPr>
            <p:cNvPr id="17" name="TextBox 10"/>
            <p:cNvSpPr txBox="1"/>
            <p:nvPr/>
          </p:nvSpPr>
          <p:spPr>
            <a:xfrm>
              <a:off x="0" y="-9525"/>
              <a:ext cx="4884292" cy="509055"/>
            </a:xfrm>
            <a:prstGeom prst="rect">
              <a:avLst/>
            </a:prstGeom>
          </p:spPr>
          <p:txBody>
            <a:bodyPr lIns="0" tIns="0" rIns="0" bIns="0" rtlCol="0" anchor="t">
              <a:spAutoFit/>
            </a:bodyPr>
            <a:lstStyle/>
            <a:p>
              <a:pPr>
                <a:lnSpc>
                  <a:spcPts val="3125"/>
                </a:lnSpc>
              </a:pPr>
              <a:r>
                <a:rPr lang="en-US" sz="2500" dirty="0">
                  <a:solidFill>
                    <a:srgbClr val="000000"/>
                  </a:solidFill>
                  <a:latin typeface="Muli Regular Bold"/>
                </a:rPr>
                <a:t>Admin Panel</a:t>
              </a:r>
            </a:p>
          </p:txBody>
        </p:sp>
        <p:sp>
          <p:nvSpPr>
            <p:cNvPr id="18" name="TextBox 11"/>
            <p:cNvSpPr txBox="1"/>
            <p:nvPr/>
          </p:nvSpPr>
          <p:spPr>
            <a:xfrm>
              <a:off x="0" y="971761"/>
              <a:ext cx="4884292" cy="2292389"/>
            </a:xfrm>
            <a:prstGeom prst="rect">
              <a:avLst/>
            </a:prstGeom>
          </p:spPr>
          <p:txBody>
            <a:bodyPr lIns="0" tIns="0" rIns="0" bIns="0" rtlCol="0" anchor="t">
              <a:spAutoFit/>
            </a:bodyPr>
            <a:lstStyle/>
            <a:p>
              <a:pPr>
                <a:lnSpc>
                  <a:spcPts val="2799"/>
                </a:lnSpc>
              </a:pPr>
              <a:r>
                <a:rPr lang="en-US" sz="1999" spc="19">
                  <a:solidFill>
                    <a:srgbClr val="000000"/>
                  </a:solidFill>
                  <a:latin typeface="Muli Regular"/>
                </a:rPr>
                <a:t>Admin Panel are designed based on Bootstrap Framework. It is purely used part by part from its libraries.</a:t>
              </a:r>
            </a:p>
            <a:p>
              <a:pPr>
                <a:lnSpc>
                  <a:spcPts val="2800"/>
                </a:lnSpc>
              </a:pPr>
              <a:endParaRPr lang="en-US" sz="1999" spc="19">
                <a:solidFill>
                  <a:srgbClr val="000000"/>
                </a:solidFill>
                <a:latin typeface="Muli Regul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3142" y="1028700"/>
            <a:ext cx="778534" cy="778534"/>
            <a:chOff x="0" y="0"/>
            <a:chExt cx="1038045" cy="1038045"/>
          </a:xfrm>
        </p:grpSpPr>
        <p:grpSp>
          <p:nvGrpSpPr>
            <p:cNvPr id="3" name="Group 3"/>
            <p:cNvGrpSpPr/>
            <p:nvPr/>
          </p:nvGrpSpPr>
          <p:grpSpPr>
            <a:xfrm>
              <a:off x="0" y="0"/>
              <a:ext cx="1038045" cy="1038045"/>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5" name="TextBox 5"/>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pic>
        <p:nvPicPr>
          <p:cNvPr id="6" name="Picture 6"/>
          <p:cNvPicPr>
            <a:picLocks noChangeAspect="1"/>
          </p:cNvPicPr>
          <p:nvPr/>
        </p:nvPicPr>
        <p:blipFill>
          <a:blip r:embed="rId2"/>
          <a:srcRect/>
          <a:stretch>
            <a:fillRect/>
          </a:stretch>
        </p:blipFill>
        <p:spPr>
          <a:xfrm rot="-10800000">
            <a:off x="0" y="8479766"/>
            <a:ext cx="1807234" cy="1807234"/>
          </a:xfrm>
          <a:prstGeom prst="rect">
            <a:avLst/>
          </a:prstGeom>
        </p:spPr>
      </p:pic>
      <p:pic>
        <p:nvPicPr>
          <p:cNvPr id="7" name="Picture 7"/>
          <p:cNvPicPr>
            <a:picLocks noChangeAspect="1"/>
          </p:cNvPicPr>
          <p:nvPr/>
        </p:nvPicPr>
        <p:blipFill>
          <a:blip r:embed="rId3"/>
          <a:srcRect/>
          <a:stretch>
            <a:fillRect/>
          </a:stretch>
        </p:blipFill>
        <p:spPr>
          <a:xfrm rot="-5400000">
            <a:off x="14787109" y="0"/>
            <a:ext cx="3500891" cy="3500891"/>
          </a:xfrm>
          <a:prstGeom prst="rect">
            <a:avLst/>
          </a:prstGeom>
        </p:spPr>
      </p:pic>
      <p:sp>
        <p:nvSpPr>
          <p:cNvPr id="8" name="TextBox 8"/>
          <p:cNvSpPr txBox="1"/>
          <p:nvPr/>
        </p:nvSpPr>
        <p:spPr>
          <a:xfrm>
            <a:off x="2904945" y="1114425"/>
            <a:ext cx="10585917" cy="2386466"/>
          </a:xfrm>
          <a:prstGeom prst="rect">
            <a:avLst/>
          </a:prstGeom>
        </p:spPr>
        <p:txBody>
          <a:bodyPr lIns="0" tIns="0" rIns="0" bIns="0" rtlCol="0" anchor="t">
            <a:spAutoFit/>
          </a:bodyPr>
          <a:lstStyle/>
          <a:p>
            <a:pPr>
              <a:lnSpc>
                <a:spcPts val="9350"/>
              </a:lnSpc>
            </a:pPr>
            <a:r>
              <a:rPr lang="en-US" sz="8500">
                <a:solidFill>
                  <a:srgbClr val="000000"/>
                </a:solidFill>
                <a:latin typeface="Muli Bold Bold"/>
              </a:rPr>
              <a:t>Yangon Smart City UI/UX Design Plan</a:t>
            </a:r>
          </a:p>
        </p:txBody>
      </p:sp>
      <p:sp>
        <p:nvSpPr>
          <p:cNvPr id="15" name="TextBox 15"/>
          <p:cNvSpPr txBox="1"/>
          <p:nvPr/>
        </p:nvSpPr>
        <p:spPr>
          <a:xfrm>
            <a:off x="2162370" y="9664249"/>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757" y="3692317"/>
            <a:ext cx="8608143" cy="4223201"/>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2999" y="3704659"/>
            <a:ext cx="9462179" cy="4612565"/>
          </a:xfrm>
          <a:prstGeom prst="rect">
            <a:avLst/>
          </a:prstGeom>
        </p:spPr>
      </p:pic>
    </p:spTree>
    <p:extLst>
      <p:ext uri="{BB962C8B-B14F-4D97-AF65-F5344CB8AC3E}">
        <p14:creationId xmlns:p14="http://schemas.microsoft.com/office/powerpoint/2010/main" val="182660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08185" y="1114425"/>
            <a:ext cx="12874925" cy="2386466"/>
          </a:xfrm>
          <a:prstGeom prst="rect">
            <a:avLst/>
          </a:prstGeom>
        </p:spPr>
        <p:txBody>
          <a:bodyPr lIns="0" tIns="0" rIns="0" bIns="0" rtlCol="0" anchor="t">
            <a:spAutoFit/>
          </a:bodyPr>
          <a:lstStyle/>
          <a:p>
            <a:pPr>
              <a:lnSpc>
                <a:spcPts val="9350"/>
              </a:lnSpc>
            </a:pPr>
            <a:r>
              <a:rPr lang="en-US" sz="8500">
                <a:solidFill>
                  <a:srgbClr val="000000"/>
                </a:solidFill>
                <a:latin typeface="Muli Bold Bold"/>
              </a:rPr>
              <a:t>Yangon Smart City Project Guidelines</a:t>
            </a:r>
          </a:p>
        </p:txBody>
      </p:sp>
      <p:pic>
        <p:nvPicPr>
          <p:cNvPr id="3" name="Picture 3"/>
          <p:cNvPicPr>
            <a:picLocks noChangeAspect="1"/>
          </p:cNvPicPr>
          <p:nvPr/>
        </p:nvPicPr>
        <p:blipFill>
          <a:blip r:embed="rId2"/>
          <a:srcRect/>
          <a:stretch>
            <a:fillRect/>
          </a:stretch>
        </p:blipFill>
        <p:spPr>
          <a:xfrm>
            <a:off x="16753804" y="1028700"/>
            <a:ext cx="505496" cy="505496"/>
          </a:xfrm>
          <a:prstGeom prst="rect">
            <a:avLst/>
          </a:prstGeom>
        </p:spPr>
      </p:pic>
      <p:grpSp>
        <p:nvGrpSpPr>
          <p:cNvPr id="4" name="Group 4"/>
          <p:cNvGrpSpPr/>
          <p:nvPr/>
        </p:nvGrpSpPr>
        <p:grpSpPr>
          <a:xfrm>
            <a:off x="16480766" y="8479766"/>
            <a:ext cx="778534" cy="778534"/>
            <a:chOff x="0" y="0"/>
            <a:chExt cx="1038045" cy="1038045"/>
          </a:xfrm>
        </p:grpSpPr>
        <p:grpSp>
          <p:nvGrpSpPr>
            <p:cNvPr id="5" name="Group 5"/>
            <p:cNvGrpSpPr/>
            <p:nvPr/>
          </p:nvGrpSpPr>
          <p:grpSpPr>
            <a:xfrm>
              <a:off x="0" y="0"/>
              <a:ext cx="1038045" cy="103804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7" name="TextBox 7"/>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pic>
        <p:nvPicPr>
          <p:cNvPr id="8" name="Picture 8"/>
          <p:cNvPicPr>
            <a:picLocks noChangeAspect="1"/>
          </p:cNvPicPr>
          <p:nvPr/>
        </p:nvPicPr>
        <p:blipFill>
          <a:blip r:embed="rId3"/>
          <a:srcRect/>
          <a:stretch>
            <a:fillRect/>
          </a:stretch>
        </p:blipFill>
        <p:spPr>
          <a:xfrm rot="-5400000">
            <a:off x="0" y="0"/>
            <a:ext cx="1807234" cy="1807234"/>
          </a:xfrm>
          <a:prstGeom prst="rect">
            <a:avLst/>
          </a:prstGeom>
        </p:spPr>
      </p:pic>
      <p:grpSp>
        <p:nvGrpSpPr>
          <p:cNvPr id="9" name="Group 9"/>
          <p:cNvGrpSpPr/>
          <p:nvPr/>
        </p:nvGrpSpPr>
        <p:grpSpPr>
          <a:xfrm>
            <a:off x="1508185" y="4090115"/>
            <a:ext cx="3382861" cy="3535241"/>
            <a:chOff x="0" y="0"/>
            <a:chExt cx="4510481" cy="4713655"/>
          </a:xfrm>
        </p:grpSpPr>
        <p:sp>
          <p:nvSpPr>
            <p:cNvPr id="10" name="TextBox 10"/>
            <p:cNvSpPr txBox="1"/>
            <p:nvPr/>
          </p:nvSpPr>
          <p:spPr>
            <a:xfrm>
              <a:off x="0" y="-9525"/>
              <a:ext cx="4510481"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Only for PHP above 5.6</a:t>
              </a:r>
            </a:p>
          </p:txBody>
        </p:sp>
        <p:sp>
          <p:nvSpPr>
            <p:cNvPr id="11" name="TextBox 11"/>
            <p:cNvSpPr txBox="1"/>
            <p:nvPr/>
          </p:nvSpPr>
          <p:spPr>
            <a:xfrm>
              <a:off x="0" y="1482932"/>
              <a:ext cx="4510481" cy="3230723"/>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This project is created on latest wamp software application and all the PHP codes are can be used for all version. It is recommended to use above 5.6 to experience to fullest</a:t>
              </a:r>
            </a:p>
          </p:txBody>
        </p:sp>
      </p:grpSp>
      <p:grpSp>
        <p:nvGrpSpPr>
          <p:cNvPr id="12" name="Group 12"/>
          <p:cNvGrpSpPr/>
          <p:nvPr/>
        </p:nvGrpSpPr>
        <p:grpSpPr>
          <a:xfrm>
            <a:off x="6254217" y="4090115"/>
            <a:ext cx="3382861" cy="2448113"/>
            <a:chOff x="0" y="0"/>
            <a:chExt cx="4510481" cy="3264150"/>
          </a:xfrm>
        </p:grpSpPr>
        <p:sp>
          <p:nvSpPr>
            <p:cNvPr id="13" name="TextBox 13"/>
            <p:cNvSpPr txBox="1"/>
            <p:nvPr/>
          </p:nvSpPr>
          <p:spPr>
            <a:xfrm>
              <a:off x="0" y="-9525"/>
              <a:ext cx="4510481"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Internet</a:t>
              </a:r>
            </a:p>
          </p:txBody>
        </p:sp>
        <p:sp>
          <p:nvSpPr>
            <p:cNvPr id="14" name="TextBox 14"/>
            <p:cNvSpPr txBox="1"/>
            <p:nvPr/>
          </p:nvSpPr>
          <p:spPr>
            <a:xfrm>
              <a:off x="0" y="962236"/>
              <a:ext cx="4510481" cy="2301914"/>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In order to use this application or system, please turn on the internet. Otherwise, Most of them can't be used.</a:t>
              </a:r>
            </a:p>
          </p:txBody>
        </p:sp>
      </p:grpSp>
      <p:grpSp>
        <p:nvGrpSpPr>
          <p:cNvPr id="15" name="Group 15"/>
          <p:cNvGrpSpPr/>
          <p:nvPr/>
        </p:nvGrpSpPr>
        <p:grpSpPr>
          <a:xfrm>
            <a:off x="11000249" y="4090115"/>
            <a:ext cx="3382861" cy="2532550"/>
            <a:chOff x="0" y="0"/>
            <a:chExt cx="4510481" cy="3376733"/>
          </a:xfrm>
        </p:grpSpPr>
        <p:sp>
          <p:nvSpPr>
            <p:cNvPr id="16" name="TextBox 16"/>
            <p:cNvSpPr txBox="1"/>
            <p:nvPr/>
          </p:nvSpPr>
          <p:spPr>
            <a:xfrm>
              <a:off x="0" y="-9525"/>
              <a:ext cx="4510481" cy="1550446"/>
            </a:xfrm>
            <a:prstGeom prst="rect">
              <a:avLst/>
            </a:prstGeom>
          </p:spPr>
          <p:txBody>
            <a:bodyPr lIns="0" tIns="0" rIns="0" bIns="0" rtlCol="0" anchor="t">
              <a:spAutoFit/>
            </a:bodyPr>
            <a:lstStyle/>
            <a:p>
              <a:pPr>
                <a:lnSpc>
                  <a:spcPts val="3125"/>
                </a:lnSpc>
              </a:pPr>
              <a:r>
                <a:rPr lang="en-US" sz="2500" dirty="0">
                  <a:solidFill>
                    <a:srgbClr val="000000"/>
                  </a:solidFill>
                  <a:latin typeface="Muli Regular Bold"/>
                </a:rPr>
                <a:t>Import the database name '</a:t>
              </a:r>
              <a:r>
                <a:rPr lang="en-US" sz="2500" dirty="0" err="1">
                  <a:solidFill>
                    <a:srgbClr val="000000"/>
                  </a:solidFill>
                  <a:latin typeface="Muli Regular Bold"/>
                </a:rPr>
                <a:t>ygsc</a:t>
              </a:r>
              <a:r>
                <a:rPr lang="en-US" sz="2500" dirty="0">
                  <a:solidFill>
                    <a:srgbClr val="000000"/>
                  </a:solidFill>
                  <a:latin typeface="Muli Regular Bold"/>
                </a:rPr>
                <a:t>' to see the application</a:t>
              </a:r>
            </a:p>
          </p:txBody>
        </p:sp>
        <p:sp>
          <p:nvSpPr>
            <p:cNvPr id="17" name="TextBox 17"/>
            <p:cNvSpPr txBox="1"/>
            <p:nvPr/>
          </p:nvSpPr>
          <p:spPr>
            <a:xfrm>
              <a:off x="0" y="2003628"/>
              <a:ext cx="4510481" cy="1373105"/>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Database in sql file types are clipped with the documents.</a:t>
              </a:r>
            </a:p>
          </p:txBody>
        </p:sp>
      </p:grpSp>
      <p:sp>
        <p:nvSpPr>
          <p:cNvPr id="18" name="TextBox 18"/>
          <p:cNvSpPr txBox="1"/>
          <p:nvPr/>
        </p:nvSpPr>
        <p:spPr>
          <a:xfrm>
            <a:off x="1028700" y="9061452"/>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15701" y="3916175"/>
            <a:ext cx="1352265" cy="1227325"/>
          </a:xfrm>
          <a:prstGeom prst="rect">
            <a:avLst/>
          </a:prstGeom>
          <a:solidFill>
            <a:srgbClr val="0050F5"/>
          </a:solidFill>
        </p:spPr>
      </p:sp>
      <p:sp>
        <p:nvSpPr>
          <p:cNvPr id="3" name="AutoShape 3"/>
          <p:cNvSpPr/>
          <p:nvPr/>
        </p:nvSpPr>
        <p:spPr>
          <a:xfrm>
            <a:off x="0" y="5143500"/>
            <a:ext cx="2915701" cy="5143500"/>
          </a:xfrm>
          <a:prstGeom prst="rect">
            <a:avLst/>
          </a:prstGeom>
          <a:solidFill>
            <a:srgbClr val="FFDF2B"/>
          </a:solidFill>
        </p:spPr>
      </p:sp>
      <p:pic>
        <p:nvPicPr>
          <p:cNvPr id="4" name="Picture 4"/>
          <p:cNvPicPr>
            <a:picLocks noChangeAspect="1"/>
          </p:cNvPicPr>
          <p:nvPr/>
        </p:nvPicPr>
        <p:blipFill>
          <a:blip r:embed="rId2"/>
          <a:srcRect l="4650" r="4650"/>
          <a:stretch>
            <a:fillRect/>
          </a:stretch>
        </p:blipFill>
        <p:spPr>
          <a:xfrm>
            <a:off x="0" y="0"/>
            <a:ext cx="2915701" cy="5143500"/>
          </a:xfrm>
          <a:prstGeom prst="rect">
            <a:avLst/>
          </a:prstGeom>
        </p:spPr>
      </p:pic>
      <p:pic>
        <p:nvPicPr>
          <p:cNvPr id="5" name="Picture 5"/>
          <p:cNvPicPr>
            <a:picLocks noChangeAspect="1"/>
          </p:cNvPicPr>
          <p:nvPr/>
        </p:nvPicPr>
        <p:blipFill>
          <a:blip r:embed="rId3"/>
          <a:srcRect l="31104" r="31104"/>
          <a:stretch>
            <a:fillRect/>
          </a:stretch>
        </p:blipFill>
        <p:spPr>
          <a:xfrm>
            <a:off x="2915701" y="5143500"/>
            <a:ext cx="2915701" cy="5143500"/>
          </a:xfrm>
          <a:prstGeom prst="rect">
            <a:avLst/>
          </a:prstGeom>
        </p:spPr>
      </p:pic>
      <p:sp>
        <p:nvSpPr>
          <p:cNvPr id="6" name="AutoShape 6"/>
          <p:cNvSpPr/>
          <p:nvPr/>
        </p:nvSpPr>
        <p:spPr>
          <a:xfrm>
            <a:off x="1563436" y="5143500"/>
            <a:ext cx="1352265" cy="1227325"/>
          </a:xfrm>
          <a:prstGeom prst="rect">
            <a:avLst/>
          </a:prstGeom>
          <a:solidFill>
            <a:srgbClr val="FE4C00"/>
          </a:solidFill>
        </p:spPr>
      </p:sp>
      <p:grpSp>
        <p:nvGrpSpPr>
          <p:cNvPr id="7" name="Group 7"/>
          <p:cNvGrpSpPr/>
          <p:nvPr/>
        </p:nvGrpSpPr>
        <p:grpSpPr>
          <a:xfrm>
            <a:off x="6952241" y="781473"/>
            <a:ext cx="8287568" cy="3256819"/>
            <a:chOff x="0" y="0"/>
            <a:chExt cx="11050091" cy="4342426"/>
          </a:xfrm>
        </p:grpSpPr>
        <p:sp>
          <p:nvSpPr>
            <p:cNvPr id="8" name="TextBox 8"/>
            <p:cNvSpPr txBox="1"/>
            <p:nvPr/>
          </p:nvSpPr>
          <p:spPr>
            <a:xfrm>
              <a:off x="0" y="85725"/>
              <a:ext cx="11050091" cy="3210529"/>
            </a:xfrm>
            <a:prstGeom prst="rect">
              <a:avLst/>
            </a:prstGeom>
          </p:spPr>
          <p:txBody>
            <a:bodyPr lIns="0" tIns="0" rIns="0" bIns="0" rtlCol="0" anchor="t">
              <a:spAutoFit/>
            </a:bodyPr>
            <a:lstStyle/>
            <a:p>
              <a:pPr>
                <a:lnSpc>
                  <a:spcPts val="9350"/>
                </a:lnSpc>
              </a:pPr>
              <a:r>
                <a:rPr lang="en-US" sz="8500">
                  <a:solidFill>
                    <a:srgbClr val="000000"/>
                  </a:solidFill>
                  <a:latin typeface="Muli Bold Bold"/>
                </a:rPr>
                <a:t>Yangon Smart City</a:t>
              </a:r>
            </a:p>
          </p:txBody>
        </p:sp>
        <p:sp>
          <p:nvSpPr>
            <p:cNvPr id="9" name="TextBox 9"/>
            <p:cNvSpPr txBox="1"/>
            <p:nvPr/>
          </p:nvSpPr>
          <p:spPr>
            <a:xfrm>
              <a:off x="0" y="3771359"/>
              <a:ext cx="7886275" cy="571067"/>
            </a:xfrm>
            <a:prstGeom prst="rect">
              <a:avLst/>
            </a:prstGeom>
          </p:spPr>
          <p:txBody>
            <a:bodyPr lIns="0" tIns="0" rIns="0" bIns="0" rtlCol="0" anchor="t">
              <a:spAutoFit/>
            </a:bodyPr>
            <a:lstStyle/>
            <a:p>
              <a:pPr marL="0" lvl="0" indent="0" algn="l">
                <a:lnSpc>
                  <a:spcPts val="3300"/>
                </a:lnSpc>
                <a:spcBef>
                  <a:spcPct val="0"/>
                </a:spcBef>
              </a:pPr>
              <a:r>
                <a:rPr lang="en-US" sz="3000" u="none">
                  <a:solidFill>
                    <a:srgbClr val="000000"/>
                  </a:solidFill>
                  <a:latin typeface="Muli Bold Bold"/>
                </a:rPr>
                <a:t>GENERAL BENEFITS</a:t>
              </a:r>
            </a:p>
          </p:txBody>
        </p:sp>
      </p:grpSp>
      <p:grpSp>
        <p:nvGrpSpPr>
          <p:cNvPr id="10" name="Group 10"/>
          <p:cNvGrpSpPr/>
          <p:nvPr/>
        </p:nvGrpSpPr>
        <p:grpSpPr>
          <a:xfrm>
            <a:off x="6952241" y="5353449"/>
            <a:ext cx="5537950" cy="1723587"/>
            <a:chOff x="0" y="0"/>
            <a:chExt cx="7383934" cy="2298116"/>
          </a:xfrm>
        </p:grpSpPr>
        <p:sp>
          <p:nvSpPr>
            <p:cNvPr id="11" name="TextBox 11"/>
            <p:cNvSpPr txBox="1"/>
            <p:nvPr/>
          </p:nvSpPr>
          <p:spPr>
            <a:xfrm>
              <a:off x="0" y="-9525"/>
              <a:ext cx="7383934"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Responsive UI both client-side and server-side</a:t>
              </a:r>
            </a:p>
          </p:txBody>
        </p:sp>
        <p:sp>
          <p:nvSpPr>
            <p:cNvPr id="12" name="TextBox 12"/>
            <p:cNvSpPr txBox="1"/>
            <p:nvPr/>
          </p:nvSpPr>
          <p:spPr>
            <a:xfrm>
              <a:off x="0" y="1389416"/>
              <a:ext cx="7383934" cy="908701"/>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All screens can be used. From 4K screens to 300px mobile screens</a:t>
              </a:r>
            </a:p>
          </p:txBody>
        </p:sp>
      </p:grpSp>
      <p:grpSp>
        <p:nvGrpSpPr>
          <p:cNvPr id="13" name="Group 13"/>
          <p:cNvGrpSpPr/>
          <p:nvPr/>
        </p:nvGrpSpPr>
        <p:grpSpPr>
          <a:xfrm>
            <a:off x="13627461" y="5386064"/>
            <a:ext cx="3631839" cy="984762"/>
            <a:chOff x="0" y="0"/>
            <a:chExt cx="4842451" cy="1313016"/>
          </a:xfrm>
        </p:grpSpPr>
        <p:sp>
          <p:nvSpPr>
            <p:cNvPr id="14" name="TextBox 14"/>
            <p:cNvSpPr txBox="1"/>
            <p:nvPr/>
          </p:nvSpPr>
          <p:spPr>
            <a:xfrm>
              <a:off x="0" y="-9525"/>
              <a:ext cx="4842451"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Ads for Business</a:t>
              </a:r>
            </a:p>
          </p:txBody>
        </p:sp>
        <p:sp>
          <p:nvSpPr>
            <p:cNvPr id="15" name="TextBox 15"/>
            <p:cNvSpPr txBox="1"/>
            <p:nvPr/>
          </p:nvSpPr>
          <p:spPr>
            <a:xfrm>
              <a:off x="0" y="868720"/>
              <a:ext cx="4842451" cy="444296"/>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Can Be Added in Adds Panel</a:t>
              </a:r>
            </a:p>
          </p:txBody>
        </p:sp>
      </p:grpSp>
      <p:grpSp>
        <p:nvGrpSpPr>
          <p:cNvPr id="16" name="Group 16"/>
          <p:cNvGrpSpPr/>
          <p:nvPr/>
        </p:nvGrpSpPr>
        <p:grpSpPr>
          <a:xfrm>
            <a:off x="9721217" y="7534713"/>
            <a:ext cx="5537950" cy="1723587"/>
            <a:chOff x="0" y="0"/>
            <a:chExt cx="7383934" cy="2298116"/>
          </a:xfrm>
        </p:grpSpPr>
        <p:sp>
          <p:nvSpPr>
            <p:cNvPr id="17" name="TextBox 17"/>
            <p:cNvSpPr txBox="1"/>
            <p:nvPr/>
          </p:nvSpPr>
          <p:spPr>
            <a:xfrm>
              <a:off x="0" y="-9525"/>
              <a:ext cx="7383934"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Easy CRUD Application for Non-Programmer Peoples</a:t>
              </a:r>
            </a:p>
          </p:txBody>
        </p:sp>
        <p:sp>
          <p:nvSpPr>
            <p:cNvPr id="18" name="TextBox 18"/>
            <p:cNvSpPr txBox="1"/>
            <p:nvPr/>
          </p:nvSpPr>
          <p:spPr>
            <a:xfrm>
              <a:off x="0" y="1389416"/>
              <a:ext cx="7383934" cy="908701"/>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All Types of Admin can be managed. User Friendly Application</a:t>
              </a:r>
            </a:p>
          </p:txBody>
        </p:sp>
      </p:grpSp>
      <p:grpSp>
        <p:nvGrpSpPr>
          <p:cNvPr id="19" name="Group 19"/>
          <p:cNvGrpSpPr/>
          <p:nvPr/>
        </p:nvGrpSpPr>
        <p:grpSpPr>
          <a:xfrm>
            <a:off x="16480766" y="1028700"/>
            <a:ext cx="778534" cy="778534"/>
            <a:chOff x="0" y="0"/>
            <a:chExt cx="1038045" cy="1038045"/>
          </a:xfrm>
        </p:grpSpPr>
        <p:grpSp>
          <p:nvGrpSpPr>
            <p:cNvPr id="20" name="Group 20"/>
            <p:cNvGrpSpPr/>
            <p:nvPr/>
          </p:nvGrpSpPr>
          <p:grpSpPr>
            <a:xfrm>
              <a:off x="0" y="0"/>
              <a:ext cx="1038045" cy="1038045"/>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4C00"/>
              </a:solidFill>
            </p:spPr>
          </p:sp>
        </p:grpSp>
        <p:sp>
          <p:nvSpPr>
            <p:cNvPr id="22" name="TextBox 22"/>
            <p:cNvSpPr txBox="1"/>
            <p:nvPr/>
          </p:nvSpPr>
          <p:spPr>
            <a:xfrm>
              <a:off x="198887" y="328667"/>
              <a:ext cx="640272" cy="390236"/>
            </a:xfrm>
            <a:prstGeom prst="rect">
              <a:avLst/>
            </a:prstGeom>
          </p:spPr>
          <p:txBody>
            <a:bodyPr lIns="0" tIns="0" rIns="0" bIns="0" rtlCol="0" anchor="t">
              <a:spAutoFit/>
            </a:bodyPr>
            <a:lstStyle/>
            <a:p>
              <a:pPr algn="ctr">
                <a:lnSpc>
                  <a:spcPts val="2200"/>
                </a:lnSpc>
              </a:pPr>
              <a:r>
                <a:rPr lang="en-US" sz="2000">
                  <a:solidFill>
                    <a:srgbClr val="FFFFFF"/>
                  </a:solidFill>
                  <a:latin typeface="Muli Bold Bold"/>
                </a:rPr>
                <a:t>JB</a:t>
              </a:r>
            </a:p>
          </p:txBody>
        </p:sp>
      </p:grpSp>
      <p:sp>
        <p:nvSpPr>
          <p:cNvPr id="23" name="TextBox 23"/>
          <p:cNvSpPr txBox="1"/>
          <p:nvPr/>
        </p:nvSpPr>
        <p:spPr>
          <a:xfrm>
            <a:off x="11096025" y="9602278"/>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753804" y="1028700"/>
            <a:ext cx="505496" cy="505496"/>
          </a:xfrm>
          <a:prstGeom prst="rect">
            <a:avLst/>
          </a:prstGeom>
        </p:spPr>
      </p:pic>
      <p:pic>
        <p:nvPicPr>
          <p:cNvPr id="3" name="Picture 3"/>
          <p:cNvPicPr>
            <a:picLocks noChangeAspect="1"/>
          </p:cNvPicPr>
          <p:nvPr/>
        </p:nvPicPr>
        <p:blipFill>
          <a:blip r:embed="rId3"/>
          <a:srcRect/>
          <a:stretch>
            <a:fillRect/>
          </a:stretch>
        </p:blipFill>
        <p:spPr>
          <a:xfrm rot="5400000">
            <a:off x="14589425" y="6588425"/>
            <a:ext cx="3698575" cy="3698575"/>
          </a:xfrm>
          <a:prstGeom prst="rect">
            <a:avLst/>
          </a:prstGeom>
        </p:spPr>
      </p:pic>
      <p:pic>
        <p:nvPicPr>
          <p:cNvPr id="4" name="Picture 4"/>
          <p:cNvPicPr>
            <a:picLocks noChangeAspect="1"/>
          </p:cNvPicPr>
          <p:nvPr/>
        </p:nvPicPr>
        <p:blipFill>
          <a:blip r:embed="rId4"/>
          <a:srcRect/>
          <a:stretch>
            <a:fillRect/>
          </a:stretch>
        </p:blipFill>
        <p:spPr>
          <a:xfrm rot="5400000">
            <a:off x="14804649" y="6803649"/>
            <a:ext cx="2454651" cy="2454651"/>
          </a:xfrm>
          <a:prstGeom prst="rect">
            <a:avLst/>
          </a:prstGeom>
        </p:spPr>
      </p:pic>
      <p:grpSp>
        <p:nvGrpSpPr>
          <p:cNvPr id="5" name="Group 5"/>
          <p:cNvGrpSpPr/>
          <p:nvPr/>
        </p:nvGrpSpPr>
        <p:grpSpPr>
          <a:xfrm>
            <a:off x="889729" y="2063277"/>
            <a:ext cx="15142246" cy="5509759"/>
            <a:chOff x="0" y="0"/>
            <a:chExt cx="20189661" cy="7346346"/>
          </a:xfrm>
        </p:grpSpPr>
        <p:sp>
          <p:nvSpPr>
            <p:cNvPr id="6" name="TextBox 6"/>
            <p:cNvSpPr txBox="1"/>
            <p:nvPr/>
          </p:nvSpPr>
          <p:spPr>
            <a:xfrm>
              <a:off x="1988738" y="9525"/>
              <a:ext cx="18200922" cy="7336821"/>
            </a:xfrm>
            <a:prstGeom prst="rect">
              <a:avLst/>
            </a:prstGeom>
          </p:spPr>
          <p:txBody>
            <a:bodyPr lIns="0" tIns="0" rIns="0" bIns="0" rtlCol="0" anchor="t">
              <a:spAutoFit/>
            </a:bodyPr>
            <a:lstStyle/>
            <a:p>
              <a:pPr>
                <a:lnSpc>
                  <a:spcPts val="6264"/>
                </a:lnSpc>
              </a:pPr>
              <a:r>
                <a:rPr lang="en-US" sz="5220">
                  <a:solidFill>
                    <a:srgbClr val="000000"/>
                  </a:solidFill>
                  <a:latin typeface="Muli Regular"/>
                </a:rPr>
                <a:t>Thanking you from the bottom of my heart for all the efforts put in training me to fully understand the web engineering course, the best teaching that I have ever experienced throughout my learning period, your coaching have truly motivated me to understand and create web applications. </a:t>
              </a:r>
            </a:p>
          </p:txBody>
        </p:sp>
        <p:pic>
          <p:nvPicPr>
            <p:cNvPr id="7" name="Picture 7"/>
            <p:cNvPicPr>
              <a:picLocks noChangeAspect="1"/>
            </p:cNvPicPr>
            <p:nvPr/>
          </p:nvPicPr>
          <p:blipFill>
            <a:blip r:embed="rId5"/>
            <a:srcRect/>
            <a:stretch>
              <a:fillRect/>
            </a:stretch>
          </p:blipFill>
          <p:spPr>
            <a:xfrm>
              <a:off x="0" y="263128"/>
              <a:ext cx="993431" cy="685467"/>
            </a:xfrm>
            <a:prstGeom prst="rect">
              <a:avLst/>
            </a:prstGeom>
          </p:spPr>
        </p:pic>
      </p:grpSp>
      <p:sp>
        <p:nvSpPr>
          <p:cNvPr id="8" name="TextBox 8"/>
          <p:cNvSpPr txBox="1"/>
          <p:nvPr/>
        </p:nvSpPr>
        <p:spPr>
          <a:xfrm>
            <a:off x="1028700" y="1057275"/>
            <a:ext cx="12529868" cy="421156"/>
          </a:xfrm>
          <a:prstGeom prst="rect">
            <a:avLst/>
          </a:prstGeom>
        </p:spPr>
        <p:txBody>
          <a:bodyPr lIns="0" tIns="0" rIns="0" bIns="0" rtlCol="0" anchor="t">
            <a:spAutoFit/>
          </a:bodyPr>
          <a:lstStyle/>
          <a:p>
            <a:pPr>
              <a:lnSpc>
                <a:spcPts val="3300"/>
              </a:lnSpc>
            </a:pPr>
            <a:r>
              <a:rPr lang="en-US" sz="3000">
                <a:solidFill>
                  <a:srgbClr val="000000"/>
                </a:solidFill>
                <a:latin typeface="Muli Bold Bold"/>
              </a:rPr>
              <a:t>MESSAGE FOR PAGEMYANMAR</a:t>
            </a:r>
          </a:p>
        </p:txBody>
      </p:sp>
      <p:sp>
        <p:nvSpPr>
          <p:cNvPr id="9" name="TextBox 9"/>
          <p:cNvSpPr txBox="1"/>
          <p:nvPr/>
        </p:nvSpPr>
        <p:spPr>
          <a:xfrm>
            <a:off x="1028700" y="8874128"/>
            <a:ext cx="6981630" cy="384172"/>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2020 © Julian Bharadwaja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38358" y="1114425"/>
            <a:ext cx="8115300" cy="2386466"/>
          </a:xfrm>
          <a:prstGeom prst="rect">
            <a:avLst/>
          </a:prstGeom>
        </p:spPr>
        <p:txBody>
          <a:bodyPr lIns="0" tIns="0" rIns="0" bIns="0" rtlCol="0" anchor="t">
            <a:spAutoFit/>
          </a:bodyPr>
          <a:lstStyle/>
          <a:p>
            <a:pPr>
              <a:lnSpc>
                <a:spcPts val="9350"/>
              </a:lnSpc>
            </a:pPr>
            <a:r>
              <a:rPr lang="en-US" sz="8500">
                <a:solidFill>
                  <a:srgbClr val="000000"/>
                </a:solidFill>
                <a:latin typeface="Muli Bold Bold"/>
              </a:rPr>
              <a:t>Projects Completed</a:t>
            </a:r>
          </a:p>
        </p:txBody>
      </p:sp>
      <p:grpSp>
        <p:nvGrpSpPr>
          <p:cNvPr id="3" name="Group 3"/>
          <p:cNvGrpSpPr/>
          <p:nvPr/>
        </p:nvGrpSpPr>
        <p:grpSpPr>
          <a:xfrm>
            <a:off x="7138358" y="5308775"/>
            <a:ext cx="8115300" cy="3949525"/>
            <a:chOff x="0" y="0"/>
            <a:chExt cx="10820400" cy="5266033"/>
          </a:xfrm>
        </p:grpSpPr>
        <p:sp>
          <p:nvSpPr>
            <p:cNvPr id="4" name="TextBox 4"/>
            <p:cNvSpPr txBox="1"/>
            <p:nvPr/>
          </p:nvSpPr>
          <p:spPr>
            <a:xfrm>
              <a:off x="0" y="-9525"/>
              <a:ext cx="10820400"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PHP Project: CMS Blog</a:t>
              </a:r>
            </a:p>
          </p:txBody>
        </p:sp>
        <p:sp>
          <p:nvSpPr>
            <p:cNvPr id="5" name="TextBox 5"/>
            <p:cNvSpPr txBox="1"/>
            <p:nvPr/>
          </p:nvSpPr>
          <p:spPr>
            <a:xfrm>
              <a:off x="0" y="708236"/>
              <a:ext cx="10820400" cy="444296"/>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CRUD Blogging Application both cilent and server side</a:t>
              </a:r>
            </a:p>
          </p:txBody>
        </p:sp>
        <p:sp>
          <p:nvSpPr>
            <p:cNvPr id="6" name="TextBox 6"/>
            <p:cNvSpPr txBox="1"/>
            <p:nvPr/>
          </p:nvSpPr>
          <p:spPr>
            <a:xfrm>
              <a:off x="0" y="1786878"/>
              <a:ext cx="10820400" cy="1029750"/>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JavaScript Project: Google Store Locator ($5,700 on Fiverr)</a:t>
              </a:r>
            </a:p>
          </p:txBody>
        </p:sp>
        <p:sp>
          <p:nvSpPr>
            <p:cNvPr id="7" name="TextBox 7"/>
            <p:cNvSpPr txBox="1"/>
            <p:nvPr/>
          </p:nvSpPr>
          <p:spPr>
            <a:xfrm>
              <a:off x="0" y="3025335"/>
              <a:ext cx="10820400" cy="444296"/>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Created by using Google Map API and Restaurant API.</a:t>
              </a:r>
            </a:p>
          </p:txBody>
        </p:sp>
        <p:sp>
          <p:nvSpPr>
            <p:cNvPr id="8" name="TextBox 8"/>
            <p:cNvSpPr txBox="1"/>
            <p:nvPr/>
          </p:nvSpPr>
          <p:spPr>
            <a:xfrm>
              <a:off x="0" y="4103976"/>
              <a:ext cx="10820400" cy="509054"/>
            </a:xfrm>
            <a:prstGeom prst="rect">
              <a:avLst/>
            </a:prstGeom>
          </p:spPr>
          <p:txBody>
            <a:bodyPr lIns="0" tIns="0" rIns="0" bIns="0" rtlCol="0" anchor="t">
              <a:spAutoFit/>
            </a:bodyPr>
            <a:lstStyle/>
            <a:p>
              <a:pPr>
                <a:lnSpc>
                  <a:spcPts val="3125"/>
                </a:lnSpc>
              </a:pPr>
              <a:r>
                <a:rPr lang="en-US" sz="2500">
                  <a:solidFill>
                    <a:srgbClr val="000000"/>
                  </a:solidFill>
                  <a:latin typeface="Muli Regular Bold"/>
                </a:rPr>
                <a:t>Django Project: Restaurant Reservation System</a:t>
              </a:r>
            </a:p>
          </p:txBody>
        </p:sp>
        <p:sp>
          <p:nvSpPr>
            <p:cNvPr id="9" name="TextBox 9"/>
            <p:cNvSpPr txBox="1"/>
            <p:nvPr/>
          </p:nvSpPr>
          <p:spPr>
            <a:xfrm>
              <a:off x="0" y="4821737"/>
              <a:ext cx="10820400" cy="444296"/>
            </a:xfrm>
            <a:prstGeom prst="rect">
              <a:avLst/>
            </a:prstGeom>
          </p:spPr>
          <p:txBody>
            <a:bodyPr lIns="0" tIns="0" rIns="0" bIns="0" rtlCol="0" anchor="t">
              <a:spAutoFit/>
            </a:bodyPr>
            <a:lstStyle/>
            <a:p>
              <a:pPr>
                <a:lnSpc>
                  <a:spcPts val="2800"/>
                </a:lnSpc>
              </a:pPr>
              <a:r>
                <a:rPr lang="en-US" sz="2000" spc="20">
                  <a:solidFill>
                    <a:srgbClr val="000000"/>
                  </a:solidFill>
                  <a:latin typeface="Muli Regular"/>
                </a:rPr>
                <a:t>Created by using Django Framework.</a:t>
              </a:r>
            </a:p>
          </p:txBody>
        </p:sp>
      </p:grpSp>
      <p:sp>
        <p:nvSpPr>
          <p:cNvPr id="10" name="AutoShape 10"/>
          <p:cNvSpPr/>
          <p:nvPr/>
        </p:nvSpPr>
        <p:spPr>
          <a:xfrm rot="-10800000">
            <a:off x="0" y="0"/>
            <a:ext cx="3433286" cy="10287000"/>
          </a:xfrm>
          <a:prstGeom prst="rect">
            <a:avLst/>
          </a:prstGeom>
          <a:solidFill>
            <a:srgbClr val="0050F5"/>
          </a:solidFill>
        </p:spPr>
      </p:sp>
      <p:pic>
        <p:nvPicPr>
          <p:cNvPr id="11" name="Picture 11"/>
          <p:cNvPicPr>
            <a:picLocks noChangeAspect="1"/>
          </p:cNvPicPr>
          <p:nvPr/>
        </p:nvPicPr>
        <p:blipFill>
          <a:blip r:embed="rId2"/>
          <a:srcRect/>
          <a:stretch>
            <a:fillRect/>
          </a:stretch>
        </p:blipFill>
        <p:spPr>
          <a:xfrm rot="5400000">
            <a:off x="0" y="5267798"/>
            <a:ext cx="5019202" cy="5019202"/>
          </a:xfrm>
          <a:prstGeom prst="rect">
            <a:avLst/>
          </a:prstGeom>
        </p:spPr>
      </p:pic>
      <p:pic>
        <p:nvPicPr>
          <p:cNvPr id="12" name="Picture 12"/>
          <p:cNvPicPr>
            <a:picLocks noChangeAspect="1"/>
          </p:cNvPicPr>
          <p:nvPr/>
        </p:nvPicPr>
        <p:blipFill>
          <a:blip r:embed="rId3"/>
          <a:srcRect/>
          <a:stretch>
            <a:fillRect/>
          </a:stretch>
        </p:blipFill>
        <p:spPr>
          <a:xfrm>
            <a:off x="1846053" y="1913657"/>
            <a:ext cx="3174467" cy="3174467"/>
          </a:xfrm>
          <a:prstGeom prst="rect">
            <a:avLst/>
          </a:prstGeom>
        </p:spPr>
      </p:pic>
      <p:pic>
        <p:nvPicPr>
          <p:cNvPr id="13" name="Picture 13"/>
          <p:cNvPicPr>
            <a:picLocks noChangeAspect="1"/>
          </p:cNvPicPr>
          <p:nvPr/>
        </p:nvPicPr>
        <p:blipFill>
          <a:blip r:embed="rId4"/>
          <a:srcRect/>
          <a:stretch>
            <a:fillRect/>
          </a:stretch>
        </p:blipFill>
        <p:spPr>
          <a:xfrm>
            <a:off x="16753804" y="1028700"/>
            <a:ext cx="505496" cy="505496"/>
          </a:xfrm>
          <a:prstGeom prst="rect">
            <a:avLst/>
          </a:prstGeom>
        </p:spPr>
      </p:pic>
      <p:pic>
        <p:nvPicPr>
          <p:cNvPr id="14" name="Picture 14"/>
          <p:cNvPicPr>
            <a:picLocks noChangeAspect="1"/>
          </p:cNvPicPr>
          <p:nvPr/>
        </p:nvPicPr>
        <p:blipFill>
          <a:blip r:embed="rId5"/>
          <a:srcRect/>
          <a:stretch>
            <a:fillRect/>
          </a:stretch>
        </p:blipFill>
        <p:spPr>
          <a:xfrm rot="-5400000">
            <a:off x="0" y="0"/>
            <a:ext cx="3433286" cy="34332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706</Words>
  <Application>Microsoft Office PowerPoint</Application>
  <PresentationFormat>Custom</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Muli Bold Bold</vt:lpstr>
      <vt:lpstr>Muli Regular Bold</vt:lpstr>
      <vt:lpstr>Calibri</vt:lpstr>
      <vt:lpstr>Muli Bold</vt:lpstr>
      <vt:lpstr>Arial</vt:lpstr>
      <vt:lpstr>Muli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and Colorful Fun Geometric Company Meeting Presentation</dc:title>
  <cp:lastModifiedBy>Julian Bharadwaja</cp:lastModifiedBy>
  <cp:revision>3</cp:revision>
  <dcterms:created xsi:type="dcterms:W3CDTF">2006-08-16T00:00:00Z</dcterms:created>
  <dcterms:modified xsi:type="dcterms:W3CDTF">2020-07-05T17:08:42Z</dcterms:modified>
  <dc:identifier>DAEBHn_CFOo</dc:identifier>
</cp:coreProperties>
</file>