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8fc9560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8fc9560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8fc9560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8fc9560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8fc9560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48fc9560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3c35b2ea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3c35b2ea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c35b2e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c35b2e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3c35b2ea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3c35b2ea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3c35b2ea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3c35b2ea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c35b2eae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3c35b2ea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46bf74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46bf74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46bf748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46bf748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3c35b2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3c35b2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46bf748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46bf748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3c42663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3c42663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48fc9560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48fc9560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3c35b2e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3c35b2e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3c35b2e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3c35b2e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3c35b2e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3c35b2e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c35b2ea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c35b2e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c35b2ea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c35b2ea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c35b2ea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c35b2ea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8fc9560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8fc9560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38.png"/><Relationship Id="rId5" Type="http://schemas.openxmlformats.org/officeDocument/2006/relationships/image" Target="../media/image27.png"/><Relationship Id="rId6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Relationship Id="rId4" Type="http://schemas.openxmlformats.org/officeDocument/2006/relationships/image" Target="../media/image34.gif"/><Relationship Id="rId5" Type="http://schemas.openxmlformats.org/officeDocument/2006/relationships/image" Target="../media/image4.gif"/><Relationship Id="rId6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jp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7525" y="2291550"/>
            <a:ext cx="18603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lt1"/>
                </a:solidFill>
              </a:rPr>
              <a:t>LABORATORIO GRUPO 3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8550" y="4681850"/>
            <a:ext cx="85206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Ejercicios 3 y 8.d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19875" y="1036950"/>
            <a:ext cx="45300" cy="30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787850" y="1998300"/>
            <a:ext cx="37986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Biancardi, Julián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Czop, Santiago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Capón Blanquer, Mateo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Calcule la corriente sobre las resistencias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4212"/>
            <a:ext cx="4225875" cy="21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5719925" y="2438725"/>
            <a:ext cx="5541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</a:t>
            </a:r>
            <a:r>
              <a:rPr b="1" baseline="-25000" lang="es"/>
              <a:t>1</a:t>
            </a:r>
            <a:endParaRPr b="1"/>
          </a:p>
        </p:txBody>
      </p:sp>
      <p:sp>
        <p:nvSpPr>
          <p:cNvPr id="151" name="Google Shape;151;p22"/>
          <p:cNvSpPr txBox="1"/>
          <p:nvPr/>
        </p:nvSpPr>
        <p:spPr>
          <a:xfrm>
            <a:off x="6850625" y="2438725"/>
            <a:ext cx="997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</a:t>
            </a:r>
            <a:r>
              <a:rPr b="1" baseline="-25000" lang="es"/>
              <a:t>2</a:t>
            </a:r>
            <a:endParaRPr b="1" baseline="-25000"/>
          </a:p>
        </p:txBody>
      </p:sp>
      <p:sp>
        <p:nvSpPr>
          <p:cNvPr id="152" name="Google Shape;152;p22"/>
          <p:cNvSpPr txBox="1"/>
          <p:nvPr/>
        </p:nvSpPr>
        <p:spPr>
          <a:xfrm>
            <a:off x="8092150" y="2438725"/>
            <a:ext cx="465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</a:t>
            </a:r>
            <a:r>
              <a:rPr b="1" baseline="-25000" lang="es"/>
              <a:t>3</a:t>
            </a:r>
            <a:endParaRPr b="1" baseline="-25000"/>
          </a:p>
        </p:txBody>
      </p:sp>
      <p:sp>
        <p:nvSpPr>
          <p:cNvPr id="153" name="Google Shape;153;p22"/>
          <p:cNvSpPr txBox="1"/>
          <p:nvPr/>
        </p:nvSpPr>
        <p:spPr>
          <a:xfrm>
            <a:off x="4200975" y="2638250"/>
            <a:ext cx="997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45mA</a:t>
            </a:r>
            <a:endParaRPr b="1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63" y="2438713"/>
            <a:ext cx="2867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375" y="3383150"/>
            <a:ext cx="177712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375" y="1595925"/>
            <a:ext cx="1549700" cy="6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Calcule la corriente sobre las resistencias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4212"/>
            <a:ext cx="4225875" cy="21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5719925" y="2438725"/>
            <a:ext cx="5541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</a:t>
            </a:r>
            <a:r>
              <a:rPr b="1" baseline="-25000" lang="es"/>
              <a:t>1</a:t>
            </a:r>
            <a:endParaRPr b="1"/>
          </a:p>
        </p:txBody>
      </p:sp>
      <p:sp>
        <p:nvSpPr>
          <p:cNvPr id="165" name="Google Shape;165;p23"/>
          <p:cNvSpPr txBox="1"/>
          <p:nvPr/>
        </p:nvSpPr>
        <p:spPr>
          <a:xfrm>
            <a:off x="6850625" y="2438725"/>
            <a:ext cx="997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</a:t>
            </a:r>
            <a:r>
              <a:rPr b="1" baseline="-25000" lang="es"/>
              <a:t>2</a:t>
            </a:r>
            <a:endParaRPr b="1" baseline="-25000"/>
          </a:p>
        </p:txBody>
      </p:sp>
      <p:sp>
        <p:nvSpPr>
          <p:cNvPr id="166" name="Google Shape;166;p23"/>
          <p:cNvSpPr txBox="1"/>
          <p:nvPr/>
        </p:nvSpPr>
        <p:spPr>
          <a:xfrm>
            <a:off x="8092150" y="2438725"/>
            <a:ext cx="465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</a:t>
            </a:r>
            <a:r>
              <a:rPr b="1" baseline="-25000" lang="es"/>
              <a:t>3</a:t>
            </a:r>
            <a:endParaRPr b="1" baseline="-25000"/>
          </a:p>
        </p:txBody>
      </p:sp>
      <p:sp>
        <p:nvSpPr>
          <p:cNvPr id="167" name="Google Shape;167;p23"/>
          <p:cNvSpPr txBox="1"/>
          <p:nvPr/>
        </p:nvSpPr>
        <p:spPr>
          <a:xfrm>
            <a:off x="4200975" y="2638250"/>
            <a:ext cx="997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45mA</a:t>
            </a:r>
            <a:endParaRPr b="1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25" y="2540525"/>
            <a:ext cx="326319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225" y="1942988"/>
            <a:ext cx="338124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225" y="3138050"/>
            <a:ext cx="193357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311700" y="3917150"/>
            <a:ext cx="783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Podemos aplicar la Ley de Kirchhoff de Nodos para calcular la corriente en cada cable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2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Consultas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550" y="1114725"/>
            <a:ext cx="474690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s">
                <a:solidFill>
                  <a:srgbClr val="FFFFFF"/>
                </a:solidFill>
              </a:rPr>
              <a:t>Ejercicio 8d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497000"/>
            <a:ext cx="45324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</a:rPr>
              <a:t>Enunciado</a:t>
            </a:r>
            <a:endParaRPr u="sng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Calcule los valores de tensión y corriente sobre el resistor que se encuentra entre a y b en cada caso. Aplique para ello los teoremas de Thévenin y Norton obteniendo el circuito equivalente desde ab.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50" y="1853375"/>
            <a:ext cx="3903700" cy="23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35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por Teorema de Thevenin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974375"/>
            <a:ext cx="85206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s">
                <a:solidFill>
                  <a:srgbClr val="666666"/>
                </a:solidFill>
              </a:rPr>
              <a:t>Buscamos V</a:t>
            </a:r>
            <a:r>
              <a:rPr baseline="-25000" lang="es">
                <a:solidFill>
                  <a:srgbClr val="666666"/>
                </a:solidFill>
              </a:rPr>
              <a:t>Th</a:t>
            </a:r>
            <a:r>
              <a:rPr lang="es">
                <a:solidFill>
                  <a:srgbClr val="666666"/>
                </a:solidFill>
              </a:rPr>
              <a:t> removiendo la red externa. El sentido de </a:t>
            </a:r>
            <a:r>
              <a:rPr lang="es">
                <a:solidFill>
                  <a:srgbClr val="666666"/>
                </a:solidFill>
              </a:rPr>
              <a:t>V</a:t>
            </a:r>
            <a:r>
              <a:rPr baseline="-25000" lang="es">
                <a:solidFill>
                  <a:srgbClr val="666666"/>
                </a:solidFill>
              </a:rPr>
              <a:t>Th</a:t>
            </a:r>
            <a:r>
              <a:rPr lang="es">
                <a:solidFill>
                  <a:srgbClr val="666666"/>
                </a:solidFill>
              </a:rPr>
              <a:t> es elegido arbitrariamente.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6"/>
          <p:cNvCxnSpPr/>
          <p:nvPr/>
        </p:nvCxnSpPr>
        <p:spPr>
          <a:xfrm rot="10800000">
            <a:off x="4044395" y="2152287"/>
            <a:ext cx="4800" cy="9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6"/>
          <p:cNvSpPr txBox="1"/>
          <p:nvPr>
            <p:ph type="title"/>
          </p:nvPr>
        </p:nvSpPr>
        <p:spPr>
          <a:xfrm>
            <a:off x="4006175" y="2469675"/>
            <a:ext cx="4392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V</a:t>
            </a:r>
            <a:r>
              <a:rPr baseline="-25000" lang="es" sz="1200">
                <a:solidFill>
                  <a:schemeClr val="dk2"/>
                </a:solidFill>
              </a:rPr>
              <a:t>th</a:t>
            </a:r>
            <a:endParaRPr sz="1200"/>
          </a:p>
        </p:txBody>
      </p:sp>
      <p:sp>
        <p:nvSpPr>
          <p:cNvPr id="193" name="Google Shape;193;p26"/>
          <p:cNvSpPr txBox="1"/>
          <p:nvPr/>
        </p:nvSpPr>
        <p:spPr>
          <a:xfrm>
            <a:off x="4572000" y="1888675"/>
            <a:ext cx="40392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</a:t>
            </a:r>
            <a:r>
              <a:rPr baseline="-25000" lang="es" sz="1800">
                <a:solidFill>
                  <a:schemeClr val="dk2"/>
                </a:solidFill>
              </a:rPr>
              <a:t>2</a:t>
            </a:r>
            <a:r>
              <a:rPr lang="es" sz="1800">
                <a:solidFill>
                  <a:schemeClr val="dk2"/>
                </a:solidFill>
              </a:rPr>
              <a:t> está a circuito abierto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 ⇒ No circula corriente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 ⇒ V</a:t>
            </a:r>
            <a:r>
              <a:rPr baseline="-25000" lang="es" sz="1800">
                <a:solidFill>
                  <a:schemeClr val="dk2"/>
                </a:solidFill>
              </a:rPr>
              <a:t>R2</a:t>
            </a:r>
            <a:r>
              <a:rPr lang="es" sz="1800">
                <a:solidFill>
                  <a:schemeClr val="dk2"/>
                </a:solidFill>
              </a:rPr>
              <a:t> = 0V.</a:t>
            </a:r>
            <a:endParaRPr sz="18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725" y="3486725"/>
            <a:ext cx="22574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574" y="1748313"/>
            <a:ext cx="2917600" cy="15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838850" y="3291450"/>
            <a:ext cx="18825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queda: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6"/>
          <p:cNvCxnSpPr/>
          <p:nvPr/>
        </p:nvCxnSpPr>
        <p:spPr>
          <a:xfrm rot="10800000">
            <a:off x="4873570" y="3876487"/>
            <a:ext cx="4800" cy="9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6"/>
          <p:cNvSpPr txBox="1"/>
          <p:nvPr>
            <p:ph type="title"/>
          </p:nvPr>
        </p:nvSpPr>
        <p:spPr>
          <a:xfrm>
            <a:off x="4835350" y="4193875"/>
            <a:ext cx="4392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V</a:t>
            </a:r>
            <a:r>
              <a:rPr baseline="-25000" lang="es" sz="1200">
                <a:solidFill>
                  <a:schemeClr val="dk2"/>
                </a:solidFill>
              </a:rPr>
              <a:t>th</a:t>
            </a:r>
            <a:endParaRPr sz="1200"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5432575" y="4103425"/>
            <a:ext cx="3059400" cy="523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r>
              <a:rPr baseline="-25000" lang="es"/>
              <a:t>Th</a:t>
            </a:r>
            <a:r>
              <a:rPr lang="es"/>
              <a:t>= - V</a:t>
            </a:r>
            <a:r>
              <a:rPr baseline="-25000" lang="es"/>
              <a:t>R3 </a:t>
            </a:r>
            <a:r>
              <a:rPr lang="es"/>
              <a:t>= - I . R</a:t>
            </a:r>
            <a:r>
              <a:rPr baseline="-25000" lang="es"/>
              <a:t>3 </a:t>
            </a:r>
            <a:r>
              <a:rPr lang="es"/>
              <a:t>= - 50V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 rot="10800000">
            <a:off x="3768500" y="4066125"/>
            <a:ext cx="7200" cy="607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6"/>
          <p:cNvSpPr txBox="1"/>
          <p:nvPr>
            <p:ph type="title"/>
          </p:nvPr>
        </p:nvSpPr>
        <p:spPr>
          <a:xfrm>
            <a:off x="3545900" y="4193875"/>
            <a:ext cx="229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CC0000"/>
                </a:solidFill>
              </a:rPr>
              <a:t>I</a:t>
            </a:r>
            <a:endParaRPr sz="1200">
              <a:solidFill>
                <a:srgbClr val="CC0000"/>
              </a:solidFill>
            </a:endParaRPr>
          </a:p>
        </p:txBody>
      </p:sp>
      <p:cxnSp>
        <p:nvCxnSpPr>
          <p:cNvPr id="202" name="Google Shape;202;p26"/>
          <p:cNvCxnSpPr/>
          <p:nvPr/>
        </p:nvCxnSpPr>
        <p:spPr>
          <a:xfrm flipH="1">
            <a:off x="4179475" y="4061575"/>
            <a:ext cx="7200" cy="607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6"/>
          <p:cNvSpPr txBox="1"/>
          <p:nvPr>
            <p:ph type="title"/>
          </p:nvPr>
        </p:nvSpPr>
        <p:spPr>
          <a:xfrm>
            <a:off x="4132788" y="4151150"/>
            <a:ext cx="4392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</a:rPr>
              <a:t>V</a:t>
            </a:r>
            <a:r>
              <a:rPr baseline="-25000" lang="es" sz="1000">
                <a:solidFill>
                  <a:schemeClr val="dk2"/>
                </a:solidFill>
              </a:rPr>
              <a:t>R3</a:t>
            </a:r>
            <a:endParaRPr sz="1000"/>
          </a:p>
        </p:txBody>
      </p:sp>
      <p:sp>
        <p:nvSpPr>
          <p:cNvPr id="204" name="Google Shape;204;p26"/>
          <p:cNvSpPr txBox="1"/>
          <p:nvPr/>
        </p:nvSpPr>
        <p:spPr>
          <a:xfrm>
            <a:off x="4975325" y="4668775"/>
            <a:ext cx="4122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El sentido de </a:t>
            </a:r>
            <a:r>
              <a:rPr lang="es" sz="1100">
                <a:solidFill>
                  <a:schemeClr val="dk2"/>
                </a:solidFill>
              </a:rPr>
              <a:t>V</a:t>
            </a:r>
            <a:r>
              <a:rPr baseline="-25000" lang="es" sz="1100">
                <a:solidFill>
                  <a:schemeClr val="dk2"/>
                </a:solidFill>
              </a:rPr>
              <a:t>th </a:t>
            </a:r>
            <a:r>
              <a:rPr lang="es" sz="1100">
                <a:solidFill>
                  <a:schemeClr val="dk2"/>
                </a:solidFill>
              </a:rPr>
              <a:t>es contrario al que tomamos como referencia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11700" y="211800"/>
            <a:ext cx="8520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2.</a:t>
            </a:r>
            <a:r>
              <a:rPr lang="es"/>
              <a:t> </a:t>
            </a:r>
            <a:r>
              <a:rPr lang="es">
                <a:solidFill>
                  <a:srgbClr val="666666"/>
                </a:solidFill>
              </a:rPr>
              <a:t>Buscamos R</a:t>
            </a:r>
            <a:r>
              <a:rPr baseline="-25000" lang="es">
                <a:solidFill>
                  <a:srgbClr val="666666"/>
                </a:solidFill>
              </a:rPr>
              <a:t>Th </a:t>
            </a:r>
            <a:r>
              <a:rPr lang="es">
                <a:solidFill>
                  <a:srgbClr val="666666"/>
                </a:solidFill>
              </a:rPr>
              <a:t>pasivando las fuentes. La de corriente por un circuito abierto, la de </a:t>
            </a:r>
            <a:r>
              <a:rPr lang="es">
                <a:solidFill>
                  <a:srgbClr val="666666"/>
                </a:solidFill>
              </a:rPr>
              <a:t>tensión</a:t>
            </a:r>
            <a:r>
              <a:rPr lang="es">
                <a:solidFill>
                  <a:srgbClr val="666666"/>
                </a:solidFill>
              </a:rPr>
              <a:t> por un cable.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346800" y="4165100"/>
            <a:ext cx="2528400" cy="47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666666"/>
                </a:solidFill>
              </a:rPr>
              <a:t>R</a:t>
            </a:r>
            <a:r>
              <a:rPr baseline="-25000" lang="es" sz="1800">
                <a:solidFill>
                  <a:srgbClr val="666666"/>
                </a:solidFill>
              </a:rPr>
              <a:t>Th</a:t>
            </a:r>
            <a:r>
              <a:rPr lang="es" sz="1800">
                <a:solidFill>
                  <a:srgbClr val="666666"/>
                </a:solidFill>
              </a:rPr>
              <a:t>= R</a:t>
            </a:r>
            <a:r>
              <a:rPr baseline="-25000" lang="es" sz="1800">
                <a:solidFill>
                  <a:srgbClr val="666666"/>
                </a:solidFill>
              </a:rPr>
              <a:t>3</a:t>
            </a:r>
            <a:r>
              <a:rPr lang="es" sz="1800">
                <a:solidFill>
                  <a:srgbClr val="666666"/>
                </a:solidFill>
              </a:rPr>
              <a:t> + R</a:t>
            </a:r>
            <a:r>
              <a:rPr baseline="-25000" lang="es" sz="1800">
                <a:solidFill>
                  <a:srgbClr val="666666"/>
                </a:solidFill>
              </a:rPr>
              <a:t>2</a:t>
            </a:r>
            <a:r>
              <a:rPr lang="es" sz="1800">
                <a:solidFill>
                  <a:srgbClr val="666666"/>
                </a:solidFill>
              </a:rPr>
              <a:t> = 3.8 kΩ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75" y="1392013"/>
            <a:ext cx="7268449" cy="21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Circuito equivalente de Thevenin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152475"/>
            <a:ext cx="85206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accent5"/>
                </a:solidFill>
                <a:highlight>
                  <a:srgbClr val="FFFFFF"/>
                </a:highlight>
              </a:rPr>
              <a:t>3.</a:t>
            </a:r>
            <a:r>
              <a:rPr lang="es"/>
              <a:t>	</a:t>
            </a:r>
            <a:r>
              <a:rPr lang="es">
                <a:solidFill>
                  <a:srgbClr val="666666"/>
                </a:solidFill>
              </a:rPr>
              <a:t>Se reemplaza la red lineal activa por V</a:t>
            </a:r>
            <a:r>
              <a:rPr baseline="-25000" lang="es">
                <a:solidFill>
                  <a:srgbClr val="666666"/>
                </a:solidFill>
              </a:rPr>
              <a:t>Th </a:t>
            </a:r>
            <a:r>
              <a:rPr lang="es">
                <a:solidFill>
                  <a:srgbClr val="666666"/>
                </a:solidFill>
              </a:rPr>
              <a:t> y R</a:t>
            </a:r>
            <a:r>
              <a:rPr baseline="-25000" lang="es">
                <a:solidFill>
                  <a:srgbClr val="666666"/>
                </a:solidFill>
              </a:rPr>
              <a:t>Th</a:t>
            </a:r>
            <a:r>
              <a:rPr lang="es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100" y="1624375"/>
            <a:ext cx="2690075" cy="26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1728000" y="4257925"/>
            <a:ext cx="5851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Tener en cuenta como se ha tomado la referencia y los signos de V</a:t>
            </a:r>
            <a:r>
              <a:rPr baseline="-25000" lang="es">
                <a:solidFill>
                  <a:schemeClr val="dk2"/>
                </a:solidFill>
              </a:rPr>
              <a:t>Th </a:t>
            </a:r>
            <a:endParaRPr/>
          </a:p>
        </p:txBody>
      </p:sp>
      <p:cxnSp>
        <p:nvCxnSpPr>
          <p:cNvPr id="220" name="Google Shape;220;p28"/>
          <p:cNvCxnSpPr/>
          <p:nvPr/>
        </p:nvCxnSpPr>
        <p:spPr>
          <a:xfrm flipH="1">
            <a:off x="5464025" y="3077375"/>
            <a:ext cx="7200" cy="7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8"/>
          <p:cNvSpPr txBox="1"/>
          <p:nvPr>
            <p:ph type="title"/>
          </p:nvPr>
        </p:nvSpPr>
        <p:spPr>
          <a:xfrm>
            <a:off x="5407025" y="3259225"/>
            <a:ext cx="428100" cy="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V</a:t>
            </a:r>
            <a:r>
              <a:rPr baseline="-25000" lang="es" sz="1000">
                <a:solidFill>
                  <a:schemeClr val="dk2"/>
                </a:solidFill>
              </a:rPr>
              <a:t>R</a:t>
            </a:r>
            <a:r>
              <a:rPr baseline="-25000" lang="es" sz="1200">
                <a:solidFill>
                  <a:schemeClr val="dk2"/>
                </a:solidFill>
              </a:rPr>
              <a:t>4</a:t>
            </a:r>
            <a:endParaRPr sz="1200"/>
          </a:p>
        </p:txBody>
      </p:sp>
      <p:sp>
        <p:nvSpPr>
          <p:cNvPr id="222" name="Google Shape;222;p28"/>
          <p:cNvSpPr txBox="1"/>
          <p:nvPr/>
        </p:nvSpPr>
        <p:spPr>
          <a:xfrm>
            <a:off x="5835125" y="2668825"/>
            <a:ext cx="26901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Al tener este modelo, nos resulta </a:t>
            </a:r>
            <a:r>
              <a:rPr lang="es" sz="1800">
                <a:solidFill>
                  <a:schemeClr val="dk2"/>
                </a:solidFill>
              </a:rPr>
              <a:t>más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lang="es" sz="1800">
                <a:solidFill>
                  <a:schemeClr val="dk2"/>
                </a:solidFill>
              </a:rPr>
              <a:t>cómodo</a:t>
            </a:r>
            <a:r>
              <a:rPr lang="es" sz="1800">
                <a:solidFill>
                  <a:schemeClr val="dk2"/>
                </a:solidFill>
              </a:rPr>
              <a:t> calcular </a:t>
            </a:r>
            <a:r>
              <a:rPr lang="es" sz="1800">
                <a:solidFill>
                  <a:schemeClr val="dk2"/>
                </a:solidFill>
              </a:rPr>
              <a:t>V</a:t>
            </a:r>
            <a:r>
              <a:rPr baseline="-25000" lang="es" sz="1800">
                <a:solidFill>
                  <a:schemeClr val="dk2"/>
                </a:solidFill>
              </a:rPr>
              <a:t>R4</a:t>
            </a:r>
            <a:r>
              <a:rPr lang="es" sz="1800">
                <a:solidFill>
                  <a:schemeClr val="dk2"/>
                </a:solidFill>
              </a:rPr>
              <a:t> </a:t>
            </a:r>
            <a:endParaRPr sz="1800"/>
          </a:p>
        </p:txBody>
      </p:sp>
      <p:cxnSp>
        <p:nvCxnSpPr>
          <p:cNvPr id="223" name="Google Shape;223;p28"/>
          <p:cNvCxnSpPr/>
          <p:nvPr/>
        </p:nvCxnSpPr>
        <p:spPr>
          <a:xfrm rot="10800000">
            <a:off x="5575325" y="2413375"/>
            <a:ext cx="7200" cy="607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8"/>
          <p:cNvSpPr txBox="1"/>
          <p:nvPr>
            <p:ph type="title"/>
          </p:nvPr>
        </p:nvSpPr>
        <p:spPr>
          <a:xfrm>
            <a:off x="5605325" y="2545675"/>
            <a:ext cx="229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CC0000"/>
                </a:solidFill>
              </a:rPr>
              <a:t>I</a:t>
            </a:r>
            <a:endParaRPr sz="1200">
              <a:solidFill>
                <a:srgbClr val="CC0000"/>
              </a:solidFill>
            </a:endParaRPr>
          </a:p>
        </p:txBody>
      </p:sp>
      <p:cxnSp>
        <p:nvCxnSpPr>
          <p:cNvPr id="225" name="Google Shape;225;p28"/>
          <p:cNvCxnSpPr/>
          <p:nvPr/>
        </p:nvCxnSpPr>
        <p:spPr>
          <a:xfrm flipH="1">
            <a:off x="2916400" y="2810275"/>
            <a:ext cx="7200" cy="607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8"/>
          <p:cNvSpPr txBox="1"/>
          <p:nvPr>
            <p:ph type="title"/>
          </p:nvPr>
        </p:nvSpPr>
        <p:spPr>
          <a:xfrm>
            <a:off x="2693800" y="2938025"/>
            <a:ext cx="229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CC0000"/>
                </a:solidFill>
              </a:rPr>
              <a:t>I</a:t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18150" y="197900"/>
            <a:ext cx="85077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highlight>
                  <a:srgbClr val="FFFFFF"/>
                </a:highlight>
              </a:rPr>
              <a:t>4</a:t>
            </a:r>
            <a:r>
              <a:rPr lang="es">
                <a:solidFill>
                  <a:schemeClr val="accent5"/>
                </a:solidFill>
                <a:highlight>
                  <a:srgbClr val="FFFFFF"/>
                </a:highlight>
              </a:rPr>
              <a:t>.</a:t>
            </a:r>
            <a:r>
              <a:rPr lang="es"/>
              <a:t>	</a:t>
            </a:r>
            <a:r>
              <a:rPr lang="es"/>
              <a:t>Se procede a calcular V</a:t>
            </a:r>
            <a:r>
              <a:rPr baseline="-25000" lang="es"/>
              <a:t>R4</a:t>
            </a:r>
            <a:r>
              <a:rPr lang="es"/>
              <a:t> e I</a:t>
            </a:r>
            <a:r>
              <a:rPr baseline="-25000" lang="es"/>
              <a:t>R4 </a:t>
            </a:r>
            <a:r>
              <a:rPr lang="es"/>
              <a:t>mediante el Principio de Superposición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9"/>
          <p:cNvGrpSpPr/>
          <p:nvPr/>
        </p:nvGrpSpPr>
        <p:grpSpPr>
          <a:xfrm>
            <a:off x="813450" y="881200"/>
            <a:ext cx="6898502" cy="393900"/>
            <a:chOff x="813450" y="881200"/>
            <a:chExt cx="6898502" cy="393900"/>
          </a:xfrm>
        </p:grpSpPr>
        <p:sp>
          <p:nvSpPr>
            <p:cNvPr id="233" name="Google Shape;233;p29"/>
            <p:cNvSpPr txBox="1"/>
            <p:nvPr/>
          </p:nvSpPr>
          <p:spPr>
            <a:xfrm>
              <a:off x="813450" y="881200"/>
              <a:ext cx="26739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Pasivando la fuente de 20V:</a:t>
              </a:r>
              <a:endParaRPr/>
            </a:p>
          </p:txBody>
        </p:sp>
        <p:sp>
          <p:nvSpPr>
            <p:cNvPr id="234" name="Google Shape;234;p29"/>
            <p:cNvSpPr txBox="1"/>
            <p:nvPr/>
          </p:nvSpPr>
          <p:spPr>
            <a:xfrm>
              <a:off x="5272652" y="881200"/>
              <a:ext cx="2439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Pasivando la fuente de 50V:</a:t>
              </a:r>
              <a:r>
                <a:rPr baseline="-25000" lang="es" sz="1200">
                  <a:solidFill>
                    <a:schemeClr val="dk2"/>
                  </a:solidFill>
                </a:rPr>
                <a:t> </a:t>
              </a:r>
              <a:endParaRPr sz="1200"/>
            </a:p>
          </p:txBody>
        </p:sp>
      </p:grpSp>
      <p:sp>
        <p:nvSpPr>
          <p:cNvPr id="235" name="Google Shape;235;p29"/>
          <p:cNvSpPr txBox="1"/>
          <p:nvPr/>
        </p:nvSpPr>
        <p:spPr>
          <a:xfrm>
            <a:off x="981525" y="2978675"/>
            <a:ext cx="3098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 </a:t>
            </a:r>
            <a:r>
              <a:rPr lang="es">
                <a:solidFill>
                  <a:schemeClr val="dk2"/>
                </a:solidFill>
              </a:rPr>
              <a:t>V</a:t>
            </a:r>
            <a:r>
              <a:rPr baseline="-25000" lang="es">
                <a:solidFill>
                  <a:schemeClr val="dk2"/>
                </a:solidFill>
              </a:rPr>
              <a:t>R4a</a:t>
            </a:r>
            <a:r>
              <a:rPr lang="es">
                <a:solidFill>
                  <a:schemeClr val="dk2"/>
                </a:solidFill>
              </a:rPr>
              <a:t>= </a:t>
            </a:r>
            <a:r>
              <a:rPr lang="es">
                <a:solidFill>
                  <a:srgbClr val="666666"/>
                </a:solidFill>
              </a:rPr>
              <a:t>50V . R</a:t>
            </a:r>
            <a:r>
              <a:rPr baseline="-25000" lang="es">
                <a:solidFill>
                  <a:srgbClr val="666666"/>
                </a:solidFill>
              </a:rPr>
              <a:t>4</a:t>
            </a:r>
            <a:r>
              <a:rPr lang="es">
                <a:solidFill>
                  <a:srgbClr val="666666"/>
                </a:solidFill>
              </a:rPr>
              <a:t>/(R</a:t>
            </a:r>
            <a:r>
              <a:rPr baseline="-25000" lang="es">
                <a:solidFill>
                  <a:srgbClr val="666666"/>
                </a:solidFill>
              </a:rPr>
              <a:t>4</a:t>
            </a:r>
            <a:r>
              <a:rPr lang="es">
                <a:solidFill>
                  <a:srgbClr val="666666"/>
                </a:solidFill>
              </a:rPr>
              <a:t>+R</a:t>
            </a:r>
            <a:r>
              <a:rPr baseline="-25000" lang="es">
                <a:solidFill>
                  <a:srgbClr val="666666"/>
                </a:solidFill>
              </a:rPr>
              <a:t>th</a:t>
            </a:r>
            <a:r>
              <a:rPr lang="es">
                <a:solidFill>
                  <a:srgbClr val="666666"/>
                </a:solidFill>
              </a:rPr>
              <a:t>)</a:t>
            </a:r>
            <a:r>
              <a:rPr lang="es">
                <a:solidFill>
                  <a:schemeClr val="dk2"/>
                </a:solidFill>
              </a:rPr>
              <a:t> = </a:t>
            </a:r>
            <a:r>
              <a:rPr lang="es">
                <a:solidFill>
                  <a:schemeClr val="dk2"/>
                </a:solidFill>
              </a:rPr>
              <a:t>14.02V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5344625" y="3008225"/>
            <a:ext cx="2741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 V</a:t>
            </a:r>
            <a:r>
              <a:rPr baseline="-25000" lang="es">
                <a:solidFill>
                  <a:schemeClr val="dk2"/>
                </a:solidFill>
              </a:rPr>
              <a:t>R4b</a:t>
            </a:r>
            <a:r>
              <a:rPr lang="es">
                <a:solidFill>
                  <a:schemeClr val="dk2"/>
                </a:solidFill>
              </a:rPr>
              <a:t>= </a:t>
            </a:r>
            <a:r>
              <a:rPr lang="es">
                <a:solidFill>
                  <a:srgbClr val="666666"/>
                </a:solidFill>
              </a:rPr>
              <a:t>20V . R</a:t>
            </a:r>
            <a:r>
              <a:rPr baseline="-25000" lang="es">
                <a:solidFill>
                  <a:srgbClr val="666666"/>
                </a:solidFill>
              </a:rPr>
              <a:t>4</a:t>
            </a:r>
            <a:r>
              <a:rPr lang="es">
                <a:solidFill>
                  <a:srgbClr val="666666"/>
                </a:solidFill>
              </a:rPr>
              <a:t>/(R</a:t>
            </a:r>
            <a:r>
              <a:rPr baseline="-25000" lang="es">
                <a:solidFill>
                  <a:srgbClr val="666666"/>
                </a:solidFill>
              </a:rPr>
              <a:t>4</a:t>
            </a:r>
            <a:r>
              <a:rPr lang="es">
                <a:solidFill>
                  <a:srgbClr val="666666"/>
                </a:solidFill>
              </a:rPr>
              <a:t>+R</a:t>
            </a:r>
            <a:r>
              <a:rPr baseline="-25000" lang="es">
                <a:solidFill>
                  <a:srgbClr val="666666"/>
                </a:solidFill>
              </a:rPr>
              <a:t>th</a:t>
            </a:r>
            <a:r>
              <a:rPr lang="es">
                <a:solidFill>
                  <a:srgbClr val="666666"/>
                </a:solidFill>
              </a:rPr>
              <a:t>)</a:t>
            </a:r>
            <a:r>
              <a:rPr lang="es">
                <a:solidFill>
                  <a:schemeClr val="dk2"/>
                </a:solidFill>
              </a:rPr>
              <a:t> =</a:t>
            </a:r>
            <a:r>
              <a:rPr lang="es">
                <a:solidFill>
                  <a:schemeClr val="dk2"/>
                </a:solidFill>
              </a:rPr>
              <a:t> 5.64V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910275" y="4032150"/>
            <a:ext cx="4735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666666"/>
                </a:solidFill>
              </a:rPr>
              <a:t> </a:t>
            </a:r>
            <a:r>
              <a:rPr lang="es" sz="1800">
                <a:solidFill>
                  <a:srgbClr val="666666"/>
                </a:solidFill>
              </a:rPr>
              <a:t>V</a:t>
            </a:r>
            <a:r>
              <a:rPr baseline="-25000" lang="es" sz="1800">
                <a:solidFill>
                  <a:srgbClr val="666666"/>
                </a:solidFill>
              </a:rPr>
              <a:t>R4</a:t>
            </a:r>
            <a:r>
              <a:rPr lang="es" sz="1800">
                <a:solidFill>
                  <a:srgbClr val="666666"/>
                </a:solidFill>
              </a:rPr>
              <a:t>= V</a:t>
            </a:r>
            <a:r>
              <a:rPr baseline="-25000" lang="es" sz="1800">
                <a:solidFill>
                  <a:srgbClr val="666666"/>
                </a:solidFill>
              </a:rPr>
              <a:t>R4a</a:t>
            </a:r>
            <a:r>
              <a:rPr lang="es" sz="1800">
                <a:solidFill>
                  <a:srgbClr val="666666"/>
                </a:solidFill>
              </a:rPr>
              <a:t>+ V</a:t>
            </a:r>
            <a:r>
              <a:rPr baseline="-25000" lang="es" sz="1800">
                <a:solidFill>
                  <a:srgbClr val="666666"/>
                </a:solidFill>
              </a:rPr>
              <a:t>R4b </a:t>
            </a:r>
            <a:r>
              <a:rPr lang="es" sz="1800">
                <a:solidFill>
                  <a:srgbClr val="666666"/>
                </a:solidFill>
              </a:rPr>
              <a:t>=  14.02V + 5.64V = 19.81V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981525" y="4565250"/>
            <a:ext cx="3657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666666"/>
                </a:solidFill>
              </a:rPr>
              <a:t>I</a:t>
            </a:r>
            <a:r>
              <a:rPr baseline="-25000" lang="es" sz="1800">
                <a:solidFill>
                  <a:srgbClr val="666666"/>
                </a:solidFill>
              </a:rPr>
              <a:t>ab</a:t>
            </a:r>
            <a:r>
              <a:rPr lang="es" sz="1800">
                <a:solidFill>
                  <a:srgbClr val="666666"/>
                </a:solidFill>
              </a:rPr>
              <a:t> =  19.81V </a:t>
            </a:r>
            <a:r>
              <a:rPr baseline="-25000" lang="es" sz="1800">
                <a:solidFill>
                  <a:srgbClr val="666666"/>
                </a:solidFill>
              </a:rPr>
              <a:t> </a:t>
            </a:r>
            <a:r>
              <a:rPr lang="es" sz="1800">
                <a:solidFill>
                  <a:srgbClr val="666666"/>
                </a:solidFill>
              </a:rPr>
              <a:t>/  1.5K = 13.2mA</a:t>
            </a:r>
            <a:endParaRPr baseline="-25000"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-25000" sz="1800">
              <a:solidFill>
                <a:schemeClr val="dk2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5700100" y="4646100"/>
            <a:ext cx="3187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(La corriente </a:t>
            </a:r>
            <a:r>
              <a:rPr lang="es">
                <a:solidFill>
                  <a:schemeClr val="dk2"/>
                </a:solidFill>
              </a:rPr>
              <a:t>tiene sentido correcto</a:t>
            </a:r>
            <a:r>
              <a:rPr lang="es">
                <a:solidFill>
                  <a:schemeClr val="dk2"/>
                </a:solidFill>
              </a:rPr>
              <a:t>)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5700100" y="4032150"/>
            <a:ext cx="3187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(La </a:t>
            </a:r>
            <a:r>
              <a:rPr lang="es">
                <a:solidFill>
                  <a:schemeClr val="dk2"/>
                </a:solidFill>
              </a:rPr>
              <a:t>tensión</a:t>
            </a:r>
            <a:r>
              <a:rPr lang="es">
                <a:solidFill>
                  <a:schemeClr val="dk2"/>
                </a:solidFill>
              </a:rPr>
              <a:t> tiene sentido correcto)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37" y="1192125"/>
            <a:ext cx="6475275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por circuito de Norton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11700" y="991500"/>
            <a:ext cx="85206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s">
                <a:solidFill>
                  <a:srgbClr val="666666"/>
                </a:solidFill>
              </a:rPr>
              <a:t>R</a:t>
            </a:r>
            <a:r>
              <a:rPr baseline="-25000" lang="es">
                <a:solidFill>
                  <a:srgbClr val="666666"/>
                </a:solidFill>
              </a:rPr>
              <a:t>N</a:t>
            </a:r>
            <a:r>
              <a:rPr lang="es">
                <a:solidFill>
                  <a:srgbClr val="666666"/>
                </a:solidFill>
              </a:rPr>
              <a:t> = R</a:t>
            </a:r>
            <a:r>
              <a:rPr baseline="-25000" lang="es">
                <a:solidFill>
                  <a:srgbClr val="666666"/>
                </a:solidFill>
              </a:rPr>
              <a:t>Th</a:t>
            </a:r>
            <a:r>
              <a:rPr lang="es">
                <a:solidFill>
                  <a:srgbClr val="666666"/>
                </a:solidFill>
              </a:rPr>
              <a:t> = 3.8</a:t>
            </a:r>
            <a:r>
              <a:rPr lang="es">
                <a:solidFill>
                  <a:srgbClr val="666666"/>
                </a:solidFill>
              </a:rPr>
              <a:t>kΩ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s">
                <a:solidFill>
                  <a:srgbClr val="666666"/>
                </a:solidFill>
              </a:rPr>
              <a:t>Se busca I</a:t>
            </a:r>
            <a:r>
              <a:rPr baseline="-25000" lang="es">
                <a:solidFill>
                  <a:srgbClr val="666666"/>
                </a:solidFill>
              </a:rPr>
              <a:t>N </a:t>
            </a:r>
            <a:r>
              <a:rPr lang="es">
                <a:solidFill>
                  <a:srgbClr val="666666"/>
                </a:solidFill>
              </a:rPr>
              <a:t>⇒ entre a y b se coloca un cable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I</a:t>
            </a:r>
            <a:r>
              <a:rPr baseline="-25000" lang="es">
                <a:solidFill>
                  <a:srgbClr val="666666"/>
                </a:solidFill>
              </a:rPr>
              <a:t>N </a:t>
            </a:r>
            <a:r>
              <a:rPr lang="es">
                <a:solidFill>
                  <a:srgbClr val="666666"/>
                </a:solidFill>
              </a:rPr>
              <a:t> = I</a:t>
            </a:r>
            <a:r>
              <a:rPr baseline="-25000" lang="es">
                <a:solidFill>
                  <a:srgbClr val="666666"/>
                </a:solidFill>
              </a:rPr>
              <a:t>ab</a:t>
            </a:r>
            <a:r>
              <a:rPr lang="es">
                <a:solidFill>
                  <a:srgbClr val="666666"/>
                </a:solidFill>
              </a:rPr>
              <a:t>= I</a:t>
            </a:r>
            <a:r>
              <a:rPr baseline="-25000" lang="es">
                <a:solidFill>
                  <a:srgbClr val="666666"/>
                </a:solidFill>
              </a:rPr>
              <a:t>R2</a:t>
            </a:r>
            <a:r>
              <a:rPr lang="es">
                <a:solidFill>
                  <a:srgbClr val="666666"/>
                </a:solidFill>
              </a:rPr>
              <a:t> = I.R</a:t>
            </a:r>
            <a:r>
              <a:rPr baseline="-25000" lang="es">
                <a:solidFill>
                  <a:srgbClr val="666666"/>
                </a:solidFill>
              </a:rPr>
              <a:t>3</a:t>
            </a:r>
            <a:r>
              <a:rPr lang="es">
                <a:solidFill>
                  <a:srgbClr val="666666"/>
                </a:solidFill>
              </a:rPr>
              <a:t>/(R</a:t>
            </a:r>
            <a:r>
              <a:rPr baseline="-25000" lang="es">
                <a:solidFill>
                  <a:srgbClr val="666666"/>
                </a:solidFill>
              </a:rPr>
              <a:t>2</a:t>
            </a:r>
            <a:r>
              <a:rPr lang="es">
                <a:solidFill>
                  <a:srgbClr val="666666"/>
                </a:solidFill>
              </a:rPr>
              <a:t>+R</a:t>
            </a:r>
            <a:r>
              <a:rPr baseline="-25000" lang="es">
                <a:solidFill>
                  <a:srgbClr val="666666"/>
                </a:solidFill>
              </a:rPr>
              <a:t>3</a:t>
            </a:r>
            <a:r>
              <a:rPr lang="es">
                <a:solidFill>
                  <a:srgbClr val="666666"/>
                </a:solidFill>
              </a:rPr>
              <a:t>) = 13.15mA, por divisor de corriente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666666"/>
                </a:solidFill>
              </a:rPr>
              <a:t>Observación:  I</a:t>
            </a:r>
            <a:r>
              <a:rPr baseline="-25000" lang="es">
                <a:solidFill>
                  <a:srgbClr val="666666"/>
                </a:solidFill>
              </a:rPr>
              <a:t>N </a:t>
            </a:r>
            <a:r>
              <a:rPr lang="es">
                <a:solidFill>
                  <a:srgbClr val="666666"/>
                </a:solidFill>
              </a:rPr>
              <a:t>. R</a:t>
            </a:r>
            <a:r>
              <a:rPr baseline="-25000" lang="es">
                <a:solidFill>
                  <a:srgbClr val="666666"/>
                </a:solidFill>
              </a:rPr>
              <a:t>N</a:t>
            </a:r>
            <a:r>
              <a:rPr lang="es">
                <a:solidFill>
                  <a:srgbClr val="666666"/>
                </a:solidFill>
              </a:rPr>
              <a:t> = 50V = V</a:t>
            </a:r>
            <a:r>
              <a:rPr baseline="-25000" lang="es">
                <a:solidFill>
                  <a:srgbClr val="666666"/>
                </a:solidFill>
              </a:rPr>
              <a:t>Th</a:t>
            </a:r>
            <a:endParaRPr baseline="-25000">
              <a:solidFill>
                <a:srgbClr val="666666"/>
              </a:solidFill>
            </a:endParaRPr>
          </a:p>
        </p:txBody>
      </p:sp>
      <p:cxnSp>
        <p:nvCxnSpPr>
          <p:cNvPr id="248" name="Google Shape;248;p30"/>
          <p:cNvCxnSpPr/>
          <p:nvPr/>
        </p:nvCxnSpPr>
        <p:spPr>
          <a:xfrm>
            <a:off x="3500450" y="2446725"/>
            <a:ext cx="0" cy="1062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62" y="1763000"/>
            <a:ext cx="7093274" cy="20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Circuito equivalente de Norton: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5"/>
                </a:solidFill>
                <a:highlight>
                  <a:schemeClr val="lt1"/>
                </a:highlight>
              </a:rPr>
              <a:t>3.</a:t>
            </a:r>
            <a:r>
              <a:rPr lang="es"/>
              <a:t>	</a:t>
            </a:r>
            <a:r>
              <a:rPr lang="es">
                <a:solidFill>
                  <a:srgbClr val="000000"/>
                </a:solidFill>
              </a:rPr>
              <a:t>Se reemplaza la red lineal activa por I</a:t>
            </a:r>
            <a:r>
              <a:rPr baseline="-25000" lang="es">
                <a:solidFill>
                  <a:srgbClr val="000000"/>
                </a:solidFill>
              </a:rPr>
              <a:t>N</a:t>
            </a:r>
            <a:r>
              <a:rPr lang="es">
                <a:solidFill>
                  <a:srgbClr val="000000"/>
                </a:solidFill>
              </a:rPr>
              <a:t> y R</a:t>
            </a:r>
            <a:r>
              <a:rPr baseline="-25000" lang="es">
                <a:solidFill>
                  <a:srgbClr val="000000"/>
                </a:solidFill>
              </a:rPr>
              <a:t>N</a:t>
            </a:r>
            <a:r>
              <a:rPr lang="e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3300000" y="4368550"/>
            <a:ext cx="254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Observación:  R</a:t>
            </a:r>
            <a:r>
              <a:rPr baseline="-25000" lang="es" sz="1800"/>
              <a:t>N</a:t>
            </a:r>
            <a:r>
              <a:rPr lang="es" sz="1800"/>
              <a:t> = R</a:t>
            </a:r>
            <a:r>
              <a:rPr baseline="-25000" lang="es" sz="1800"/>
              <a:t>Th</a:t>
            </a:r>
            <a:endParaRPr baseline="-25000" sz="180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613" y="1760337"/>
            <a:ext cx="4334774" cy="24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s">
                <a:solidFill>
                  <a:srgbClr val="FFFFFF"/>
                </a:solidFill>
              </a:rPr>
              <a:t>Ejercicio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673850"/>
            <a:ext cx="45324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</a:rPr>
              <a:t>Enunciado</a:t>
            </a:r>
            <a:endParaRPr u="sng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Determine los valores de tensión y corriente en cada resistor aplicando el concepto de divisor de tensión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475" y="1270800"/>
            <a:ext cx="3653825" cy="29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accent5"/>
                </a:solidFill>
                <a:highlight>
                  <a:schemeClr val="lt1"/>
                </a:highlight>
              </a:rPr>
              <a:t>4.</a:t>
            </a:r>
            <a:r>
              <a:rPr lang="es" sz="1800">
                <a:solidFill>
                  <a:schemeClr val="dk2"/>
                </a:solidFill>
              </a:rPr>
              <a:t>	</a:t>
            </a:r>
            <a:r>
              <a:rPr lang="es" sz="1800">
                <a:solidFill>
                  <a:srgbClr val="666666"/>
                </a:solidFill>
              </a:rPr>
              <a:t>Se procede a calcular V</a:t>
            </a:r>
            <a:r>
              <a:rPr baseline="-25000" lang="es" sz="1800">
                <a:solidFill>
                  <a:srgbClr val="666666"/>
                </a:solidFill>
              </a:rPr>
              <a:t>R4</a:t>
            </a:r>
            <a:r>
              <a:rPr lang="es" sz="1800">
                <a:solidFill>
                  <a:srgbClr val="666666"/>
                </a:solidFill>
              </a:rPr>
              <a:t> e I</a:t>
            </a:r>
            <a:r>
              <a:rPr baseline="-25000" lang="es" sz="1800">
                <a:solidFill>
                  <a:srgbClr val="666666"/>
                </a:solidFill>
              </a:rPr>
              <a:t>R4 </a:t>
            </a:r>
            <a:r>
              <a:rPr lang="es" sz="1800">
                <a:solidFill>
                  <a:srgbClr val="666666"/>
                </a:solidFill>
              </a:rPr>
              <a:t>mediante el Principio de Superposición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447400" y="2617000"/>
            <a:ext cx="78108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66"/>
                </a:solidFill>
              </a:rPr>
              <a:t>I</a:t>
            </a:r>
            <a:r>
              <a:rPr baseline="-25000" lang="es" sz="1400">
                <a:solidFill>
                  <a:srgbClr val="666666"/>
                </a:solidFill>
              </a:rPr>
              <a:t>R4a</a:t>
            </a:r>
            <a:r>
              <a:rPr lang="es" sz="1400">
                <a:solidFill>
                  <a:srgbClr val="666666"/>
                </a:solidFill>
              </a:rPr>
              <a:t> = I . R</a:t>
            </a:r>
            <a:r>
              <a:rPr baseline="-25000" lang="es" sz="1400">
                <a:solidFill>
                  <a:srgbClr val="666666"/>
                </a:solidFill>
              </a:rPr>
              <a:t>N </a:t>
            </a:r>
            <a:r>
              <a:rPr lang="es" sz="1400">
                <a:solidFill>
                  <a:srgbClr val="666666"/>
                </a:solidFill>
              </a:rPr>
              <a:t>/ (R</a:t>
            </a:r>
            <a:r>
              <a:rPr baseline="-25000" lang="es" sz="1400">
                <a:solidFill>
                  <a:srgbClr val="666666"/>
                </a:solidFill>
              </a:rPr>
              <a:t>N </a:t>
            </a:r>
            <a:r>
              <a:rPr lang="es" sz="1400">
                <a:solidFill>
                  <a:srgbClr val="666666"/>
                </a:solidFill>
              </a:rPr>
              <a:t>+ R</a:t>
            </a:r>
            <a:r>
              <a:rPr baseline="-25000" lang="es" sz="1400">
                <a:solidFill>
                  <a:srgbClr val="666666"/>
                </a:solidFill>
              </a:rPr>
              <a:t>4</a:t>
            </a:r>
            <a:r>
              <a:rPr lang="es" sz="1400">
                <a:solidFill>
                  <a:srgbClr val="666666"/>
                </a:solidFill>
              </a:rPr>
              <a:t>) = 9.43 mA				 	I</a:t>
            </a:r>
            <a:r>
              <a:rPr baseline="-25000" lang="es" sz="1400">
                <a:solidFill>
                  <a:srgbClr val="666666"/>
                </a:solidFill>
              </a:rPr>
              <a:t>R4b</a:t>
            </a:r>
            <a:r>
              <a:rPr lang="es" sz="1400">
                <a:solidFill>
                  <a:srgbClr val="666666"/>
                </a:solidFill>
              </a:rPr>
              <a:t> = E / (R</a:t>
            </a:r>
            <a:r>
              <a:rPr baseline="-25000" lang="es" sz="1400">
                <a:solidFill>
                  <a:srgbClr val="666666"/>
                </a:solidFill>
              </a:rPr>
              <a:t>N </a:t>
            </a:r>
            <a:r>
              <a:rPr lang="es" sz="1400">
                <a:solidFill>
                  <a:srgbClr val="666666"/>
                </a:solidFill>
              </a:rPr>
              <a:t>+ R</a:t>
            </a:r>
            <a:r>
              <a:rPr baseline="-25000" lang="es" sz="1400">
                <a:solidFill>
                  <a:srgbClr val="666666"/>
                </a:solidFill>
              </a:rPr>
              <a:t>4</a:t>
            </a:r>
            <a:r>
              <a:rPr lang="es" sz="1400">
                <a:solidFill>
                  <a:srgbClr val="666666"/>
                </a:solidFill>
              </a:rPr>
              <a:t>) = 3.77mA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I</a:t>
            </a:r>
            <a:r>
              <a:rPr baseline="-25000" lang="es">
                <a:solidFill>
                  <a:srgbClr val="666666"/>
                </a:solidFill>
              </a:rPr>
              <a:t>R4</a:t>
            </a:r>
            <a:r>
              <a:rPr lang="es">
                <a:solidFill>
                  <a:srgbClr val="666666"/>
                </a:solidFill>
              </a:rPr>
              <a:t> = I</a:t>
            </a:r>
            <a:r>
              <a:rPr baseline="-25000" lang="es">
                <a:solidFill>
                  <a:srgbClr val="666666"/>
                </a:solidFill>
              </a:rPr>
              <a:t>R4a </a:t>
            </a:r>
            <a:r>
              <a:rPr lang="es">
                <a:solidFill>
                  <a:srgbClr val="666666"/>
                </a:solidFill>
              </a:rPr>
              <a:t>+ I</a:t>
            </a:r>
            <a:r>
              <a:rPr baseline="-25000" lang="es">
                <a:solidFill>
                  <a:srgbClr val="666666"/>
                </a:solidFill>
              </a:rPr>
              <a:t>R4b</a:t>
            </a:r>
            <a:r>
              <a:rPr lang="es">
                <a:solidFill>
                  <a:srgbClr val="666666"/>
                </a:solidFill>
              </a:rPr>
              <a:t> = 13.2 mA     </a:t>
            </a:r>
            <a:r>
              <a:rPr lang="es" sz="1400"/>
              <a:t>(La corriente tiene sentido correcto)</a:t>
            </a:r>
            <a:r>
              <a:rPr lang="es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V</a:t>
            </a:r>
            <a:r>
              <a:rPr baseline="-25000" lang="es">
                <a:solidFill>
                  <a:srgbClr val="666666"/>
                </a:solidFill>
              </a:rPr>
              <a:t>R4</a:t>
            </a:r>
            <a:r>
              <a:rPr lang="es">
                <a:solidFill>
                  <a:srgbClr val="666666"/>
                </a:solidFill>
              </a:rPr>
              <a:t> = I</a:t>
            </a:r>
            <a:r>
              <a:rPr baseline="-25000" lang="es">
                <a:solidFill>
                  <a:srgbClr val="666666"/>
                </a:solidFill>
              </a:rPr>
              <a:t>R4 </a:t>
            </a:r>
            <a:r>
              <a:rPr lang="es">
                <a:solidFill>
                  <a:srgbClr val="666666"/>
                </a:solidFill>
              </a:rPr>
              <a:t>. R</a:t>
            </a:r>
            <a:r>
              <a:rPr baseline="-25000" lang="es">
                <a:solidFill>
                  <a:srgbClr val="666666"/>
                </a:solidFill>
              </a:rPr>
              <a:t>4</a:t>
            </a:r>
            <a:r>
              <a:rPr lang="es">
                <a:solidFill>
                  <a:srgbClr val="666666"/>
                </a:solidFill>
              </a:rPr>
              <a:t> = 19.8V           </a:t>
            </a:r>
            <a:r>
              <a:rPr lang="es" sz="1400"/>
              <a:t>(La tensión tiene sentido correcto)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666666"/>
                </a:solidFill>
              </a:rPr>
              <a:t>Se observa que los resultados obtenidos son los mismos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6378575" y="2580500"/>
            <a:ext cx="464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I</a:t>
            </a:r>
            <a:r>
              <a:rPr baseline="-25000" lang="es">
                <a:solidFill>
                  <a:schemeClr val="dk1"/>
                </a:solidFill>
              </a:rPr>
              <a:t>R4</a:t>
            </a:r>
            <a:endParaRPr/>
          </a:p>
        </p:txBody>
      </p:sp>
      <p:cxnSp>
        <p:nvCxnSpPr>
          <p:cNvPr id="265" name="Google Shape;265;p32"/>
          <p:cNvCxnSpPr/>
          <p:nvPr/>
        </p:nvCxnSpPr>
        <p:spPr>
          <a:xfrm>
            <a:off x="6306575" y="2955825"/>
            <a:ext cx="60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63" y="1499700"/>
            <a:ext cx="6591170" cy="16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447400" y="1176900"/>
            <a:ext cx="7065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666666"/>
                </a:solidFill>
              </a:rPr>
              <a:t>Pasivando la fuente de 20V:						Pasivando la fuente de corriente: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311700" y="28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LTspice</a:t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750" y="1244300"/>
            <a:ext cx="2871330" cy="18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38" y="1272075"/>
            <a:ext cx="2558269" cy="17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8113" y="3502525"/>
            <a:ext cx="29766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638" y="3437600"/>
            <a:ext cx="2741058" cy="15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370475" y="902383"/>
            <a:ext cx="4039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Simulación</a:t>
            </a:r>
            <a:r>
              <a:rPr lang="es" sz="1200"/>
              <a:t> del circuito:</a:t>
            </a:r>
            <a:endParaRPr sz="1200"/>
          </a:p>
        </p:txBody>
      </p:sp>
      <p:sp>
        <p:nvSpPr>
          <p:cNvPr id="278" name="Google Shape;278;p33"/>
          <p:cNvSpPr txBox="1"/>
          <p:nvPr/>
        </p:nvSpPr>
        <p:spPr>
          <a:xfrm>
            <a:off x="370475" y="3059375"/>
            <a:ext cx="4509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Simulación del circuito reducido con el teorema de Thevenin:</a:t>
            </a:r>
            <a:endParaRPr sz="1200"/>
          </a:p>
        </p:txBody>
      </p:sp>
      <p:cxnSp>
        <p:nvCxnSpPr>
          <p:cNvPr id="279" name="Google Shape;279;p33"/>
          <p:cNvCxnSpPr/>
          <p:nvPr/>
        </p:nvCxnSpPr>
        <p:spPr>
          <a:xfrm flipH="1">
            <a:off x="2835250" y="1967188"/>
            <a:ext cx="7200" cy="7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3"/>
          <p:cNvSpPr txBox="1"/>
          <p:nvPr>
            <p:ph type="title"/>
          </p:nvPr>
        </p:nvSpPr>
        <p:spPr>
          <a:xfrm>
            <a:off x="2485625" y="2148713"/>
            <a:ext cx="428100" cy="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V</a:t>
            </a:r>
            <a:r>
              <a:rPr baseline="-25000" lang="es" sz="1000">
                <a:solidFill>
                  <a:schemeClr val="dk2"/>
                </a:solidFill>
              </a:rPr>
              <a:t>R</a:t>
            </a:r>
            <a:r>
              <a:rPr baseline="-25000" lang="es" sz="1200">
                <a:solidFill>
                  <a:schemeClr val="dk2"/>
                </a:solidFill>
              </a:rPr>
              <a:t>4</a:t>
            </a:r>
            <a:endParaRPr sz="1200"/>
          </a:p>
        </p:txBody>
      </p:sp>
      <p:cxnSp>
        <p:nvCxnSpPr>
          <p:cNvPr id="281" name="Google Shape;281;p33"/>
          <p:cNvCxnSpPr/>
          <p:nvPr/>
        </p:nvCxnSpPr>
        <p:spPr>
          <a:xfrm flipH="1">
            <a:off x="2909300" y="3950438"/>
            <a:ext cx="7200" cy="7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3"/>
          <p:cNvSpPr txBox="1"/>
          <p:nvPr>
            <p:ph type="title"/>
          </p:nvPr>
        </p:nvSpPr>
        <p:spPr>
          <a:xfrm>
            <a:off x="2559675" y="4131963"/>
            <a:ext cx="428100" cy="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V</a:t>
            </a:r>
            <a:r>
              <a:rPr baseline="-25000" lang="es" sz="1000">
                <a:solidFill>
                  <a:schemeClr val="dk2"/>
                </a:solidFill>
              </a:rPr>
              <a:t>R</a:t>
            </a:r>
            <a:r>
              <a:rPr baseline="-25000" lang="es" sz="1200">
                <a:solidFill>
                  <a:schemeClr val="dk2"/>
                </a:solidFill>
              </a:rPr>
              <a:t>4</a:t>
            </a:r>
            <a:endParaRPr sz="1200"/>
          </a:p>
        </p:txBody>
      </p:sp>
      <p:sp>
        <p:nvSpPr>
          <p:cNvPr id="283" name="Google Shape;283;p33"/>
          <p:cNvSpPr/>
          <p:nvPr/>
        </p:nvSpPr>
        <p:spPr>
          <a:xfrm rot="-5400000">
            <a:off x="7403250" y="4453125"/>
            <a:ext cx="191700" cy="148800"/>
          </a:xfrm>
          <a:prstGeom prst="triangle">
            <a:avLst>
              <a:gd fmla="val 50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4" name="Google Shape;284;p33"/>
          <p:cNvSpPr/>
          <p:nvPr/>
        </p:nvSpPr>
        <p:spPr>
          <a:xfrm rot="-5400000">
            <a:off x="7350625" y="2659725"/>
            <a:ext cx="191700" cy="148800"/>
          </a:xfrm>
          <a:prstGeom prst="triangle">
            <a:avLst>
              <a:gd fmla="val 50000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11700" y="2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para Consultas</a:t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550" y="1114725"/>
            <a:ext cx="474690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Recapitulando</a:t>
            </a:r>
            <a:r>
              <a:rPr lang="es"/>
              <a:t>...</a:t>
            </a:r>
            <a:r>
              <a:rPr lang="es"/>
              <a:t>	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0000"/>
                </a:solidFill>
              </a:rPr>
              <a:t>Divisor de Tensión</a:t>
            </a:r>
            <a:endParaRPr u="sng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Nos permite calcular la tensión de un componente específico, conociendo únicamente la tensión en la fuente y los valores de todos los resistores.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 fórmula es: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407" y="3196825"/>
            <a:ext cx="2632925" cy="9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050" y="1496925"/>
            <a:ext cx="29432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5" y="1436650"/>
            <a:ext cx="16859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175" y="2277463"/>
            <a:ext cx="46958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175" y="3206775"/>
            <a:ext cx="3703333" cy="6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175" y="4164650"/>
            <a:ext cx="16192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212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los demás resistores en general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3700"/>
            <a:ext cx="35147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90088"/>
            <a:ext cx="35147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35850"/>
            <a:ext cx="35147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181600"/>
            <a:ext cx="35147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4050" y="1496925"/>
            <a:ext cx="29432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52556">
            <a:off x="2965776" y="1157573"/>
            <a:ext cx="3212447" cy="311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416" y="1219404"/>
            <a:ext cx="3389182" cy="32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16518">
            <a:off x="408286" y="1158370"/>
            <a:ext cx="3008228" cy="341336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podemos verificar el resultado?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66800" y="2157900"/>
            <a:ext cx="5108400" cy="1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4800">
                <a:solidFill>
                  <a:srgbClr val="000000"/>
                </a:solidFill>
              </a:rPr>
              <a:t>¡Ley de Kirchhoff!</a:t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2050" y="1256650"/>
            <a:ext cx="2159350" cy="30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286075" y="4307150"/>
            <a:ext cx="2391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</a:rPr>
              <a:t>Gustav Robert Kirchhoff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</a:rPr>
              <a:t>(1824 - 1887)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podemos verificar el resultado?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43300"/>
            <a:ext cx="47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Ley de Tensiones de Kirchhoff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286075" y="4307150"/>
            <a:ext cx="2391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</a:rPr>
              <a:t>Gustav Robert Kirchhoff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</a:rPr>
              <a:t>(1824 - 1887)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75" y="1834275"/>
            <a:ext cx="13811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2995775"/>
            <a:ext cx="47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En nuestro ejercicio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3241" t="0"/>
          <a:stretch/>
        </p:blipFill>
        <p:spPr>
          <a:xfrm>
            <a:off x="418425" y="3756425"/>
            <a:ext cx="52163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050" y="1256650"/>
            <a:ext cx="2159350" cy="30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7500" y="1999050"/>
            <a:ext cx="151767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425" y="3756425"/>
            <a:ext cx="53911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¿Y la corriente en cada resistor?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518975"/>
            <a:ext cx="8520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El circuito es completamente en serie.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311700" y="2087975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corriente es única para todo el circuito.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11700" y="262035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 puede calcular con la Ley de Ohm</a:t>
            </a:r>
            <a:endParaRPr sz="18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050" y="1503425"/>
            <a:ext cx="29432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0" y="3305075"/>
            <a:ext cx="12096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88" y="3678300"/>
            <a:ext cx="1295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000" y="4146763"/>
            <a:ext cx="20193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000" y="4605725"/>
            <a:ext cx="981075" cy="2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20"/>
          <p:cNvGrpSpPr/>
          <p:nvPr/>
        </p:nvGrpSpPr>
        <p:grpSpPr>
          <a:xfrm>
            <a:off x="5685975" y="1707725"/>
            <a:ext cx="492300" cy="552600"/>
            <a:chOff x="5685975" y="1707725"/>
            <a:chExt cx="492300" cy="552600"/>
          </a:xfrm>
        </p:grpSpPr>
        <p:cxnSp>
          <p:nvCxnSpPr>
            <p:cNvPr id="130" name="Google Shape;130;p20"/>
            <p:cNvCxnSpPr/>
            <p:nvPr/>
          </p:nvCxnSpPr>
          <p:spPr>
            <a:xfrm rot="10800000">
              <a:off x="5685975" y="1707725"/>
              <a:ext cx="0" cy="55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0"/>
            <p:cNvCxnSpPr/>
            <p:nvPr/>
          </p:nvCxnSpPr>
          <p:spPr>
            <a:xfrm>
              <a:off x="5685975" y="1707725"/>
              <a:ext cx="49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2" name="Google Shape;132;p20"/>
          <p:cNvSpPr txBox="1"/>
          <p:nvPr/>
        </p:nvSpPr>
        <p:spPr>
          <a:xfrm>
            <a:off x="5524050" y="2260325"/>
            <a:ext cx="3456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+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-</a:t>
            </a:r>
            <a:endParaRPr b="1"/>
          </a:p>
        </p:txBody>
      </p:sp>
      <p:sp>
        <p:nvSpPr>
          <p:cNvPr id="133" name="Google Shape;133;p20"/>
          <p:cNvSpPr txBox="1"/>
          <p:nvPr/>
        </p:nvSpPr>
        <p:spPr>
          <a:xfrm>
            <a:off x="6059275" y="1896750"/>
            <a:ext cx="2214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b="1" lang="es"/>
              <a:t>  </a:t>
            </a:r>
            <a:r>
              <a:rPr b="1" lang="es"/>
              <a:t>-</a:t>
            </a:r>
            <a:r>
              <a:rPr lang="es"/>
              <a:t>     </a:t>
            </a:r>
            <a:r>
              <a:rPr b="1" lang="es"/>
              <a:t>   +       -</a:t>
            </a:r>
            <a:endParaRPr b="1"/>
          </a:p>
        </p:txBody>
      </p:sp>
      <p:sp>
        <p:nvSpPr>
          <p:cNvPr id="134" name="Google Shape;134;p20"/>
          <p:cNvSpPr txBox="1"/>
          <p:nvPr/>
        </p:nvSpPr>
        <p:spPr>
          <a:xfrm>
            <a:off x="8121675" y="2260325"/>
            <a:ext cx="3456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+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-</a:t>
            </a:r>
            <a:endParaRPr b="1"/>
          </a:p>
        </p:txBody>
      </p:sp>
      <p:sp>
        <p:nvSpPr>
          <p:cNvPr id="135" name="Google Shape;135;p20"/>
          <p:cNvSpPr txBox="1"/>
          <p:nvPr/>
        </p:nvSpPr>
        <p:spPr>
          <a:xfrm>
            <a:off x="6059275" y="3003300"/>
            <a:ext cx="2214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s"/>
              <a:t>  +</a:t>
            </a:r>
            <a:r>
              <a:rPr lang="es"/>
              <a:t>     </a:t>
            </a:r>
            <a:r>
              <a:rPr b="1" lang="es"/>
              <a:t>   -       +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Recapitulando...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dk1"/>
                </a:solidFill>
              </a:rPr>
              <a:t>Divisor de Corriente</a:t>
            </a:r>
            <a:endParaRPr u="sng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Nos permite calcular la corriente sobre un componente específico, conociendo únicamente la corriente de la fuente y los valores de todos los resistores.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La fórmula es: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038" y="3415825"/>
            <a:ext cx="2099925" cy="9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