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4e161e0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4e161e0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e67684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2e67684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3ea98b657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3ea98b657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4f027529b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4f027529b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ff84e80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4ff84e80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062d7df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5062d7df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4f027529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4f027529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4f027529b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4f027529b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4ff84e80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4ff84e80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4f027529b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4f027529b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4ff84e80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4ff84e80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ea98b6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3ea98b6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2e8984a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2e8984a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4f027529b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4f027529b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4ff84e8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4ff84e8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3ea98b657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3ea98b65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3ea98b657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3ea98b657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3ea98b657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3ea98b657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3ea98b657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3ea98b657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3ea98b65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3ea98b65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3ea98b657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3ea98b657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e67684d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2e67684d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Relationship Id="rId4" Type="http://schemas.openxmlformats.org/officeDocument/2006/relationships/image" Target="../media/image25.jpg"/><Relationship Id="rId5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jp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0.jpg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Relationship Id="rId5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Relationship Id="rId4" Type="http://schemas.openxmlformats.org/officeDocument/2006/relationships/image" Target="../media/image43.png"/><Relationship Id="rId5" Type="http://schemas.openxmlformats.org/officeDocument/2006/relationships/image" Target="../media/image49.png"/><Relationship Id="rId6" Type="http://schemas.openxmlformats.org/officeDocument/2006/relationships/image" Target="../media/image48.png"/><Relationship Id="rId7" Type="http://schemas.openxmlformats.org/officeDocument/2006/relationships/image" Target="../media/image47.png"/><Relationship Id="rId8" Type="http://schemas.openxmlformats.org/officeDocument/2006/relationships/image" Target="../media/image4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1.png"/><Relationship Id="rId4" Type="http://schemas.openxmlformats.org/officeDocument/2006/relationships/image" Target="../media/image37.png"/><Relationship Id="rId5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57525" y="2291550"/>
            <a:ext cx="1860300" cy="5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lt1"/>
                </a:solidFill>
              </a:rPr>
              <a:t>LABORATORIO GRUPO 3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8550" y="4681850"/>
            <a:ext cx="8520600" cy="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Ejercicio 3.d y Tp1-Parte3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519875" y="1036950"/>
            <a:ext cx="45300" cy="30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787850" y="1998300"/>
            <a:ext cx="3798600" cy="11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Biancardi, Julián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Czop, Santiago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Capón Blanquer, Mateo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22618" t="0"/>
          <a:stretch/>
        </p:blipFill>
        <p:spPr>
          <a:xfrm>
            <a:off x="1165313" y="971055"/>
            <a:ext cx="6630301" cy="4172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3700" y="333100"/>
            <a:ext cx="3213534" cy="4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26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Espacio para Consultas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550" y="1114725"/>
            <a:ext cx="4746900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/>
          <p:nvPr/>
        </p:nvSpPr>
        <p:spPr>
          <a:xfrm>
            <a:off x="0" y="0"/>
            <a:ext cx="52932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type="ctrTitle"/>
          </p:nvPr>
        </p:nvSpPr>
        <p:spPr>
          <a:xfrm>
            <a:off x="247275" y="178100"/>
            <a:ext cx="3798600" cy="6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TP1 - Parte 3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1" name="Google Shape;151;p24"/>
          <p:cNvSpPr txBox="1"/>
          <p:nvPr>
            <p:ph type="ctrTitle"/>
          </p:nvPr>
        </p:nvSpPr>
        <p:spPr>
          <a:xfrm>
            <a:off x="247275" y="1225825"/>
            <a:ext cx="4874700" cy="32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Enunciado : Calcular la resistencia interna y </a:t>
            </a:r>
            <a:r>
              <a:rPr lang="es" sz="1800">
                <a:solidFill>
                  <a:schemeClr val="lt1"/>
                </a:solidFill>
              </a:rPr>
              <a:t>regulación</a:t>
            </a:r>
            <a:r>
              <a:rPr lang="es" sz="1800">
                <a:solidFill>
                  <a:schemeClr val="lt1"/>
                </a:solidFill>
              </a:rPr>
              <a:t> de carga de una fuente real.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Para la realización utilizamos: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Banco de ensayos o pruebas</a:t>
            </a:r>
            <a:endParaRPr sz="18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Multimetro “metex 3800”</a:t>
            </a:r>
            <a:endParaRPr sz="1800"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FFFFFF"/>
                </a:solidFill>
              </a:rPr>
              <a:t>(http://wrack.ped.muni.cz/datasheet/soubory/3800.pdf)</a:t>
            </a:r>
            <a:endParaRPr sz="1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Componentes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022" y="3584063"/>
            <a:ext cx="2383674" cy="86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650" y="108650"/>
            <a:ext cx="3620425" cy="2715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2175" y="2867750"/>
            <a:ext cx="1080350" cy="221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3850800" y="0"/>
            <a:ext cx="5293200" cy="5143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675" y="2877802"/>
            <a:ext cx="2174450" cy="103118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>
            <p:ph type="ctrTitle"/>
          </p:nvPr>
        </p:nvSpPr>
        <p:spPr>
          <a:xfrm>
            <a:off x="3991450" y="1107900"/>
            <a:ext cx="4874700" cy="29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Donde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s" sz="2400">
                <a:solidFill>
                  <a:schemeClr val="lt1"/>
                </a:solidFill>
              </a:rPr>
              <a:t>Vo : </a:t>
            </a:r>
            <a:r>
              <a:rPr lang="es" sz="2400">
                <a:solidFill>
                  <a:schemeClr val="lt1"/>
                </a:solidFill>
              </a:rPr>
              <a:t>Tensión</a:t>
            </a:r>
            <a:r>
              <a:rPr lang="es" sz="2400">
                <a:solidFill>
                  <a:schemeClr val="lt1"/>
                </a:solidFill>
              </a:rPr>
              <a:t> en </a:t>
            </a:r>
            <a:r>
              <a:rPr lang="es" sz="2400">
                <a:solidFill>
                  <a:schemeClr val="lt1"/>
                </a:solidFill>
              </a:rPr>
              <a:t>vacío</a:t>
            </a:r>
            <a:endParaRPr sz="24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s" sz="2400">
                <a:solidFill>
                  <a:schemeClr val="lt1"/>
                </a:solidFill>
              </a:rPr>
              <a:t>Vpc : </a:t>
            </a:r>
            <a:r>
              <a:rPr lang="es" sz="2400">
                <a:solidFill>
                  <a:schemeClr val="lt1"/>
                </a:solidFill>
              </a:rPr>
              <a:t>Tensión</a:t>
            </a:r>
            <a:r>
              <a:rPr lang="es" sz="2400">
                <a:solidFill>
                  <a:schemeClr val="lt1"/>
                </a:solidFill>
              </a:rPr>
              <a:t> con carga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s" sz="2400">
                <a:solidFill>
                  <a:schemeClr val="lt1"/>
                </a:solidFill>
              </a:rPr>
              <a:t>In : Corriente nominal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450" y="620313"/>
            <a:ext cx="2174459" cy="195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6"/>
          <p:cNvGrpSpPr/>
          <p:nvPr/>
        </p:nvGrpSpPr>
        <p:grpSpPr>
          <a:xfrm>
            <a:off x="249325" y="773425"/>
            <a:ext cx="8099951" cy="3529425"/>
            <a:chOff x="249325" y="773425"/>
            <a:chExt cx="8099951" cy="3529425"/>
          </a:xfrm>
        </p:grpSpPr>
        <p:pic>
          <p:nvPicPr>
            <p:cNvPr id="168" name="Google Shape;168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05050" y="1264587"/>
              <a:ext cx="1244226" cy="2547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9" name="Google Shape;169;p26"/>
            <p:cNvGrpSpPr/>
            <p:nvPr/>
          </p:nvGrpSpPr>
          <p:grpSpPr>
            <a:xfrm>
              <a:off x="249325" y="773425"/>
              <a:ext cx="5646350" cy="3529425"/>
              <a:chOff x="0" y="1101125"/>
              <a:chExt cx="5646350" cy="3529425"/>
            </a:xfrm>
          </p:grpSpPr>
          <p:pic>
            <p:nvPicPr>
              <p:cNvPr id="170" name="Google Shape;170;p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1550" y="2923575"/>
                <a:ext cx="5437799" cy="17069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1" name="Google Shape;171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0" y="1101125"/>
                <a:ext cx="5646350" cy="14706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2" name="Google Shape;172;p26"/>
              <p:cNvSpPr/>
              <p:nvPr/>
            </p:nvSpPr>
            <p:spPr>
              <a:xfrm>
                <a:off x="591275" y="1944850"/>
                <a:ext cx="4958400" cy="213600"/>
              </a:xfrm>
              <a:prstGeom prst="rect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6"/>
              <p:cNvSpPr/>
              <p:nvPr/>
            </p:nvSpPr>
            <p:spPr>
              <a:xfrm>
                <a:off x="636800" y="4006450"/>
                <a:ext cx="4720500" cy="339000"/>
              </a:xfrm>
              <a:prstGeom prst="rect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375150" y="311875"/>
            <a:ext cx="85077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97A7"/>
                </a:solidFill>
                <a:highlight>
                  <a:srgbClr val="FFFFFF"/>
                </a:highlight>
              </a:rPr>
              <a:t>1</a:t>
            </a:r>
            <a:r>
              <a:rPr lang="es" sz="1800">
                <a:solidFill>
                  <a:srgbClr val="0097A7"/>
                </a:solidFill>
                <a:highlight>
                  <a:srgbClr val="FFFFFF"/>
                </a:highlight>
              </a:rPr>
              <a:t>.</a:t>
            </a:r>
            <a:r>
              <a:rPr lang="es" sz="1800">
                <a:solidFill>
                  <a:srgbClr val="595959"/>
                </a:solidFill>
              </a:rPr>
              <a:t>	Comenzamos midiendo l</a:t>
            </a:r>
            <a:r>
              <a:rPr lang="es" sz="1800">
                <a:solidFill>
                  <a:schemeClr val="dk2"/>
                </a:solidFill>
              </a:rPr>
              <a:t>a tensión en vacío de la fuente</a:t>
            </a:r>
            <a:r>
              <a:rPr lang="es" sz="1800">
                <a:solidFill>
                  <a:srgbClr val="595959"/>
                </a:solidFill>
              </a:rPr>
              <a:t> (</a:t>
            </a:r>
            <a:r>
              <a:rPr lang="es" sz="1800">
                <a:solidFill>
                  <a:schemeClr val="dk2"/>
                </a:solidFill>
              </a:rPr>
              <a:t>V</a:t>
            </a:r>
            <a:r>
              <a:rPr baseline="-25000" lang="es" sz="1800">
                <a:solidFill>
                  <a:schemeClr val="dk2"/>
                </a:solidFill>
              </a:rPr>
              <a:t>0</a:t>
            </a:r>
            <a:r>
              <a:rPr lang="es" sz="1800">
                <a:solidFill>
                  <a:srgbClr val="595959"/>
                </a:solidFill>
              </a:rPr>
              <a:t>)</a:t>
            </a:r>
            <a:r>
              <a:rPr lang="es" sz="1800">
                <a:solidFill>
                  <a:srgbClr val="595959"/>
                </a:solidFill>
              </a:rPr>
              <a:t>: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25" y="1033800"/>
            <a:ext cx="5088125" cy="387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6400" y="2634476"/>
            <a:ext cx="3048450" cy="6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375150" y="297625"/>
            <a:ext cx="8507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97A7"/>
                </a:solidFill>
                <a:highlight>
                  <a:srgbClr val="FFFFFF"/>
                </a:highlight>
              </a:rPr>
              <a:t>2</a:t>
            </a:r>
            <a:r>
              <a:rPr lang="es" sz="1800">
                <a:solidFill>
                  <a:srgbClr val="0097A7"/>
                </a:solidFill>
                <a:highlight>
                  <a:srgbClr val="FFFFFF"/>
                </a:highlight>
              </a:rPr>
              <a:t>.</a:t>
            </a:r>
            <a:r>
              <a:rPr lang="es" sz="1800">
                <a:solidFill>
                  <a:srgbClr val="595959"/>
                </a:solidFill>
              </a:rPr>
              <a:t>	Conectamos la carga y medimos nuevamente la </a:t>
            </a:r>
            <a:r>
              <a:rPr lang="es" sz="1800">
                <a:solidFill>
                  <a:srgbClr val="595959"/>
                </a:solidFill>
              </a:rPr>
              <a:t>tensión</a:t>
            </a:r>
            <a:r>
              <a:rPr lang="es" sz="1800">
                <a:solidFill>
                  <a:srgbClr val="595959"/>
                </a:solidFill>
              </a:rPr>
              <a:t> de la </a:t>
            </a:r>
            <a:r>
              <a:rPr lang="es" sz="1800">
                <a:solidFill>
                  <a:srgbClr val="595959"/>
                </a:solidFill>
              </a:rPr>
              <a:t>fuente ahora con la carga (Vpc) :</a:t>
            </a:r>
            <a:r>
              <a:rPr lang="es" sz="1800">
                <a:solidFill>
                  <a:srgbClr val="595959"/>
                </a:solidFill>
              </a:rPr>
              <a:t> 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86" name="Google Shape;186;p28"/>
          <p:cNvSpPr txBox="1"/>
          <p:nvPr>
            <p:ph idx="1" type="subTitle"/>
          </p:nvPr>
        </p:nvSpPr>
        <p:spPr>
          <a:xfrm>
            <a:off x="5418838" y="2932850"/>
            <a:ext cx="36534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(Notamos como la </a:t>
            </a:r>
            <a:r>
              <a:rPr lang="es" sz="1200"/>
              <a:t>tensión</a:t>
            </a:r>
            <a:r>
              <a:rPr lang="es" sz="1200"/>
              <a:t> de la fuente decae al conectarle la carga)</a:t>
            </a:r>
            <a:endParaRPr sz="1200"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25" y="1011025"/>
            <a:ext cx="4624524" cy="391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4525" y="2439075"/>
            <a:ext cx="2774444" cy="5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/>
        </p:nvSpPr>
        <p:spPr>
          <a:xfrm>
            <a:off x="375150" y="297625"/>
            <a:ext cx="85077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97A7"/>
                </a:solidFill>
                <a:highlight>
                  <a:srgbClr val="FFFFFF"/>
                </a:highlight>
              </a:rPr>
              <a:t>3</a:t>
            </a:r>
            <a:r>
              <a:rPr lang="es" sz="1800">
                <a:solidFill>
                  <a:srgbClr val="0097A7"/>
                </a:solidFill>
                <a:highlight>
                  <a:srgbClr val="FFFFFF"/>
                </a:highlight>
              </a:rPr>
              <a:t>.</a:t>
            </a:r>
            <a:r>
              <a:rPr lang="es" sz="1800">
                <a:solidFill>
                  <a:srgbClr val="595959"/>
                </a:solidFill>
              </a:rPr>
              <a:t>	Luego medimos la corriente nominal del circuito con la carga (In) :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00" y="1084488"/>
            <a:ext cx="4720599" cy="371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5950" y="2755025"/>
            <a:ext cx="2721300" cy="3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/>
        </p:nvSpPr>
        <p:spPr>
          <a:xfrm>
            <a:off x="318150" y="190775"/>
            <a:ext cx="85077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97A7"/>
                </a:solidFill>
                <a:highlight>
                  <a:srgbClr val="FFFFFF"/>
                </a:highlight>
              </a:rPr>
              <a:t>4</a:t>
            </a:r>
            <a:r>
              <a:rPr lang="es" sz="1800">
                <a:solidFill>
                  <a:srgbClr val="0097A7"/>
                </a:solidFill>
                <a:highlight>
                  <a:srgbClr val="FFFFFF"/>
                </a:highlight>
              </a:rPr>
              <a:t>.</a:t>
            </a:r>
            <a:r>
              <a:rPr lang="es" sz="1800">
                <a:solidFill>
                  <a:srgbClr val="595959"/>
                </a:solidFill>
              </a:rPr>
              <a:t>	</a:t>
            </a:r>
            <a:r>
              <a:rPr lang="es" sz="1800">
                <a:solidFill>
                  <a:srgbClr val="666666"/>
                </a:solidFill>
              </a:rPr>
              <a:t>Calculamos</a:t>
            </a:r>
            <a:r>
              <a:rPr lang="es" sz="1800">
                <a:solidFill>
                  <a:srgbClr val="595959"/>
                </a:solidFill>
              </a:rPr>
              <a:t> la </a:t>
            </a:r>
            <a:r>
              <a:rPr lang="es" sz="1800">
                <a:solidFill>
                  <a:schemeClr val="dk2"/>
                </a:solidFill>
              </a:rPr>
              <a:t>R</a:t>
            </a:r>
            <a:r>
              <a:rPr baseline="-25000" lang="es" sz="1800">
                <a:solidFill>
                  <a:schemeClr val="dk2"/>
                </a:solidFill>
              </a:rPr>
              <a:t>i</a:t>
            </a:r>
            <a:r>
              <a:rPr lang="es" sz="1800">
                <a:solidFill>
                  <a:schemeClr val="dk2"/>
                </a:solidFill>
              </a:rPr>
              <a:t> </a:t>
            </a:r>
            <a:r>
              <a:rPr lang="es" sz="1800">
                <a:solidFill>
                  <a:srgbClr val="595959"/>
                </a:solidFill>
              </a:rPr>
              <a:t> (resistencia interna de la fuente)  con los valores medidos: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850" y="652125"/>
            <a:ext cx="4093005" cy="6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1000" y="1382775"/>
            <a:ext cx="4761285" cy="58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175" y="2104625"/>
            <a:ext cx="7012400" cy="28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600" y="1358525"/>
            <a:ext cx="4516800" cy="24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●"/>
            </a:pPr>
            <a:r>
              <a:rPr lang="es">
                <a:solidFill>
                  <a:srgbClr val="FFFFFF"/>
                </a:solidFill>
              </a:rPr>
              <a:t>TP0 - Ejercicio 3D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735650"/>
            <a:ext cx="4532400" cy="16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FFFFFF"/>
                </a:solidFill>
              </a:rPr>
              <a:t>Enunciado</a:t>
            </a:r>
            <a:endParaRPr u="sng">
              <a:solidFill>
                <a:srgbClr val="FFFFFF"/>
              </a:solidFill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FFFFFF"/>
                </a:solidFill>
              </a:rPr>
              <a:t>Determine las gráficas de la tensión y la corriente en el capacitor, durante el transitorio.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775" y="1362100"/>
            <a:ext cx="3628950" cy="24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2"/>
          <p:cNvGrpSpPr/>
          <p:nvPr/>
        </p:nvGrpSpPr>
        <p:grpSpPr>
          <a:xfrm>
            <a:off x="156350" y="216500"/>
            <a:ext cx="8698503" cy="4752376"/>
            <a:chOff x="156350" y="216500"/>
            <a:chExt cx="8698503" cy="4752376"/>
          </a:xfrm>
        </p:grpSpPr>
        <p:grpSp>
          <p:nvGrpSpPr>
            <p:cNvPr id="214" name="Google Shape;214;p32"/>
            <p:cNvGrpSpPr/>
            <p:nvPr/>
          </p:nvGrpSpPr>
          <p:grpSpPr>
            <a:xfrm>
              <a:off x="191986" y="216500"/>
              <a:ext cx="8662866" cy="4752376"/>
              <a:chOff x="191986" y="216500"/>
              <a:chExt cx="8662866" cy="4752376"/>
            </a:xfrm>
          </p:grpSpPr>
          <p:sp>
            <p:nvSpPr>
              <p:cNvPr id="215" name="Google Shape;215;p32"/>
              <p:cNvSpPr/>
              <p:nvPr/>
            </p:nvSpPr>
            <p:spPr>
              <a:xfrm flipH="1" rot="-5400000">
                <a:off x="1663087" y="2122400"/>
                <a:ext cx="860700" cy="4872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16" name="Google Shape;216;p3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1986" y="216500"/>
                <a:ext cx="3197626" cy="16376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7" name="Google Shape;217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91375" y="320563"/>
                <a:ext cx="2241925" cy="1944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8" name="Google Shape;218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606300" y="3082675"/>
                <a:ext cx="2583124" cy="18684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235100" y="358750"/>
                <a:ext cx="2466700" cy="18684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6082050" y="3064976"/>
                <a:ext cx="2772803" cy="1903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1" name="Google Shape;221;p3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56350" y="2806850"/>
              <a:ext cx="3191950" cy="1981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" type="subTitle"/>
          </p:nvPr>
        </p:nvSpPr>
        <p:spPr>
          <a:xfrm>
            <a:off x="376375" y="647975"/>
            <a:ext cx="85206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Que significa la regulación de carga?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Es la capacidad que tiene una fuente en regular su tensión independientemente de la corriente que se le solicite</a:t>
            </a:r>
            <a:endParaRPr sz="1800"/>
          </a:p>
        </p:txBody>
      </p:sp>
      <p:sp>
        <p:nvSpPr>
          <p:cNvPr id="227" name="Google Shape;227;p33"/>
          <p:cNvSpPr txBox="1"/>
          <p:nvPr/>
        </p:nvSpPr>
        <p:spPr>
          <a:xfrm>
            <a:off x="318150" y="190775"/>
            <a:ext cx="85077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0097A7"/>
                </a:solidFill>
                <a:highlight>
                  <a:srgbClr val="FFFFFF"/>
                </a:highlight>
              </a:rPr>
              <a:t>5</a:t>
            </a:r>
            <a:r>
              <a:rPr lang="es" sz="1800">
                <a:solidFill>
                  <a:srgbClr val="0097A7"/>
                </a:solidFill>
                <a:highlight>
                  <a:srgbClr val="FFFFFF"/>
                </a:highlight>
              </a:rPr>
              <a:t>.</a:t>
            </a:r>
            <a:r>
              <a:rPr lang="es" sz="1800">
                <a:solidFill>
                  <a:srgbClr val="595959"/>
                </a:solidFill>
              </a:rPr>
              <a:t>	</a:t>
            </a:r>
            <a:r>
              <a:rPr lang="es" sz="1800">
                <a:solidFill>
                  <a:srgbClr val="666666"/>
                </a:solidFill>
              </a:rPr>
              <a:t>Calculamos</a:t>
            </a:r>
            <a:r>
              <a:rPr lang="es" sz="1800">
                <a:solidFill>
                  <a:srgbClr val="595959"/>
                </a:solidFill>
              </a:rPr>
              <a:t> la </a:t>
            </a:r>
            <a:r>
              <a:rPr lang="es" sz="1800">
                <a:solidFill>
                  <a:schemeClr val="dk2"/>
                </a:solidFill>
              </a:rPr>
              <a:t>regulación de carga (n)</a:t>
            </a:r>
            <a:r>
              <a:rPr lang="es" sz="1800">
                <a:solidFill>
                  <a:srgbClr val="595959"/>
                </a:solidFill>
              </a:rPr>
              <a:t> :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274" y="1825475"/>
            <a:ext cx="5129455" cy="4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5800" y="2405600"/>
            <a:ext cx="3363237" cy="4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150" y="2911200"/>
            <a:ext cx="6641149" cy="20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26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Espacio para Consultas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550" y="1114725"/>
            <a:ext cx="4746900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1 - Simplificar el circuito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75" y="1213687"/>
            <a:ext cx="4038053" cy="71853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350300" y="3091825"/>
            <a:ext cx="4434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~</a:t>
            </a:r>
            <a:endParaRPr sz="36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07324"/>
            <a:ext cx="4038599" cy="278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8444" y="2141413"/>
            <a:ext cx="3803856" cy="271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0975" y="1416574"/>
            <a:ext cx="1727975" cy="3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161350" y="1293225"/>
            <a:ext cx="51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y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23025" y="1397550"/>
            <a:ext cx="6384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Elegimos nuestra red externa</a:t>
            </a:r>
            <a:endParaRPr sz="18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650" y="1968275"/>
            <a:ext cx="4000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2 - Aplicar Thevenin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25" y="2701250"/>
            <a:ext cx="4153575" cy="34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425" y="3927400"/>
            <a:ext cx="4516749" cy="664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223025" y="2049400"/>
            <a:ext cx="57864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Calculamos la resistencia de Thevenin</a:t>
            </a:r>
            <a:endParaRPr sz="1800"/>
          </a:p>
        </p:txBody>
      </p:sp>
      <p:sp>
        <p:nvSpPr>
          <p:cNvPr id="86" name="Google Shape;86;p16"/>
          <p:cNvSpPr txBox="1"/>
          <p:nvPr/>
        </p:nvSpPr>
        <p:spPr>
          <a:xfrm>
            <a:off x="223025" y="3253738"/>
            <a:ext cx="5786400" cy="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Calculamos la tensión de Thevenin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311700" y="1861250"/>
            <a:ext cx="6384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La solución a la ecuación diferencial 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3 - Encontrar las ecuaciones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11504" r="0" t="13770"/>
          <a:stretch/>
        </p:blipFill>
        <p:spPr>
          <a:xfrm>
            <a:off x="5302425" y="1547956"/>
            <a:ext cx="3248750" cy="2590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50" y="2391600"/>
            <a:ext cx="3933950" cy="3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450" y="3322263"/>
            <a:ext cx="3541974" cy="3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450" y="4252925"/>
            <a:ext cx="3111226" cy="6723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311700" y="2804275"/>
            <a:ext cx="450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Para obtener la tensión, dividimos por C</a:t>
            </a:r>
            <a:r>
              <a:rPr baseline="-25000" lang="es" sz="1800"/>
              <a:t>eq</a:t>
            </a:r>
            <a:endParaRPr baseline="-25000" sz="1800"/>
          </a:p>
        </p:txBody>
      </p:sp>
      <p:sp>
        <p:nvSpPr>
          <p:cNvPr id="98" name="Google Shape;98;p17"/>
          <p:cNvSpPr txBox="1"/>
          <p:nvPr/>
        </p:nvSpPr>
        <p:spPr>
          <a:xfrm>
            <a:off x="311700" y="3734950"/>
            <a:ext cx="6384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Para obtener la corriente, hacemos dQ/dt</a:t>
            </a:r>
            <a:endParaRPr sz="18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1450" y="1206600"/>
            <a:ext cx="3248749" cy="614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4 - Resolver el problema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00" y="3931057"/>
            <a:ext cx="3583975" cy="43649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311700" y="1352375"/>
            <a:ext cx="63849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La tensión de ambos capacitores es la misma</a:t>
            </a:r>
            <a:endParaRPr sz="1800"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400" y="3113936"/>
            <a:ext cx="4171600" cy="436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400" y="2296800"/>
            <a:ext cx="3786508" cy="436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5800" y="1551900"/>
            <a:ext cx="2976325" cy="29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4 - Resolver el problema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00" y="1453800"/>
            <a:ext cx="6871476" cy="8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88" y="3253463"/>
            <a:ext cx="6871493" cy="8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600" y="2471987"/>
            <a:ext cx="3213336" cy="4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500" y="4331350"/>
            <a:ext cx="3213534" cy="4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5 - Graficar la tensión y corriente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55545" t="34322"/>
          <a:stretch/>
        </p:blipFill>
        <p:spPr>
          <a:xfrm>
            <a:off x="0" y="1668425"/>
            <a:ext cx="4845243" cy="348594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6208375" y="1747975"/>
            <a:ext cx="251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400" y="3050936"/>
            <a:ext cx="4171600" cy="436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40011" l="13245" r="23076" t="0"/>
          <a:stretch/>
        </p:blipFill>
        <p:spPr>
          <a:xfrm>
            <a:off x="861038" y="938299"/>
            <a:ext cx="7421933" cy="4084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850" y="131337"/>
            <a:ext cx="3213336" cy="4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