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 SemiBold"/>
      <p:regular r:id="rId21"/>
      <p:bold r:id="rId22"/>
      <p:italic r:id="rId23"/>
      <p:boldItalic r:id="rId24"/>
    </p:embeddedFont>
    <p:embeddedFont>
      <p:font typeface="Lor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SemiBold-bold.fntdata"/><Relationship Id="rId21" Type="http://schemas.openxmlformats.org/officeDocument/2006/relationships/font" Target="fonts/MontserratSemiBold-regular.fntdata"/><Relationship Id="rId24" Type="http://schemas.openxmlformats.org/officeDocument/2006/relationships/font" Target="fonts/MontserratSemiBold-boldItalic.fntdata"/><Relationship Id="rId23" Type="http://schemas.openxmlformats.org/officeDocument/2006/relationships/font" Target="fonts/Montserrat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5560fe7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5560fe7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7d54283a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7d54283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7d54283a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7d54283a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7d54283a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7d54283a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830a3e6b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830a3e6b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7d54283a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7d54283a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5560fe79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5560fe79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830a3e6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830a3e6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5560fe79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5560fe79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5560fe79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5560fe79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5560fe79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5560fe79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84a85dfd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84a85dfd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5560fe79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5560fe79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7d54283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7d54283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57525" y="2291550"/>
            <a:ext cx="1860300" cy="56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lt1"/>
                </a:solidFill>
              </a:rPr>
              <a:t>LABORATORIO GRUPO 3</a:t>
            </a:r>
            <a:endParaRPr b="1" sz="14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8550" y="4681850"/>
            <a:ext cx="8520600" cy="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lt1"/>
                </a:solidFill>
              </a:rPr>
              <a:t>Ejercicios de Parcial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519875" y="1036950"/>
            <a:ext cx="45300" cy="306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3787850" y="1998300"/>
            <a:ext cx="3798600" cy="11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</a:rPr>
              <a:t>Biancardi, Julián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</a:rPr>
              <a:t>Czop, Santiago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</a:rPr>
              <a:t>Capón Blanquer, Mateo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0" y="0"/>
            <a:ext cx="9144000" cy="11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Parte B 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¿Qué mide un MMD de verdadero valor eficaz en modo CA (3½ dígitos, incert.=±(1 %lect.+ 2 díg.), usar rango óptimo)? Determine el valor pico a pico.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387375" y="1647400"/>
            <a:ext cx="58590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componente en continua vale</a:t>
            </a:r>
            <a:r>
              <a:rPr lang="e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429275" y="3450200"/>
            <a:ext cx="84594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Entonces, la componente en alterna es igual a la onda original desplazada en 5V.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513" y="2314950"/>
            <a:ext cx="4065550" cy="62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/>
          <p:nvPr/>
        </p:nvSpPr>
        <p:spPr>
          <a:xfrm>
            <a:off x="0" y="0"/>
            <a:ext cx="9144000" cy="11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Parte B 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¿Qué mide un MMD de verdadero valor eficaz en modo CA (3½ dígitos, incert.=±(1 %lect.+ 2 díg.), usar rango óptimo)? Determine el valor pico a pico.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387375" y="1647400"/>
            <a:ext cx="58590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</a:t>
            </a:r>
            <a:r>
              <a:rPr lang="es"/>
              <a:t>último,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41353" l="31529" r="35926" t="48272"/>
          <a:stretch/>
        </p:blipFill>
        <p:spPr>
          <a:xfrm>
            <a:off x="1200650" y="2193749"/>
            <a:ext cx="7109477" cy="127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0" y="0"/>
            <a:ext cx="9144000" cy="11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Parte B 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¿Qué mide un MMD de verdadero valor eficaz en modo CA (3½ dígitos, incert.=±(1 %lect.+ 2 díg.), usar rango óptimo)? Determine el valor pico a pico.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299925" y="1265825"/>
            <a:ext cx="58590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modo de verificación, se observa: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299925" y="2539950"/>
            <a:ext cx="49209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Por lo tanto, se cumple la igualdad: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26139" l="31368" r="46526" t="65794"/>
          <a:stretch/>
        </p:blipFill>
        <p:spPr>
          <a:xfrm>
            <a:off x="2465025" y="3531100"/>
            <a:ext cx="3876125" cy="79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 rotWithShape="1">
          <a:blip r:embed="rId4">
            <a:alphaModFix/>
          </a:blip>
          <a:srcRect b="58172" l="29939" r="33020" t="33073"/>
          <a:stretch/>
        </p:blipFill>
        <p:spPr>
          <a:xfrm>
            <a:off x="1914695" y="2913575"/>
            <a:ext cx="5314613" cy="706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 rotWithShape="1">
          <a:blip r:embed="rId5">
            <a:alphaModFix/>
          </a:blip>
          <a:srcRect b="20556" l="31645" r="56096" t="73106"/>
          <a:stretch/>
        </p:blipFill>
        <p:spPr>
          <a:xfrm>
            <a:off x="2927925" y="4326800"/>
            <a:ext cx="1961174" cy="57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 rotWithShape="1">
          <a:blip r:embed="rId6">
            <a:alphaModFix/>
          </a:blip>
          <a:srcRect b="29616" l="31204" r="32646" t="58501"/>
          <a:stretch/>
        </p:blipFill>
        <p:spPr>
          <a:xfrm>
            <a:off x="2372325" y="1677400"/>
            <a:ext cx="3821798" cy="70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262925" y="1325650"/>
            <a:ext cx="6109500" cy="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El rango óptimo es el que tiene alcance 20V. Entonces: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25"/>
          <p:cNvSpPr/>
          <p:nvPr/>
        </p:nvSpPr>
        <p:spPr>
          <a:xfrm>
            <a:off x="0" y="0"/>
            <a:ext cx="9144000" cy="11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Parte B 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¿Qué mide un MMD de verdadero valor eficaz en modo CA (3½ dígitos, incert.=±(1 %lect.+ 2 díg.), usar rango óptimo)? Determine el valor pico a pico.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4900" y="2596575"/>
            <a:ext cx="3201698" cy="4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262925" y="2352175"/>
            <a:ext cx="13707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Siendo</a:t>
            </a:r>
            <a:r>
              <a:rPr lang="es"/>
              <a:t> </a:t>
            </a:r>
            <a:endParaRPr/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4">
            <a:alphaModFix/>
          </a:blip>
          <a:srcRect b="52593" l="30555" r="44804" t="39770"/>
          <a:stretch/>
        </p:blipFill>
        <p:spPr>
          <a:xfrm>
            <a:off x="2926875" y="1838838"/>
            <a:ext cx="2858899" cy="4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262925" y="3224550"/>
            <a:ext cx="85692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Con un MMD de 2000 cuentas los alcances son (2 , 20 , 200 ..). Eligiendo un alcance de 20V el mínimo dígito será de 0,01V ,entonces:</a:t>
            </a:r>
            <a:endParaRPr sz="1800"/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5">
            <a:alphaModFix/>
          </a:blip>
          <a:srcRect b="63111" l="31692" r="33292" t="29971"/>
          <a:stretch/>
        </p:blipFill>
        <p:spPr>
          <a:xfrm>
            <a:off x="2329125" y="4225625"/>
            <a:ext cx="4485739" cy="49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/>
          <p:nvPr/>
        </p:nvSpPr>
        <p:spPr>
          <a:xfrm>
            <a:off x="1926000" y="2368725"/>
            <a:ext cx="5292000" cy="18684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2724900" y="3709996"/>
            <a:ext cx="3343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666666"/>
                </a:solidFill>
              </a:rPr>
              <a:t>(Aproximando a la primera cifra significativa)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638725" y="1449400"/>
            <a:ext cx="7722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Rta:</a:t>
            </a:r>
            <a:endParaRPr sz="1800"/>
          </a:p>
        </p:txBody>
      </p:sp>
      <p:sp>
        <p:nvSpPr>
          <p:cNvPr id="187" name="Google Shape;187;p26"/>
          <p:cNvSpPr/>
          <p:nvPr/>
        </p:nvSpPr>
        <p:spPr>
          <a:xfrm>
            <a:off x="0" y="0"/>
            <a:ext cx="9144000" cy="11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Parte B 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¿Qué mide un MMD de verdadero valor eficaz en modo CA (3½ dígitos, incert.=±(1 %lect.+ 2 díg.), usar rango óptimo)? Determine el valor pico a pico.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 b="41863" l="30961" r="44561" t="51008"/>
          <a:stretch/>
        </p:blipFill>
        <p:spPr>
          <a:xfrm>
            <a:off x="2164437" y="2801475"/>
            <a:ext cx="4162925" cy="6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26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Espacio para Consultas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550" y="1114725"/>
            <a:ext cx="4746900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1700" y="3808600"/>
            <a:ext cx="2140594" cy="12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4294967295" type="body"/>
          </p:nvPr>
        </p:nvSpPr>
        <p:spPr>
          <a:xfrm>
            <a:off x="306675" y="54600"/>
            <a:ext cx="86217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 sz="1600">
                <a:solidFill>
                  <a:srgbClr val="FFFFFF"/>
                </a:solidFill>
              </a:rPr>
              <a:t>Coloquio 16/12/2013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33825" y="161875"/>
            <a:ext cx="8567400" cy="3377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lt1"/>
                </a:solidFill>
              </a:rPr>
              <a:t>												</a:t>
            </a:r>
            <a:r>
              <a:rPr lang="es">
                <a:solidFill>
                  <a:schemeClr val="lt1"/>
                </a:solidFill>
              </a:rPr>
              <a:t>              </a:t>
            </a:r>
            <a:r>
              <a:rPr i="1" lang="es">
                <a:solidFill>
                  <a:schemeClr val="lt1"/>
                </a:solidFill>
              </a:rPr>
              <a:t>Coloquio  16/12/2013</a:t>
            </a:r>
            <a:endParaRPr i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u="sng">
                <a:solidFill>
                  <a:schemeClr val="lt1"/>
                </a:solidFill>
              </a:rPr>
              <a:t>Enunciado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</a:rPr>
              <a:t>Se mide una señal de tensión periódica; en la figura se muestra un período. 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</a:rPr>
              <a:t>a) ¿Qué mide un MMD en modo CC (3½ dígitos, incert.=±(0,5 %lect.+ 1 díg.), usar rango óptimo)?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</a:rPr>
              <a:t>b) ¿Qué mide un MMD de verdadero valor eficaz en modo CA (3½ dígitos, incert.=±(1 %lect.+ 2 díg.), usar rango óptimo)? Determine el valor pico a pico.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121500" y="1414263"/>
            <a:ext cx="89010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Un MMD en modo CC medirá la señal continua resultante de la señal</a:t>
            </a:r>
            <a:endParaRPr sz="1800"/>
          </a:p>
        </p:txBody>
      </p:sp>
      <p:sp>
        <p:nvSpPr>
          <p:cNvPr id="70" name="Google Shape;70;p15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Parte A 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lt1"/>
                </a:solidFill>
              </a:rPr>
              <a:t>¿Qué mide un MMD en modo CC (3½ dígitos, incert.=±(0,5 %lect.+ 1 díg.), usar rango óptimo)?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325" y="2214863"/>
            <a:ext cx="2140594" cy="12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650" y="2170775"/>
            <a:ext cx="2395525" cy="13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4010300" y="2738575"/>
            <a:ext cx="809400" cy="24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679900" y="3986500"/>
            <a:ext cx="5470200" cy="583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Con lo que debemos calcular el</a:t>
            </a:r>
            <a:r>
              <a:rPr lang="es" sz="180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i="1" lang="es" sz="1800" u="sng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valor medio</a:t>
            </a:r>
            <a:r>
              <a:rPr lang="es" sz="1800">
                <a:solidFill>
                  <a:srgbClr val="FFFFFF"/>
                </a:solidFill>
              </a:rPr>
              <a:t> de la señal provista</a:t>
            </a:r>
            <a:endParaRPr>
              <a:solidFill>
                <a:srgbClr val="FFFFFF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6"/>
          <p:cNvGrpSpPr/>
          <p:nvPr/>
        </p:nvGrpSpPr>
        <p:grpSpPr>
          <a:xfrm>
            <a:off x="3072488" y="1500575"/>
            <a:ext cx="2999025" cy="1344300"/>
            <a:chOff x="2911588" y="926650"/>
            <a:chExt cx="2999025" cy="1344300"/>
          </a:xfrm>
        </p:grpSpPr>
        <p:grpSp>
          <p:nvGrpSpPr>
            <p:cNvPr id="80" name="Google Shape;80;p16"/>
            <p:cNvGrpSpPr/>
            <p:nvPr/>
          </p:nvGrpSpPr>
          <p:grpSpPr>
            <a:xfrm>
              <a:off x="2911588" y="926650"/>
              <a:ext cx="2999025" cy="1291900"/>
              <a:chOff x="2911588" y="926650"/>
              <a:chExt cx="2999025" cy="1291900"/>
            </a:xfrm>
          </p:grpSpPr>
          <p:pic>
            <p:nvPicPr>
              <p:cNvPr id="81" name="Google Shape;81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911588" y="926650"/>
                <a:ext cx="2140594" cy="12919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82" name="Google Shape;82;p16"/>
              <p:cNvCxnSpPr/>
              <p:nvPr/>
            </p:nvCxnSpPr>
            <p:spPr>
              <a:xfrm flipH="1" rot="10800000">
                <a:off x="4571463" y="1302450"/>
                <a:ext cx="1044900" cy="684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" name="Google Shape;83;p16"/>
              <p:cNvCxnSpPr/>
              <p:nvPr/>
            </p:nvCxnSpPr>
            <p:spPr>
              <a:xfrm>
                <a:off x="5572213" y="1339225"/>
                <a:ext cx="338400" cy="662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lgDash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84" name="Google Shape;84;p16"/>
            <p:cNvCxnSpPr/>
            <p:nvPr/>
          </p:nvCxnSpPr>
          <p:spPr>
            <a:xfrm flipH="1" rot="10800000">
              <a:off x="4223338" y="2266750"/>
              <a:ext cx="498900" cy="24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" name="Google Shape;85;p16"/>
            <p:cNvCxnSpPr/>
            <p:nvPr/>
          </p:nvCxnSpPr>
          <p:spPr>
            <a:xfrm rot="10800000">
              <a:off x="3159275" y="2264950"/>
              <a:ext cx="1177200" cy="6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86" name="Google Shape;86;p16"/>
          <p:cNvGrpSpPr/>
          <p:nvPr/>
        </p:nvGrpSpPr>
        <p:grpSpPr>
          <a:xfrm>
            <a:off x="1376000" y="3318125"/>
            <a:ext cx="3195997" cy="1526850"/>
            <a:chOff x="1376000" y="3163600"/>
            <a:chExt cx="3195997" cy="1526850"/>
          </a:xfrm>
        </p:grpSpPr>
        <p:pic>
          <p:nvPicPr>
            <p:cNvPr id="87" name="Google Shape;87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20800" y="3858850"/>
              <a:ext cx="2851197" cy="83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09100" y="3163600"/>
              <a:ext cx="1400275" cy="471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6"/>
            <p:cNvSpPr/>
            <p:nvPr/>
          </p:nvSpPr>
          <p:spPr>
            <a:xfrm>
              <a:off x="1376000" y="3336775"/>
              <a:ext cx="125100" cy="1251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1376000" y="4212100"/>
              <a:ext cx="125100" cy="125100"/>
            </a:xfrm>
            <a:prstGeom prst="ellipse">
              <a:avLst/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6"/>
          <p:cNvSpPr txBox="1"/>
          <p:nvPr>
            <p:ph idx="4294967295" type="body"/>
          </p:nvPr>
        </p:nvSpPr>
        <p:spPr>
          <a:xfrm>
            <a:off x="3935075" y="2947000"/>
            <a:ext cx="309600" cy="4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i="1" lang="es" sz="1600">
                <a:solidFill>
                  <a:schemeClr val="accent5"/>
                </a:solidFill>
              </a:rPr>
              <a:t>T</a:t>
            </a:r>
            <a:endParaRPr i="1" sz="1600">
              <a:solidFill>
                <a:schemeClr val="accent5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Parte A 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lt1"/>
                </a:solidFill>
              </a:rPr>
              <a:t>¿Qué mide un MMD en modo CC (3½ dígitos, incert.=±(0,5 %lect.+ 1 díg.), usar rango óptimo)?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338" y="2866875"/>
            <a:ext cx="3925315" cy="3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9788" y="4373950"/>
            <a:ext cx="4065550" cy="6212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195625" y="3609413"/>
            <a:ext cx="49596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Luego con el </a:t>
            </a:r>
            <a:r>
              <a:rPr lang="es" sz="1800"/>
              <a:t>área</a:t>
            </a:r>
            <a:r>
              <a:rPr lang="es" sz="1800"/>
              <a:t> calculamos el valor medio:</a:t>
            </a:r>
            <a:endParaRPr sz="18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25" y="1456700"/>
            <a:ext cx="2140594" cy="129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 flipH="1">
            <a:off x="767500" y="1821975"/>
            <a:ext cx="1016400" cy="684000"/>
          </a:xfrm>
          <a:prstGeom prst="rtTriangl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1783900" y="1821975"/>
            <a:ext cx="345900" cy="684000"/>
          </a:xfrm>
          <a:prstGeom prst="rtTriangl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 flipH="1">
            <a:off x="3792925" y="1760638"/>
            <a:ext cx="1016400" cy="684000"/>
          </a:xfrm>
          <a:prstGeom prst="rtTriangl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4809330" y="1760619"/>
            <a:ext cx="345900" cy="684000"/>
          </a:xfrm>
          <a:prstGeom prst="rtTriangle">
            <a:avLst/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71200" y="1902513"/>
            <a:ext cx="2386200" cy="52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13" y="-12250"/>
            <a:ext cx="9144000" cy="11277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Parte A 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lt1"/>
                </a:solidFill>
              </a:rPr>
              <a:t>¿Qué mide un MMD en modo CC (3½ dígitos, incert.=±(0,5 %lect.+ 1 díg.), usar rango óptimo)?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255575" y="1399225"/>
            <a:ext cx="63477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Por </a:t>
            </a:r>
            <a:r>
              <a:rPr lang="es" sz="1800"/>
              <a:t>último</a:t>
            </a:r>
            <a:r>
              <a:rPr lang="es" sz="1800"/>
              <a:t> calculamos el error que se comete con el MMD:</a:t>
            </a:r>
            <a:endParaRPr sz="1800"/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/>
          </a:blip>
          <a:srcRect b="0" l="4470" r="0" t="0"/>
          <a:stretch/>
        </p:blipFill>
        <p:spPr>
          <a:xfrm>
            <a:off x="2978450" y="1822375"/>
            <a:ext cx="3341249" cy="51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225" y="3313650"/>
            <a:ext cx="4389552" cy="3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1136" y="4141550"/>
            <a:ext cx="2856424" cy="30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/>
        </p:nvSpPr>
        <p:spPr>
          <a:xfrm>
            <a:off x="2984825" y="4377396"/>
            <a:ext cx="3343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>
                <a:solidFill>
                  <a:srgbClr val="666666"/>
                </a:solidFill>
              </a:rPr>
              <a:t>(Aproximando a la primera cifra significativa)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2745900" y="4045700"/>
            <a:ext cx="3652200" cy="8493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1943075" y="3782175"/>
            <a:ext cx="772200" cy="5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Rta:</a:t>
            </a:r>
            <a:endParaRPr sz="1800"/>
          </a:p>
        </p:txBody>
      </p:sp>
      <p:sp>
        <p:nvSpPr>
          <p:cNvPr id="118" name="Google Shape;118;p18"/>
          <p:cNvSpPr/>
          <p:nvPr/>
        </p:nvSpPr>
        <p:spPr>
          <a:xfrm>
            <a:off x="0" y="0"/>
            <a:ext cx="9144000" cy="11277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Parte A 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lt1"/>
                </a:solidFill>
              </a:rPr>
              <a:t>¿Qué mide un MMD en modo CC (3½ dígitos, incert.=±(0,5 %lect.+ 1 díg.), usar rango óptimo)?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subTitle"/>
          </p:nvPr>
        </p:nvSpPr>
        <p:spPr>
          <a:xfrm>
            <a:off x="287400" y="2490300"/>
            <a:ext cx="85692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Con un MMD de 2000 cuentas los alcances son (2 , 20 , 200 ..). </a:t>
            </a:r>
            <a:r>
              <a:rPr lang="es" sz="1800"/>
              <a:t>Eligiendo</a:t>
            </a:r>
            <a:r>
              <a:rPr lang="es" sz="1800"/>
              <a:t> un alcance de 20V el mínimo dígito será de 0,01V entonces: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26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Espacio para Consultas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550" y="1114725"/>
            <a:ext cx="4746900" cy="3820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0" y="0"/>
            <a:ext cx="9144000" cy="11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Parte B 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¿Qué mide un MMD de verdadero valor eficaz en modo CA (3½ dígitos, incert.=±(1 %lect.+ 2 díg.), usar rango óptimo)? Determine el valor pico a pico.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075" y="2104476"/>
            <a:ext cx="2255600" cy="13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525" y="2621563"/>
            <a:ext cx="1356050" cy="32712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2346075" y="3582700"/>
            <a:ext cx="38199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La onda ya se encuentra rectificada</a:t>
            </a:r>
            <a:endParaRPr sz="1800"/>
          </a:p>
        </p:txBody>
      </p:sp>
      <p:sp>
        <p:nvSpPr>
          <p:cNvPr id="134" name="Google Shape;134;p20"/>
          <p:cNvSpPr txBox="1"/>
          <p:nvPr/>
        </p:nvSpPr>
        <p:spPr>
          <a:xfrm>
            <a:off x="2400975" y="4273525"/>
            <a:ext cx="37650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</a:t>
            </a:r>
            <a:r>
              <a:rPr lang="es" sz="800"/>
              <a:t>Pico-Pico</a:t>
            </a:r>
            <a:r>
              <a:rPr lang="es"/>
              <a:t> = V</a:t>
            </a:r>
            <a:r>
              <a:rPr lang="es" sz="800"/>
              <a:t>MAX</a:t>
            </a:r>
            <a:r>
              <a:rPr lang="es"/>
              <a:t> - V</a:t>
            </a:r>
            <a:r>
              <a:rPr lang="es" sz="800"/>
              <a:t>MIN</a:t>
            </a:r>
            <a:r>
              <a:rPr lang="es"/>
              <a:t> = 10V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9144000" cy="1147800"/>
          </a:xfrm>
          <a:prstGeom prst="rect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Parte B 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¿Qué mide un MMD de verdadero valor eficaz en modo CA (3½ dígitos, incert.=±(1 %lect.+ 2 díg.), usar rango óptimo)? Determine el valor pico a pico.</a:t>
            </a:r>
            <a:endParaRPr sz="30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387375" y="1647400"/>
            <a:ext cx="58590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Recordamos: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58172" l="29939" r="33020" t="33073"/>
          <a:stretch/>
        </p:blipFill>
        <p:spPr>
          <a:xfrm>
            <a:off x="255463" y="2098750"/>
            <a:ext cx="8633064" cy="11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429275" y="3450200"/>
            <a:ext cx="8459400" cy="10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onda triangular se puede dividir en la suma de dos ondas: Una continua, y una alterna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