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C232-D6BD-4B2E-94A2-44A63517196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E6666-AD14-46F3-80A0-31DB0C186D4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AB03C-BE75-402C-82C7-C13E8A3744A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AB03C-BE75-402C-82C7-C13E8A3744A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284E-9F1D-4163-8870-554E71B42A4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1F14-E6DD-4F2C-8395-E777B523016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31640" y="1700808"/>
            <a:ext cx="129614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rIns="18000"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choose in current rack</a:t>
            </a:r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99992" y="1700808"/>
            <a:ext cx="1800200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Chosen a node</a:t>
            </a:r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627784" y="1988840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5776" y="1599183"/>
            <a:ext cx="22322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Within current rack, scan for node with lowest capacity</a:t>
            </a:r>
            <a:endParaRPr lang="en-CA" sz="1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9992" y="3429000"/>
            <a:ext cx="194421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add chosen Node to pipeline</a:t>
            </a:r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5816" y="3933056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Within the whole cluster excluding the current rack, scan for node with lowest capacity node</a:t>
            </a:r>
            <a:endParaRPr lang="en-CA" sz="1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19672" y="4437112"/>
            <a:ext cx="1368152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choose in different rack</a:t>
            </a:r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4056" y="2708920"/>
            <a:ext cx="1115616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rIns="18000"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Getpipeline()</a:t>
            </a:r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47664" y="3429000"/>
            <a:ext cx="1368152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choose from the whole cluster</a:t>
            </a:r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stCxn id="5" idx="4"/>
            <a:endCxn id="33" idx="0"/>
          </p:cNvCxnSpPr>
          <p:nvPr/>
        </p:nvCxnSpPr>
        <p:spPr>
          <a:xfrm flipH="1">
            <a:off x="2231740" y="2276872"/>
            <a:ext cx="3168352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4"/>
            <a:endCxn id="11" idx="0"/>
          </p:cNvCxnSpPr>
          <p:nvPr/>
        </p:nvCxnSpPr>
        <p:spPr>
          <a:xfrm>
            <a:off x="5400092" y="2276872"/>
            <a:ext cx="72008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47864" y="227687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Chosen node is over-utilized</a:t>
            </a:r>
            <a:endParaRPr lang="en-CA" sz="1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36" y="2247255"/>
            <a:ext cx="13676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Requesting client in cluster</a:t>
            </a:r>
            <a:endParaRPr lang="en-CA" sz="1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1032" y="3284984"/>
            <a:ext cx="16206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Requesting client is not in  cluster</a:t>
            </a:r>
            <a:endParaRPr lang="en-CA" sz="1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9" name="Straight Arrow Connector 78"/>
          <p:cNvCxnSpPr>
            <a:stCxn id="24" idx="0"/>
            <a:endCxn id="4" idx="2"/>
          </p:cNvCxnSpPr>
          <p:nvPr/>
        </p:nvCxnSpPr>
        <p:spPr>
          <a:xfrm flipV="1">
            <a:off x="1061864" y="1988840"/>
            <a:ext cx="26977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4" idx="4"/>
            <a:endCxn id="33" idx="2"/>
          </p:cNvCxnSpPr>
          <p:nvPr/>
        </p:nvCxnSpPr>
        <p:spPr>
          <a:xfrm>
            <a:off x="1061864" y="3284984"/>
            <a:ext cx="48580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15816" y="314096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Within the whole cluster, scan for node with lowest capacity</a:t>
            </a:r>
            <a:endParaRPr lang="en-CA" sz="1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9" name="Elbow Connector 88"/>
          <p:cNvCxnSpPr>
            <a:stCxn id="191" idx="0"/>
            <a:endCxn id="349" idx="6"/>
          </p:cNvCxnSpPr>
          <p:nvPr/>
        </p:nvCxnSpPr>
        <p:spPr>
          <a:xfrm rot="16200000" flipV="1">
            <a:off x="6579096" y="2069976"/>
            <a:ext cx="2016224" cy="7018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1" idx="4"/>
            <a:endCxn id="353" idx="6"/>
          </p:cNvCxnSpPr>
          <p:nvPr/>
        </p:nvCxnSpPr>
        <p:spPr>
          <a:xfrm rot="5400000">
            <a:off x="6255060" y="3474132"/>
            <a:ext cx="1152128" cy="221399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644008" y="256490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Chosen node is not over-utilized</a:t>
            </a:r>
            <a:endParaRPr lang="en-CA" sz="1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56" name="Shape 155"/>
          <p:cNvCxnSpPr>
            <a:stCxn id="19" idx="6"/>
            <a:endCxn id="11" idx="3"/>
          </p:cNvCxnSpPr>
          <p:nvPr/>
        </p:nvCxnSpPr>
        <p:spPr>
          <a:xfrm flipV="1">
            <a:off x="2987824" y="3982164"/>
            <a:ext cx="1796892" cy="7429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33" idx="6"/>
            <a:endCxn id="11" idx="2"/>
          </p:cNvCxnSpPr>
          <p:nvPr/>
        </p:nvCxnSpPr>
        <p:spPr>
          <a:xfrm>
            <a:off x="2915816" y="3717032"/>
            <a:ext cx="1584176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6948264" y="3429000"/>
            <a:ext cx="1979712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Pipeline </a:t>
            </a:r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does not have </a:t>
            </a:r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required number of nodes</a:t>
            </a:r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95" name="Straight Arrow Connector 194"/>
          <p:cNvCxnSpPr>
            <a:stCxn id="11" idx="6"/>
            <a:endCxn id="191" idx="2"/>
          </p:cNvCxnSpPr>
          <p:nvPr/>
        </p:nvCxnSpPr>
        <p:spPr>
          <a:xfrm flipV="1">
            <a:off x="6444208" y="3717032"/>
            <a:ext cx="504056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8" idx="6"/>
            <a:endCxn id="218" idx="2"/>
          </p:cNvCxnSpPr>
          <p:nvPr/>
        </p:nvCxnSpPr>
        <p:spPr>
          <a:xfrm flipV="1">
            <a:off x="7668344" y="2738537"/>
            <a:ext cx="1008112" cy="42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/>
          <p:cNvSpPr/>
          <p:nvPr/>
        </p:nvSpPr>
        <p:spPr>
          <a:xfrm>
            <a:off x="8676456" y="2480122"/>
            <a:ext cx="576064" cy="51683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35496" y="2852936"/>
            <a:ext cx="288032" cy="288032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1" name="Straight Arrow Connector 220"/>
          <p:cNvCxnSpPr>
            <a:stCxn id="219" idx="6"/>
            <a:endCxn id="24" idx="2"/>
          </p:cNvCxnSpPr>
          <p:nvPr/>
        </p:nvCxnSpPr>
        <p:spPr>
          <a:xfrm>
            <a:off x="323528" y="2996952"/>
            <a:ext cx="1805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5940152" y="2492896"/>
            <a:ext cx="1728192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Pipeline has the required number </a:t>
            </a:r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nodes</a:t>
            </a:r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9" name="Oval 348"/>
          <p:cNvSpPr/>
          <p:nvPr/>
        </p:nvSpPr>
        <p:spPr>
          <a:xfrm>
            <a:off x="5796136" y="1124744"/>
            <a:ext cx="1440160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Last two nodes in different rack</a:t>
            </a:r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52" name="Shape 351"/>
          <p:cNvCxnSpPr>
            <a:stCxn id="349" idx="2"/>
            <a:endCxn id="4" idx="0"/>
          </p:cNvCxnSpPr>
          <p:nvPr/>
        </p:nvCxnSpPr>
        <p:spPr>
          <a:xfrm rot="10800000" flipV="1">
            <a:off x="1979712" y="1412776"/>
            <a:ext cx="3816424" cy="2880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 352"/>
          <p:cNvSpPr/>
          <p:nvPr/>
        </p:nvSpPr>
        <p:spPr>
          <a:xfrm>
            <a:off x="4283968" y="4869160"/>
            <a:ext cx="1440160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Last two nodes in same rack</a:t>
            </a:r>
            <a:endParaRPr lang="en-CA" sz="12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57" name="Shape 356"/>
          <p:cNvCxnSpPr>
            <a:stCxn id="353" idx="2"/>
            <a:endCxn id="19" idx="4"/>
          </p:cNvCxnSpPr>
          <p:nvPr/>
        </p:nvCxnSpPr>
        <p:spPr>
          <a:xfrm rot="10800000">
            <a:off x="2303748" y="5013176"/>
            <a:ext cx="1980220" cy="14401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>
            <a:spLocks noChangeAspect="1"/>
          </p:cNvSpPr>
          <p:nvPr/>
        </p:nvSpPr>
        <p:spPr>
          <a:xfrm>
            <a:off x="7596336" y="234888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To return pipeline </a:t>
            </a:r>
            <a:r>
              <a:rPr lang="en-CA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CA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nodes</a:t>
            </a:r>
            <a:endParaRPr lang="en-CA" sz="1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75" name="Straight Arrow Connector 374"/>
          <p:cNvCxnSpPr>
            <a:stCxn id="11" idx="7"/>
            <a:endCxn id="248" idx="3"/>
          </p:cNvCxnSpPr>
          <p:nvPr/>
        </p:nvCxnSpPr>
        <p:spPr>
          <a:xfrm flipV="1">
            <a:off x="6159484" y="2984597"/>
            <a:ext cx="33756" cy="539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84"/>
          <p:cNvGrpSpPr/>
          <p:nvPr/>
        </p:nvGrpSpPr>
        <p:grpSpPr>
          <a:xfrm>
            <a:off x="6084168" y="5517232"/>
            <a:ext cx="2880320" cy="1152128"/>
            <a:chOff x="6084168" y="332656"/>
            <a:chExt cx="2880320" cy="1152128"/>
          </a:xfrm>
        </p:grpSpPr>
        <p:sp>
          <p:nvSpPr>
            <p:cNvPr id="338" name="Oval 337"/>
            <p:cNvSpPr/>
            <p:nvPr/>
          </p:nvSpPr>
          <p:spPr>
            <a:xfrm>
              <a:off x="7596336" y="1052736"/>
              <a:ext cx="1152128" cy="3600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 state</a:t>
              </a:r>
              <a:endParaRPr lang="en-CA" sz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6300192" y="692696"/>
              <a:ext cx="288032" cy="288032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6516216" y="692696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Start State</a:t>
              </a:r>
              <a:endParaRPr lang="en-CA" sz="120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41" name="Oval 340"/>
            <p:cNvSpPr>
              <a:spLocks noChangeAspect="1"/>
            </p:cNvSpPr>
            <p:nvPr/>
          </p:nvSpPr>
          <p:spPr>
            <a:xfrm>
              <a:off x="6372200" y="1124745"/>
              <a:ext cx="264989" cy="264989"/>
            </a:xfrm>
            <a:prstGeom prst="ellipse">
              <a:avLst/>
            </a:prstGeom>
            <a:solidFill>
              <a:schemeClr val="tx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6588224" y="1135777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Final State</a:t>
              </a:r>
              <a:endParaRPr lang="en-CA" sz="120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344" name="Straight Arrow Connector 343"/>
            <p:cNvCxnSpPr/>
            <p:nvPr/>
          </p:nvCxnSpPr>
          <p:spPr>
            <a:xfrm>
              <a:off x="7596336" y="836712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TextBox 344"/>
            <p:cNvSpPr txBox="1"/>
            <p:nvPr/>
          </p:nvSpPr>
          <p:spPr>
            <a:xfrm>
              <a:off x="8028384" y="69269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Transition</a:t>
              </a:r>
              <a:endParaRPr lang="en-CA" sz="120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6300192" y="332656"/>
              <a:ext cx="1800200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Legend	</a:t>
              </a:r>
              <a:endParaRPr lang="en-CA" sz="1200" b="1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6084168" y="332656"/>
              <a:ext cx="2880320" cy="11521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86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936104"/>
          </a:xfrm>
        </p:spPr>
        <p:txBody>
          <a:bodyPr>
            <a:normAutofit/>
          </a:bodyPr>
          <a:lstStyle/>
          <a:p>
            <a:r>
              <a:rPr lang="en-CA" smtClean="0"/>
              <a:t>Replica Allocation Decision - Write</a:t>
            </a:r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6" y="2612524"/>
            <a:ext cx="648072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rIns="18000" rtlCol="0" anchor="ctr"/>
          <a:lstStyle/>
          <a:p>
            <a:pPr algn="ctr"/>
            <a:r>
              <a:rPr lang="en-CA" sz="10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faulty replica</a:t>
            </a:r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71600" y="2625298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rIns="18000" rtlCol="0" anchor="ctr"/>
          <a:lstStyle/>
          <a:p>
            <a:pPr algn="ctr"/>
            <a:r>
              <a:rPr lang="en-CA" sz="10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faulty node</a:t>
            </a:r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35896" y="2612524"/>
            <a:ext cx="68458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CA" sz="10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Chosen a node</a:t>
            </a:r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47864" y="4005064"/>
            <a:ext cx="1296144" cy="51683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CA" sz="10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return new node for replica</a:t>
            </a:r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40152" y="4077072"/>
            <a:ext cx="360040" cy="36004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68" y="2348880"/>
            <a:ext cx="1152128" cy="553998"/>
          </a:xfrm>
          <a:prstGeom prst="rect">
            <a:avLst/>
          </a:prstGeom>
          <a:noFill/>
          <a:ln>
            <a:noFill/>
          </a:ln>
        </p:spPr>
        <p:txBody>
          <a:bodyPr wrap="square" lIns="18000" rIns="18000" rtlCol="0">
            <a:spAutoFit/>
          </a:bodyPr>
          <a:lstStyle/>
          <a:p>
            <a:r>
              <a:rPr lang="en-CA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Within current rack, scan for node with lowest capacity</a:t>
            </a:r>
            <a:endParaRPr lang="en-CA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164288" y="2636912"/>
            <a:ext cx="684584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CA" sz="10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Chosen a node</a:t>
            </a:r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6" idx="2"/>
          </p:cNvCxnSpPr>
          <p:nvPr/>
        </p:nvCxnSpPr>
        <p:spPr>
          <a:xfrm>
            <a:off x="2483768" y="2900556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286" idx="0"/>
          </p:cNvCxnSpPr>
          <p:nvPr/>
        </p:nvCxnSpPr>
        <p:spPr>
          <a:xfrm>
            <a:off x="3978188" y="3188588"/>
            <a:ext cx="17748" cy="168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3" idx="6"/>
            <a:endCxn id="26" idx="2"/>
          </p:cNvCxnSpPr>
          <p:nvPr/>
        </p:nvCxnSpPr>
        <p:spPr>
          <a:xfrm>
            <a:off x="5652120" y="288894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2348880"/>
            <a:ext cx="1404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Within the whole cluster, scan for node with lowest capacity</a:t>
            </a:r>
            <a:endParaRPr lang="en-CA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1" name="Straight Arrow Connector 50"/>
          <p:cNvCxnSpPr>
            <a:stCxn id="7" idx="6"/>
            <a:endCxn id="8" idx="2"/>
          </p:cNvCxnSpPr>
          <p:nvPr/>
        </p:nvCxnSpPr>
        <p:spPr>
          <a:xfrm flipV="1">
            <a:off x="4644008" y="4257092"/>
            <a:ext cx="1296144" cy="6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6" idx="4"/>
            <a:endCxn id="7" idx="7"/>
          </p:cNvCxnSpPr>
          <p:nvPr/>
        </p:nvCxnSpPr>
        <p:spPr>
          <a:xfrm rot="5400000">
            <a:off x="5510494" y="2084666"/>
            <a:ext cx="939784" cy="3052388"/>
          </a:xfrm>
          <a:prstGeom prst="bentConnector3">
            <a:avLst>
              <a:gd name="adj1" fmla="val 761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619672" y="2060848"/>
            <a:ext cx="6264696" cy="2736304"/>
          </a:xfrm>
          <a:prstGeom prst="rect">
            <a:avLst/>
          </a:prstGeom>
          <a:noFill/>
          <a:ln w="254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7" name="Shape 106"/>
          <p:cNvCxnSpPr>
            <a:stCxn id="105" idx="3"/>
            <a:endCxn id="4" idx="0"/>
          </p:cNvCxnSpPr>
          <p:nvPr/>
        </p:nvCxnSpPr>
        <p:spPr>
          <a:xfrm flipH="1" flipV="1">
            <a:off x="2159732" y="2612524"/>
            <a:ext cx="5724636" cy="816476"/>
          </a:xfrm>
          <a:prstGeom prst="bentConnector4">
            <a:avLst>
              <a:gd name="adj1" fmla="val -3993"/>
              <a:gd name="adj2" fmla="val 18472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779912" y="1742619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Has next replica</a:t>
            </a:r>
            <a:endParaRPr lang="en-CA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1" name="Straight Arrow Connector 110"/>
          <p:cNvCxnSpPr>
            <a:stCxn id="5" idx="6"/>
            <a:endCxn id="4" idx="2"/>
          </p:cNvCxnSpPr>
          <p:nvPr/>
        </p:nvCxnSpPr>
        <p:spPr>
          <a:xfrm flipV="1">
            <a:off x="1547664" y="2900556"/>
            <a:ext cx="288032" cy="12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91680" y="2337266"/>
            <a:ext cx="288032" cy="288032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4" name="Straight Arrow Connector 113"/>
          <p:cNvCxnSpPr>
            <a:stCxn id="112" idx="4"/>
            <a:endCxn id="4" idx="2"/>
          </p:cNvCxnSpPr>
          <p:nvPr/>
        </p:nvCxnSpPr>
        <p:spPr>
          <a:xfrm>
            <a:off x="1835696" y="2625298"/>
            <a:ext cx="0" cy="275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028384" y="4365104"/>
            <a:ext cx="360040" cy="36004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55576" y="1700808"/>
            <a:ext cx="7776864" cy="3240360"/>
          </a:xfrm>
          <a:prstGeom prst="rect">
            <a:avLst/>
          </a:prstGeom>
          <a:noFill/>
          <a:ln w="254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144016" y="2625298"/>
            <a:ext cx="539552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rIns="18000" rtlCol="0" anchor="ctr"/>
          <a:lstStyle/>
          <a:p>
            <a:pPr algn="ctr"/>
            <a:r>
              <a:rPr lang="en-CA" sz="10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faulty rack</a:t>
            </a:r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43" name="Straight Arrow Connector 142"/>
          <p:cNvCxnSpPr>
            <a:stCxn id="141" idx="6"/>
            <a:endCxn id="5" idx="2"/>
          </p:cNvCxnSpPr>
          <p:nvPr/>
        </p:nvCxnSpPr>
        <p:spPr>
          <a:xfrm>
            <a:off x="683568" y="291333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827584" y="2121242"/>
            <a:ext cx="288032" cy="288032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05" name="Straight Arrow Connector 204"/>
          <p:cNvCxnSpPr>
            <a:stCxn id="197" idx="4"/>
            <a:endCxn id="5" idx="2"/>
          </p:cNvCxnSpPr>
          <p:nvPr/>
        </p:nvCxnSpPr>
        <p:spPr>
          <a:xfrm>
            <a:off x="971600" y="240927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211960" y="141277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Has next node</a:t>
            </a:r>
            <a:endParaRPr lang="en-CA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" name="Group 267"/>
          <p:cNvGrpSpPr/>
          <p:nvPr/>
        </p:nvGrpSpPr>
        <p:grpSpPr>
          <a:xfrm>
            <a:off x="5471592" y="5085184"/>
            <a:ext cx="3600400" cy="1152129"/>
            <a:chOff x="5436096" y="5589239"/>
            <a:chExt cx="3600400" cy="1152129"/>
          </a:xfrm>
        </p:grpSpPr>
        <p:sp>
          <p:nvSpPr>
            <p:cNvPr id="244" name="Oval 243"/>
            <p:cNvSpPr/>
            <p:nvPr/>
          </p:nvSpPr>
          <p:spPr>
            <a:xfrm>
              <a:off x="6732240" y="6267509"/>
              <a:ext cx="1152128" cy="3600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 state</a:t>
              </a:r>
              <a:endParaRPr lang="en-CA" sz="1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5724128" y="5907469"/>
              <a:ext cx="288032" cy="288032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5940152" y="5907469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Start State</a:t>
              </a:r>
              <a:endParaRPr lang="en-CA" sz="100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7" name="Oval 246"/>
            <p:cNvSpPr>
              <a:spLocks noChangeAspect="1"/>
            </p:cNvSpPr>
            <p:nvPr/>
          </p:nvSpPr>
          <p:spPr>
            <a:xfrm>
              <a:off x="5724128" y="6339518"/>
              <a:ext cx="264989" cy="264989"/>
            </a:xfrm>
            <a:prstGeom prst="ellipse">
              <a:avLst/>
            </a:prstGeom>
            <a:solidFill>
              <a:schemeClr val="tx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940152" y="6350550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Final State</a:t>
              </a:r>
              <a:endParaRPr lang="en-CA" sz="100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49" name="Straight Arrow Connector 248"/>
            <p:cNvCxnSpPr/>
            <p:nvPr/>
          </p:nvCxnSpPr>
          <p:spPr>
            <a:xfrm>
              <a:off x="6804248" y="6051485"/>
              <a:ext cx="2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7020272" y="5919083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Transition</a:t>
              </a:r>
              <a:endParaRPr lang="en-CA" sz="100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4248" y="5631051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b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Legend</a:t>
              </a:r>
              <a:endParaRPr lang="en-CA" sz="1000" b="1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5436096" y="5589239"/>
              <a:ext cx="3600400" cy="11521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7956376" y="6021288"/>
              <a:ext cx="936104" cy="360040"/>
            </a:xfrm>
            <a:prstGeom prst="rect">
              <a:avLst/>
            </a:prstGeom>
            <a:noFill/>
            <a:ln w="254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 submachine</a:t>
              </a:r>
              <a:endParaRPr lang="en-CA" sz="1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73" name="Oval 272"/>
          <p:cNvSpPr/>
          <p:nvPr/>
        </p:nvSpPr>
        <p:spPr>
          <a:xfrm>
            <a:off x="4572000" y="2636912"/>
            <a:ext cx="1080120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CA" sz="10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Chosen node is over-utilized</a:t>
            </a:r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5" name="Straight Arrow Connector 284"/>
          <p:cNvCxnSpPr>
            <a:stCxn id="6" idx="6"/>
            <a:endCxn id="273" idx="2"/>
          </p:cNvCxnSpPr>
          <p:nvPr/>
        </p:nvCxnSpPr>
        <p:spPr>
          <a:xfrm flipV="1">
            <a:off x="4320480" y="2888940"/>
            <a:ext cx="251520" cy="11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3275856" y="3356992"/>
            <a:ext cx="1440160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CA" sz="10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Chosen node is not over-utilized</a:t>
            </a:r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9" name="Straight Arrow Connector 288"/>
          <p:cNvCxnSpPr>
            <a:stCxn id="286" idx="4"/>
            <a:endCxn id="7" idx="0"/>
          </p:cNvCxnSpPr>
          <p:nvPr/>
        </p:nvCxnSpPr>
        <p:spPr>
          <a:xfrm>
            <a:off x="3995936" y="3861048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hape 354"/>
          <p:cNvCxnSpPr>
            <a:stCxn id="105" idx="3"/>
            <a:endCxn id="128" idx="0"/>
          </p:cNvCxnSpPr>
          <p:nvPr/>
        </p:nvCxnSpPr>
        <p:spPr>
          <a:xfrm>
            <a:off x="7884368" y="3429000"/>
            <a:ext cx="324036" cy="93610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356"/>
          <p:cNvCxnSpPr>
            <a:stCxn id="140" idx="3"/>
            <a:endCxn id="5" idx="0"/>
          </p:cNvCxnSpPr>
          <p:nvPr/>
        </p:nvCxnSpPr>
        <p:spPr>
          <a:xfrm flipH="1" flipV="1">
            <a:off x="1259632" y="2625298"/>
            <a:ext cx="7272808" cy="695690"/>
          </a:xfrm>
          <a:prstGeom prst="bentConnector4">
            <a:avLst>
              <a:gd name="adj1" fmla="val -3143"/>
              <a:gd name="adj2" fmla="val 2502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Oval 357"/>
          <p:cNvSpPr/>
          <p:nvPr/>
        </p:nvSpPr>
        <p:spPr>
          <a:xfrm>
            <a:off x="8676456" y="4517504"/>
            <a:ext cx="360040" cy="36004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en-CA" sz="100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60" name="Shape 359"/>
          <p:cNvCxnSpPr>
            <a:stCxn id="140" idx="3"/>
            <a:endCxn id="358" idx="0"/>
          </p:cNvCxnSpPr>
          <p:nvPr/>
        </p:nvCxnSpPr>
        <p:spPr>
          <a:xfrm>
            <a:off x="8532440" y="3320988"/>
            <a:ext cx="324036" cy="119651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7884368" y="37890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No more replice</a:t>
            </a:r>
            <a:endParaRPr lang="en-CA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8532440" y="357301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smtClean="0">
                <a:latin typeface="Tahoma" pitchFamily="34" charset="0"/>
                <a:ea typeface="Tahoma" pitchFamily="34" charset="0"/>
                <a:cs typeface="Tahoma" pitchFamily="34" charset="0"/>
              </a:rPr>
              <a:t>No more node</a:t>
            </a:r>
            <a:endParaRPr lang="en-CA" sz="1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Testing </a:t>
            </a:r>
            <a:r>
              <a:rPr lang="en-CA" smtClean="0"/>
              <a:t>plan - Metrics</a:t>
            </a:r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556792"/>
          <a:ext cx="8352928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449"/>
                <a:gridCol w="1417015"/>
                <a:gridCol w="2088232"/>
                <a:gridCol w="2088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smtClean="0"/>
                        <a:t>Processes</a:t>
                      </a:r>
                      <a:endParaRPr lang="en-CA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smtClean="0"/>
                        <a:t>Run Time</a:t>
                      </a:r>
                      <a:endParaRPr lang="en-CA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smtClean="0"/>
                        <a:t>Fault Tolerance (no.</a:t>
                      </a:r>
                      <a:r>
                        <a:rPr lang="en-CA" sz="1600" baseline="0" smtClean="0"/>
                        <a:t> of error /exception)</a:t>
                      </a:r>
                      <a:endParaRPr lang="en-CA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smtClean="0"/>
                        <a:t>Balanced</a:t>
                      </a:r>
                      <a:r>
                        <a:rPr lang="en-CA" sz="1600" baseline="0" smtClean="0"/>
                        <a:t> Storage (no. of under/over-utilized nodes)</a:t>
                      </a:r>
                      <a:endParaRPr lang="en-CA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MapReduce</a:t>
                      </a:r>
                      <a:r>
                        <a:rPr lang="en-CA" baseline="0" smtClean="0"/>
                        <a:t> process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Write</a:t>
                      </a:r>
                      <a:r>
                        <a:rPr lang="en-CA" baseline="0" smtClean="0"/>
                        <a:t> a file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Read a</a:t>
                      </a:r>
                      <a:r>
                        <a:rPr lang="en-CA" baseline="0" smtClean="0"/>
                        <a:t> file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Append a file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Faulty Node/Replica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Adding</a:t>
                      </a:r>
                      <a:r>
                        <a:rPr lang="en-CA" baseline="0" smtClean="0"/>
                        <a:t> a node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De-comission</a:t>
                      </a:r>
                      <a:r>
                        <a:rPr lang="en-CA" baseline="0" smtClean="0"/>
                        <a:t> a node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Running balancer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On-screen Show (4:3)</PresentationFormat>
  <Paragraphs>59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Replica Allocation Decision - Write</vt:lpstr>
      <vt:lpstr>Slide 2</vt:lpstr>
      <vt:lpstr>Testing plan - Metrics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 Allocation Decision - Write</dc:title>
  <dc:creator>Heny Tjin</dc:creator>
  <cp:lastModifiedBy>Heny Tjin</cp:lastModifiedBy>
  <cp:revision>1</cp:revision>
  <dcterms:created xsi:type="dcterms:W3CDTF">2016-11-30T11:26:16Z</dcterms:created>
  <dcterms:modified xsi:type="dcterms:W3CDTF">2016-11-30T11:26:43Z</dcterms:modified>
</cp:coreProperties>
</file>